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 ContentType="image/t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1290" r:id="rId3"/>
    <p:sldId id="1269" r:id="rId4"/>
    <p:sldId id="1286" r:id="rId5"/>
    <p:sldId id="551" r:id="rId6"/>
    <p:sldId id="259" r:id="rId7"/>
    <p:sldId id="1271" r:id="rId8"/>
    <p:sldId id="1288" r:id="rId9"/>
    <p:sldId id="476" r:id="rId10"/>
    <p:sldId id="461" r:id="rId11"/>
    <p:sldId id="1270" r:id="rId12"/>
    <p:sldId id="362" r:id="rId13"/>
    <p:sldId id="1291" r:id="rId14"/>
    <p:sldId id="1298" r:id="rId15"/>
    <p:sldId id="260" r:id="rId16"/>
    <p:sldId id="1292" r:id="rId17"/>
    <p:sldId id="1293" r:id="rId18"/>
    <p:sldId id="378" r:id="rId19"/>
    <p:sldId id="261" r:id="rId20"/>
    <p:sldId id="1294" r:id="rId21"/>
    <p:sldId id="1296" r:id="rId22"/>
    <p:sldId id="566" r:id="rId23"/>
    <p:sldId id="567" r:id="rId24"/>
    <p:sldId id="568" r:id="rId25"/>
    <p:sldId id="1287" r:id="rId26"/>
    <p:sldId id="263" r:id="rId27"/>
    <p:sldId id="1275" r:id="rId28"/>
    <p:sldId id="1297" r:id="rId29"/>
    <p:sldId id="561" r:id="rId30"/>
    <p:sldId id="947" r:id="rId31"/>
    <p:sldId id="1155" r:id="rId32"/>
    <p:sldId id="1279"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74"/>
  </p:normalViewPr>
  <p:slideViewPr>
    <p:cSldViewPr snapToGrid="0">
      <p:cViewPr varScale="1">
        <p:scale>
          <a:sx n="45" d="100"/>
          <a:sy n="45" d="100"/>
        </p:scale>
        <p:origin x="224" y="8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70" name="Shape 1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96BCAEDA-38FB-49F0-89A2-F85755369F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C4F4BE-B098-4F38-A88E-382D230B840B}" type="slidenum">
              <a:rPr lang="es-ES" altLang="es-CO" smtClean="0">
                <a:latin typeface="Arial" panose="020B0604020202020204" pitchFamily="34" charset="0"/>
              </a:rPr>
              <a:pPr>
                <a:spcBef>
                  <a:spcPct val="0"/>
                </a:spcBef>
              </a:pPr>
              <a:t>5</a:t>
            </a:fld>
            <a:endParaRPr lang="es-ES" altLang="es-CO" dirty="0">
              <a:latin typeface="Arial" panose="020B0604020202020204" pitchFamily="34" charset="0"/>
            </a:endParaRPr>
          </a:p>
        </p:txBody>
      </p:sp>
      <p:sp>
        <p:nvSpPr>
          <p:cNvPr id="65539" name="Rectangle 2">
            <a:extLst>
              <a:ext uri="{FF2B5EF4-FFF2-40B4-BE49-F238E27FC236}">
                <a16:creationId xmlns:a16="http://schemas.microsoft.com/office/drawing/2014/main" id="{E4D2FD09-BBF7-49D0-967F-379E2DE1342B}"/>
              </a:ext>
            </a:extLst>
          </p:cNvPr>
          <p:cNvSpPr>
            <a:spLocks noGrp="1" noRot="1" noChangeAspect="1" noChangeArrowheads="1" noTextEdit="1"/>
          </p:cNvSpPr>
          <p:nvPr>
            <p:ph type="sldImg"/>
          </p:nvPr>
        </p:nvSpPr>
        <p:spPr bwMode="auto">
          <a:xfrm>
            <a:off x="384175" y="687388"/>
            <a:ext cx="6091238"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a:extLst>
              <a:ext uri="{FF2B5EF4-FFF2-40B4-BE49-F238E27FC236}">
                <a16:creationId xmlns:a16="http://schemas.microsoft.com/office/drawing/2014/main" id="{6C707B6C-0B3A-4B52-B5BB-31B63521F47F}"/>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p>
        </p:txBody>
      </p:sp>
    </p:spTree>
    <p:extLst>
      <p:ext uri="{BB962C8B-B14F-4D97-AF65-F5344CB8AC3E}">
        <p14:creationId xmlns:p14="http://schemas.microsoft.com/office/powerpoint/2010/main" val="349305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4D70880-F336-48C1-93AC-D9BD11BB2D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98464B-B5F1-4419-A785-71D244287855}" type="slidenum">
              <a:rPr lang="es-ES" altLang="es-CO" smtClean="0">
                <a:latin typeface="Arial" panose="020B0604020202020204" pitchFamily="34" charset="0"/>
              </a:rPr>
              <a:pPr>
                <a:spcBef>
                  <a:spcPct val="0"/>
                </a:spcBef>
              </a:pPr>
              <a:t>7</a:t>
            </a:fld>
            <a:endParaRPr lang="es-ES" altLang="es-CO" dirty="0">
              <a:latin typeface="Arial" panose="020B0604020202020204" pitchFamily="34" charset="0"/>
            </a:endParaRPr>
          </a:p>
        </p:txBody>
      </p:sp>
      <p:sp>
        <p:nvSpPr>
          <p:cNvPr id="39939" name="Rectangle 2">
            <a:extLst>
              <a:ext uri="{FF2B5EF4-FFF2-40B4-BE49-F238E27FC236}">
                <a16:creationId xmlns:a16="http://schemas.microsoft.com/office/drawing/2014/main" id="{6EAE1A6A-83DE-4F5B-BC54-73080E0ED94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a:extLst>
              <a:ext uri="{FF2B5EF4-FFF2-40B4-BE49-F238E27FC236}">
                <a16:creationId xmlns:a16="http://schemas.microsoft.com/office/drawing/2014/main" id="{AF52233A-1D96-4B3D-9561-D1E2D8DB5E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UY" altLang="es-CO" dirty="0"/>
          </a:p>
        </p:txBody>
      </p:sp>
    </p:spTree>
    <p:extLst>
      <p:ext uri="{BB962C8B-B14F-4D97-AF65-F5344CB8AC3E}">
        <p14:creationId xmlns:p14="http://schemas.microsoft.com/office/powerpoint/2010/main" val="372167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B4B6BE23-ED1F-4095-AB8B-DD6A5B157B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0B6D4C8A-225A-4FA6-957C-4DCAC4255B73}" type="slidenum">
              <a:rPr lang="en-US" altLang="es-CO" smtClean="0">
                <a:latin typeface="Arial" panose="020B0604020202020204" pitchFamily="34" charset="0"/>
              </a:rPr>
              <a:pPr fontAlgn="base">
                <a:spcBef>
                  <a:spcPct val="0"/>
                </a:spcBef>
                <a:spcAft>
                  <a:spcPct val="0"/>
                </a:spcAft>
              </a:pPr>
              <a:t>9</a:t>
            </a:fld>
            <a:endParaRPr lang="en-US" altLang="es-CO" dirty="0">
              <a:latin typeface="Arial" panose="020B0604020202020204" pitchFamily="34" charset="0"/>
            </a:endParaRPr>
          </a:p>
        </p:txBody>
      </p:sp>
      <p:sp>
        <p:nvSpPr>
          <p:cNvPr id="24579" name="Rectangle 2">
            <a:extLst>
              <a:ext uri="{FF2B5EF4-FFF2-40B4-BE49-F238E27FC236}">
                <a16:creationId xmlns:a16="http://schemas.microsoft.com/office/drawing/2014/main" id="{47BE6F98-80D6-4EE2-B354-5539B85AE5B3}"/>
              </a:ext>
            </a:extLst>
          </p:cNvPr>
          <p:cNvSpPr>
            <a:spLocks noGrp="1" noRot="1" noChangeAspect="1" noChangeArrowheads="1" noTextEdit="1"/>
          </p:cNvSpPr>
          <p:nvPr>
            <p:ph type="sldImg"/>
          </p:nvPr>
        </p:nvSpPr>
        <p:spPr bwMode="auto">
          <a:xfrm>
            <a:off x="93663" y="744538"/>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D6B9F250-956A-428E-BB35-6134D8CEC6CA}"/>
              </a:ext>
            </a:extLst>
          </p:cNvPr>
          <p:cNvSpPr>
            <a:spLocks noGrp="1" noChangeArrowheads="1"/>
          </p:cNvSpPr>
          <p:nvPr>
            <p:ph type="body" idx="1"/>
          </p:nvPr>
        </p:nvSpPr>
        <p:spPr bwMode="auto">
          <a:xfrm>
            <a:off x="908050" y="4714875"/>
            <a:ext cx="49815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CO" sz="1000" u="sng" dirty="0">
                <a:latin typeface="Tahoma" panose="020B0604030504040204" pitchFamily="34" charset="0"/>
              </a:rPr>
              <a:t>The call for equity in “Health for All”</a:t>
            </a:r>
            <a:r>
              <a:rPr lang="en-US" altLang="es-CO" sz="1000" dirty="0">
                <a:latin typeface="Tahoma" panose="020B0604030504040204" pitchFamily="34" charset="0"/>
              </a:rPr>
              <a:t> (1977-2000): political commitment to achieve universal access to health services; recognition of health as a fundamental human right; ethical basis for international commitments; recognition of health as a pre-requisite to economic &amp; human development; recognition of role and responsibilities of the State in the protection of population health; health systems have an essential role: Primary Health Care is the strategy for its transformation.</a:t>
            </a:r>
          </a:p>
          <a:p>
            <a:pPr eaLnBrk="1" hangingPunct="1">
              <a:spcBef>
                <a:spcPct val="0"/>
              </a:spcBef>
            </a:pPr>
            <a:r>
              <a:rPr lang="en-US" altLang="es-CO" sz="1000" u="sng" dirty="0">
                <a:latin typeface="Tahoma" panose="020B0604030504040204" pitchFamily="34" charset="0"/>
              </a:rPr>
              <a:t>The ‘reforms cycle’ in the Latin American context</a:t>
            </a:r>
            <a:r>
              <a:rPr lang="en-US" altLang="es-CO" sz="1000" dirty="0">
                <a:latin typeface="Tahoma" panose="020B0604030504040204" pitchFamily="34" charset="0"/>
              </a:rPr>
              <a:t>: 1) Return to Democracy: representative democracy; democracy under economic pressure; “low intensity democracies”. 2) The Washington Consensus, 1990: one agenda for economic market-oriented reforms; neoliberal approach: market fundamentalism; 3) Globalization: inter–dependency of countries/markets; threats, risks and economic vulnerability ; limits to policy jurisdiction and enforcement by national states.</a:t>
            </a:r>
          </a:p>
          <a:p>
            <a:pPr eaLnBrk="1" hangingPunct="1">
              <a:spcBef>
                <a:spcPct val="0"/>
              </a:spcBef>
            </a:pPr>
            <a:r>
              <a:rPr lang="en-US" altLang="es-CO" sz="1000" u="sng" dirty="0">
                <a:latin typeface="Tahoma" panose="020B0604030504040204" pitchFamily="34" charset="0"/>
              </a:rPr>
              <a:t>Health sector reforms in Latin America &amp; the Caribbean</a:t>
            </a:r>
            <a:r>
              <a:rPr lang="en-US" altLang="es-CO" sz="1000" dirty="0">
                <a:latin typeface="Tahoma" panose="020B0604030504040204" pitchFamily="34" charset="0"/>
              </a:rPr>
              <a:t>:majority of countries adopted market–oriented approach to reforms (</a:t>
            </a:r>
            <a:r>
              <a:rPr lang="en-US" altLang="es-CO" sz="1000" i="1" dirty="0">
                <a:latin typeface="Tahoma" panose="020B0604030504040204" pitchFamily="34" charset="0"/>
              </a:rPr>
              <a:t>Investment in Health</a:t>
            </a:r>
            <a:r>
              <a:rPr lang="en-US" altLang="es-CO" sz="1000" dirty="0">
                <a:latin typeface="Tahoma" panose="020B0604030504040204" pitchFamily="34" charset="0"/>
              </a:rPr>
              <a:t>; The World Bank, 1993); “models”: Chile and Colombia; exceptions: Brazil, Canada, Cuba; decentralization; substitution of policies &amp; programs by projects financed by IFIs; weakening of Ministries of Health; limited social or health workforce participation.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82031323-DD06-4F9B-BF2B-00E3C7B484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B4C6E9-A9DA-46CD-A537-72103DA3E76A}" type="slidenum">
              <a:rPr lang="es-ES" altLang="es-CO" smtClean="0"/>
              <a:pPr/>
              <a:t>10</a:t>
            </a:fld>
            <a:endParaRPr lang="es-ES" altLang="es-CO" dirty="0"/>
          </a:p>
        </p:txBody>
      </p:sp>
      <p:sp>
        <p:nvSpPr>
          <p:cNvPr id="115715" name="Rectangle 2">
            <a:extLst>
              <a:ext uri="{FF2B5EF4-FFF2-40B4-BE49-F238E27FC236}">
                <a16:creationId xmlns:a16="http://schemas.microsoft.com/office/drawing/2014/main" id="{E253CC8A-7249-4AE4-BB99-730AE77D7CE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a:extLst>
              <a:ext uri="{FF2B5EF4-FFF2-40B4-BE49-F238E27FC236}">
                <a16:creationId xmlns:a16="http://schemas.microsoft.com/office/drawing/2014/main" id="{793657F2-A934-4A74-9F09-3A11374A61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UY" altLang="es-CO"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BE130866-041A-4E8F-B603-5D02DB8C40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40959E-4DAB-4530-B6EB-842DD69E601C}" type="slidenum">
              <a:rPr lang="es-ES" altLang="es-CO" smtClean="0">
                <a:latin typeface="Arial" panose="020B0604020202020204" pitchFamily="34" charset="0"/>
              </a:rPr>
              <a:pPr>
                <a:spcBef>
                  <a:spcPct val="0"/>
                </a:spcBef>
              </a:pPr>
              <a:t>11</a:t>
            </a:fld>
            <a:endParaRPr lang="es-ES" altLang="es-CO" dirty="0">
              <a:latin typeface="Arial" panose="020B0604020202020204" pitchFamily="34" charset="0"/>
            </a:endParaRPr>
          </a:p>
        </p:txBody>
      </p:sp>
      <p:sp>
        <p:nvSpPr>
          <p:cNvPr id="64515" name="Rectangle 2">
            <a:extLst>
              <a:ext uri="{FF2B5EF4-FFF2-40B4-BE49-F238E27FC236}">
                <a16:creationId xmlns:a16="http://schemas.microsoft.com/office/drawing/2014/main" id="{EF60D9F4-27F9-4DC1-8DEB-4A2A1C7EB13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a:extLst>
              <a:ext uri="{FF2B5EF4-FFF2-40B4-BE49-F238E27FC236}">
                <a16:creationId xmlns:a16="http://schemas.microsoft.com/office/drawing/2014/main" id="{39FD667B-432B-4A73-8ECA-19B829ECC4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UY" altLang="es-CO" dirty="0"/>
          </a:p>
        </p:txBody>
      </p:sp>
    </p:spTree>
    <p:extLst>
      <p:ext uri="{BB962C8B-B14F-4D97-AF65-F5344CB8AC3E}">
        <p14:creationId xmlns:p14="http://schemas.microsoft.com/office/powerpoint/2010/main" val="296905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16FA63C-38F8-4A6B-B94E-9E06620C5C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EB39C33-9703-41D9-A584-F06D6651158A}" type="slidenum">
              <a:rPr lang="es-ES" altLang="es-CO" smtClean="0"/>
              <a:pPr/>
              <a:t>12</a:t>
            </a:fld>
            <a:endParaRPr lang="es-ES" altLang="es-CO" dirty="0"/>
          </a:p>
        </p:txBody>
      </p:sp>
      <p:sp>
        <p:nvSpPr>
          <p:cNvPr id="51203" name="Rectangle 2">
            <a:extLst>
              <a:ext uri="{FF2B5EF4-FFF2-40B4-BE49-F238E27FC236}">
                <a16:creationId xmlns:a16="http://schemas.microsoft.com/office/drawing/2014/main" id="{8EBFF424-0675-48D1-91CF-0F3969FC392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a:extLst>
              <a:ext uri="{FF2B5EF4-FFF2-40B4-BE49-F238E27FC236}">
                <a16:creationId xmlns:a16="http://schemas.microsoft.com/office/drawing/2014/main" id="{BB595719-83FE-4EE2-A356-AF134C67D5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p>
        </p:txBody>
      </p:sp>
    </p:spTree>
    <p:extLst>
      <p:ext uri="{BB962C8B-B14F-4D97-AF65-F5344CB8AC3E}">
        <p14:creationId xmlns:p14="http://schemas.microsoft.com/office/powerpoint/2010/main" val="4088426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82031323-DD06-4F9B-BF2B-00E3C7B484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B4C6E9-A9DA-46CD-A537-72103DA3E76A}" type="slidenum">
              <a:rPr lang="es-ES" altLang="es-CO" smtClean="0"/>
              <a:pPr/>
              <a:t>13</a:t>
            </a:fld>
            <a:endParaRPr lang="es-ES" altLang="es-CO"/>
          </a:p>
        </p:txBody>
      </p:sp>
      <p:sp>
        <p:nvSpPr>
          <p:cNvPr id="115715" name="Rectangle 2">
            <a:extLst>
              <a:ext uri="{FF2B5EF4-FFF2-40B4-BE49-F238E27FC236}">
                <a16:creationId xmlns:a16="http://schemas.microsoft.com/office/drawing/2014/main" id="{E253CC8A-7249-4AE4-BB99-730AE77D7CE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a:extLst>
              <a:ext uri="{FF2B5EF4-FFF2-40B4-BE49-F238E27FC236}">
                <a16:creationId xmlns:a16="http://schemas.microsoft.com/office/drawing/2014/main" id="{793657F2-A934-4A74-9F09-3A11374A61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UY" altLang="es-CO"/>
          </a:p>
        </p:txBody>
      </p:sp>
    </p:spTree>
    <p:extLst>
      <p:ext uri="{BB962C8B-B14F-4D97-AF65-F5344CB8AC3E}">
        <p14:creationId xmlns:p14="http://schemas.microsoft.com/office/powerpoint/2010/main" val="2822012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B87AC3FD-8592-4E62-8179-80EEC68664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AE21A86-928F-4354-9CD5-495F99AA0E2C}" type="slidenum">
              <a:rPr lang="es-ES" altLang="es-CO" smtClean="0"/>
              <a:pPr/>
              <a:t>18</a:t>
            </a:fld>
            <a:endParaRPr lang="es-ES" altLang="es-CO" dirty="0"/>
          </a:p>
        </p:txBody>
      </p:sp>
      <p:sp>
        <p:nvSpPr>
          <p:cNvPr id="43011" name="Rectangle 2">
            <a:extLst>
              <a:ext uri="{FF2B5EF4-FFF2-40B4-BE49-F238E27FC236}">
                <a16:creationId xmlns:a16="http://schemas.microsoft.com/office/drawing/2014/main" id="{84301D4B-D892-4604-A98E-0F492D25571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81153A0B-5E66-4DBA-BE07-DCEF14534B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p>
        </p:txBody>
      </p:sp>
    </p:spTree>
    <p:extLst>
      <p:ext uri="{BB962C8B-B14F-4D97-AF65-F5344CB8AC3E}">
        <p14:creationId xmlns:p14="http://schemas.microsoft.com/office/powerpoint/2010/main" val="364131417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tif"/><Relationship Id="rId3" Type="http://schemas.openxmlformats.org/officeDocument/2006/relationships/image" Target="../media/image2.tif"/><Relationship Id="rId7" Type="http://schemas.openxmlformats.org/officeDocument/2006/relationships/image" Target="../media/image6.tif"/><Relationship Id="rId2" Type="http://schemas.openxmlformats.org/officeDocument/2006/relationships/image" Target="../media/image1.ti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tif"/><Relationship Id="rId10" Type="http://schemas.openxmlformats.org/officeDocument/2006/relationships/image" Target="../media/image10.png"/><Relationship Id="rId4" Type="http://schemas.openxmlformats.org/officeDocument/2006/relationships/image" Target="../media/image3.tif"/><Relationship Id="rId9" Type="http://schemas.openxmlformats.org/officeDocument/2006/relationships/image" Target="../media/image8.t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4.tif"/><Relationship Id="rId2" Type="http://schemas.openxmlformats.org/officeDocument/2006/relationships/image" Target="../media/image8.tif"/><Relationship Id="rId1" Type="http://schemas.openxmlformats.org/officeDocument/2006/relationships/slideMaster" Target="../slideMasters/slideMaster1.xml"/><Relationship Id="rId6" Type="http://schemas.openxmlformats.org/officeDocument/2006/relationships/image" Target="../media/image3.tif"/><Relationship Id="rId5" Type="http://schemas.openxmlformats.org/officeDocument/2006/relationships/image" Target="../media/image2.tif"/><Relationship Id="rId10" Type="http://schemas.openxmlformats.org/officeDocument/2006/relationships/image" Target="../media/image7.tif"/><Relationship Id="rId4" Type="http://schemas.openxmlformats.org/officeDocument/2006/relationships/image" Target="../media/image1.tif"/><Relationship Id="rId9" Type="http://schemas.openxmlformats.org/officeDocument/2006/relationships/image" Target="../media/image6.ti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tif"/><Relationship Id="rId3" Type="http://schemas.openxmlformats.org/officeDocument/2006/relationships/image" Target="../media/image2.tif"/><Relationship Id="rId7" Type="http://schemas.openxmlformats.org/officeDocument/2006/relationships/image" Target="../media/image6.tif"/><Relationship Id="rId2" Type="http://schemas.openxmlformats.org/officeDocument/2006/relationships/image" Target="../media/image1.ti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tif"/><Relationship Id="rId10" Type="http://schemas.openxmlformats.org/officeDocument/2006/relationships/image" Target="../media/image9.png"/><Relationship Id="rId4" Type="http://schemas.openxmlformats.org/officeDocument/2006/relationships/image" Target="../media/image3.tif"/><Relationship Id="rId9" Type="http://schemas.openxmlformats.org/officeDocument/2006/relationships/image" Target="../media/image8.t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tif"/><Relationship Id="rId3" Type="http://schemas.openxmlformats.org/officeDocument/2006/relationships/image" Target="../media/image2.tif"/><Relationship Id="rId7" Type="http://schemas.openxmlformats.org/officeDocument/2006/relationships/image" Target="../media/image6.tif"/><Relationship Id="rId2" Type="http://schemas.openxmlformats.org/officeDocument/2006/relationships/image" Target="../media/image1.ti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tif"/><Relationship Id="rId10" Type="http://schemas.openxmlformats.org/officeDocument/2006/relationships/image" Target="../media/image9.png"/><Relationship Id="rId4" Type="http://schemas.openxmlformats.org/officeDocument/2006/relationships/image" Target="../media/image3.tif"/><Relationship Id="rId9" Type="http://schemas.openxmlformats.org/officeDocument/2006/relationships/image" Target="../media/image8.ti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tif"/><Relationship Id="rId3" Type="http://schemas.openxmlformats.org/officeDocument/2006/relationships/image" Target="../media/image2.tif"/><Relationship Id="rId7" Type="http://schemas.openxmlformats.org/officeDocument/2006/relationships/image" Target="../media/image6.tif"/><Relationship Id="rId2" Type="http://schemas.openxmlformats.org/officeDocument/2006/relationships/image" Target="../media/image1.ti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tif"/><Relationship Id="rId10" Type="http://schemas.openxmlformats.org/officeDocument/2006/relationships/image" Target="../media/image9.png"/><Relationship Id="rId4" Type="http://schemas.openxmlformats.org/officeDocument/2006/relationships/image" Target="../media/image3.tif"/><Relationship Id="rId9" Type="http://schemas.openxmlformats.org/officeDocument/2006/relationships/image" Target="../media/image8.t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gradFill flip="none" rotWithShape="1">
          <a:gsLst>
            <a:gs pos="0">
              <a:schemeClr val="accent1">
                <a:lumOff val="16847"/>
              </a:schemeClr>
            </a:gs>
            <a:gs pos="100000">
              <a:schemeClr val="accent1">
                <a:hueOff val="114395"/>
                <a:lumOff val="-24975"/>
              </a:schemeClr>
            </a:gs>
          </a:gsLst>
          <a:lin ang="10027764" scaled="0"/>
        </a:gradFill>
        <a:effectLst/>
      </p:bgPr>
    </p:bg>
    <p:spTree>
      <p:nvGrpSpPr>
        <p:cNvPr id="1" name=""/>
        <p:cNvGrpSpPr/>
        <p:nvPr/>
      </p:nvGrpSpPr>
      <p:grpSpPr>
        <a:xfrm>
          <a:off x="0" y="0"/>
          <a:ext cx="0" cy="0"/>
          <a:chOff x="0" y="0"/>
          <a:chExt cx="0" cy="0"/>
        </a:xfrm>
      </p:grpSpPr>
      <p:sp>
        <p:nvSpPr>
          <p:cNvPr id="23" name="Rectangle"/>
          <p:cNvSpPr/>
          <p:nvPr/>
        </p:nvSpPr>
        <p:spPr>
          <a:xfrm>
            <a:off x="-145654" y="2471805"/>
            <a:ext cx="24675308" cy="5688808"/>
          </a:xfrm>
          <a:prstGeom prst="rect">
            <a:avLst/>
          </a:pr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dirty="0"/>
          </a:p>
        </p:txBody>
      </p:sp>
      <p:grpSp>
        <p:nvGrpSpPr>
          <p:cNvPr id="31" name="Group"/>
          <p:cNvGrpSpPr/>
          <p:nvPr/>
        </p:nvGrpSpPr>
        <p:grpSpPr>
          <a:xfrm>
            <a:off x="811564" y="5364021"/>
            <a:ext cx="22760871" cy="2023221"/>
            <a:chOff x="0" y="0"/>
            <a:chExt cx="22760869" cy="2023219"/>
          </a:xfrm>
        </p:grpSpPr>
        <p:pic>
          <p:nvPicPr>
            <p:cNvPr id="24" name="Image" descr="Image"/>
            <p:cNvPicPr>
              <a:picLocks noChangeAspect="1"/>
            </p:cNvPicPr>
            <p:nvPr/>
          </p:nvPicPr>
          <p:blipFill>
            <a:blip r:embed="rId2">
              <a:extLst/>
            </a:blip>
            <a:stretch>
              <a:fillRect/>
            </a:stretch>
          </p:blipFill>
          <p:spPr>
            <a:xfrm>
              <a:off x="0" y="801066"/>
              <a:ext cx="4141840" cy="421088"/>
            </a:xfrm>
            <a:prstGeom prst="rect">
              <a:avLst/>
            </a:prstGeom>
            <a:ln w="12700" cap="flat">
              <a:noFill/>
              <a:miter lim="400000"/>
            </a:ln>
            <a:effectLst/>
          </p:spPr>
        </p:pic>
        <p:pic>
          <p:nvPicPr>
            <p:cNvPr id="25" name="Image" descr="Image"/>
            <p:cNvPicPr>
              <a:picLocks noChangeAspect="1"/>
            </p:cNvPicPr>
            <p:nvPr/>
          </p:nvPicPr>
          <p:blipFill>
            <a:blip r:embed="rId3">
              <a:extLst/>
            </a:blip>
            <a:stretch>
              <a:fillRect/>
            </a:stretch>
          </p:blipFill>
          <p:spPr>
            <a:xfrm>
              <a:off x="4682456" y="276050"/>
              <a:ext cx="1056244" cy="1471120"/>
            </a:xfrm>
            <a:prstGeom prst="rect">
              <a:avLst/>
            </a:prstGeom>
            <a:ln w="12700" cap="flat">
              <a:noFill/>
              <a:miter lim="400000"/>
            </a:ln>
            <a:effectLst/>
          </p:spPr>
        </p:pic>
        <p:pic>
          <p:nvPicPr>
            <p:cNvPr id="26" name="Image" descr="Image"/>
            <p:cNvPicPr>
              <a:picLocks noChangeAspect="1"/>
            </p:cNvPicPr>
            <p:nvPr/>
          </p:nvPicPr>
          <p:blipFill>
            <a:blip r:embed="rId4">
              <a:extLst/>
            </a:blip>
            <a:stretch>
              <a:fillRect/>
            </a:stretch>
          </p:blipFill>
          <p:spPr>
            <a:xfrm>
              <a:off x="6279317" y="0"/>
              <a:ext cx="3403220" cy="2023220"/>
            </a:xfrm>
            <a:prstGeom prst="rect">
              <a:avLst/>
            </a:prstGeom>
            <a:ln w="12700" cap="flat">
              <a:noFill/>
              <a:miter lim="400000"/>
            </a:ln>
            <a:effectLst/>
          </p:spPr>
        </p:pic>
        <p:pic>
          <p:nvPicPr>
            <p:cNvPr id="27" name="Image" descr="Image"/>
            <p:cNvPicPr>
              <a:picLocks noChangeAspect="1"/>
            </p:cNvPicPr>
            <p:nvPr/>
          </p:nvPicPr>
          <p:blipFill>
            <a:blip r:embed="rId5">
              <a:extLst/>
            </a:blip>
            <a:stretch>
              <a:fillRect/>
            </a:stretch>
          </p:blipFill>
          <p:spPr>
            <a:xfrm>
              <a:off x="9967881" y="216867"/>
              <a:ext cx="1449143" cy="1589486"/>
            </a:xfrm>
            <a:prstGeom prst="rect">
              <a:avLst/>
            </a:prstGeom>
            <a:ln w="12700" cap="flat">
              <a:noFill/>
              <a:miter lim="400000"/>
            </a:ln>
            <a:effectLst/>
          </p:spPr>
        </p:pic>
        <p:pic>
          <p:nvPicPr>
            <p:cNvPr id="28" name="Image" descr="Image"/>
            <p:cNvPicPr>
              <a:picLocks noChangeAspect="1"/>
            </p:cNvPicPr>
            <p:nvPr/>
          </p:nvPicPr>
          <p:blipFill>
            <a:blip r:embed="rId6">
              <a:extLst/>
            </a:blip>
            <a:srcRect b="39989"/>
            <a:stretch>
              <a:fillRect/>
            </a:stretch>
          </p:blipFill>
          <p:spPr>
            <a:xfrm>
              <a:off x="12193462" y="353738"/>
              <a:ext cx="1369456" cy="1315918"/>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pic>
          <p:nvPicPr>
            <p:cNvPr id="29" name="Image" descr="Image"/>
            <p:cNvPicPr>
              <a:picLocks noChangeAspect="1"/>
            </p:cNvPicPr>
            <p:nvPr/>
          </p:nvPicPr>
          <p:blipFill>
            <a:blip r:embed="rId7">
              <a:extLst/>
            </a:blip>
            <a:stretch>
              <a:fillRect/>
            </a:stretch>
          </p:blipFill>
          <p:spPr>
            <a:xfrm>
              <a:off x="21011070" y="110304"/>
              <a:ext cx="1749800" cy="1802611"/>
            </a:xfrm>
            <a:prstGeom prst="rect">
              <a:avLst/>
            </a:prstGeom>
            <a:ln w="12700" cap="flat">
              <a:noFill/>
              <a:miter lim="400000"/>
            </a:ln>
            <a:effectLst/>
          </p:spPr>
        </p:pic>
        <p:pic>
          <p:nvPicPr>
            <p:cNvPr id="30" name="Image" descr="Image"/>
            <p:cNvPicPr>
              <a:picLocks noChangeAspect="1"/>
            </p:cNvPicPr>
            <p:nvPr/>
          </p:nvPicPr>
          <p:blipFill>
            <a:blip r:embed="rId8">
              <a:extLst/>
            </a:blip>
            <a:srcRect/>
            <a:stretch>
              <a:fillRect/>
            </a:stretch>
          </p:blipFill>
          <p:spPr>
            <a:xfrm>
              <a:off x="13639136" y="341984"/>
              <a:ext cx="6735232" cy="1339430"/>
            </a:xfrm>
            <a:prstGeom prst="rect">
              <a:avLst/>
            </a:prstGeom>
            <a:ln w="12700" cap="flat">
              <a:noFill/>
              <a:miter lim="400000"/>
            </a:ln>
            <a:effectLst/>
          </p:spPr>
        </p:pic>
      </p:grpSp>
      <p:grpSp>
        <p:nvGrpSpPr>
          <p:cNvPr id="34" name="Image"/>
          <p:cNvGrpSpPr/>
          <p:nvPr/>
        </p:nvGrpSpPr>
        <p:grpSpPr>
          <a:xfrm>
            <a:off x="333370" y="9299084"/>
            <a:ext cx="5062176" cy="3767668"/>
            <a:chOff x="0" y="0"/>
            <a:chExt cx="5062175" cy="3767666"/>
          </a:xfrm>
        </p:grpSpPr>
        <p:pic>
          <p:nvPicPr>
            <p:cNvPr id="33" name="Image" descr="Image"/>
            <p:cNvPicPr>
              <a:picLocks noChangeAspect="1"/>
            </p:cNvPicPr>
            <p:nvPr/>
          </p:nvPicPr>
          <p:blipFill>
            <a:blip r:embed="rId9">
              <a:extLst/>
            </a:blip>
            <a:srcRect l="5395" t="6101" r="5097" b="14827"/>
            <a:stretch>
              <a:fillRect/>
            </a:stretch>
          </p:blipFill>
          <p:spPr>
            <a:xfrm>
              <a:off x="71199" y="50799"/>
              <a:ext cx="4940194" cy="3665984"/>
            </a:xfrm>
            <a:custGeom>
              <a:avLst/>
              <a:gdLst/>
              <a:ahLst/>
              <a:cxnLst>
                <a:cxn ang="0">
                  <a:pos x="wd2" y="hd2"/>
                </a:cxn>
                <a:cxn ang="5400000">
                  <a:pos x="wd2" y="hd2"/>
                </a:cxn>
                <a:cxn ang="10800000">
                  <a:pos x="wd2" y="hd2"/>
                </a:cxn>
                <a:cxn ang="16200000">
                  <a:pos x="wd2" y="hd2"/>
                </a:cxn>
              </a:cxnLst>
              <a:rect l="0" t="0" r="r" b="b"/>
              <a:pathLst>
                <a:path w="21469" h="21598" extrusionOk="0">
                  <a:moveTo>
                    <a:pt x="5739" y="0"/>
                  </a:moveTo>
                  <a:cubicBezTo>
                    <a:pt x="5549" y="0"/>
                    <a:pt x="5517" y="21"/>
                    <a:pt x="5346" y="274"/>
                  </a:cubicBezTo>
                  <a:cubicBezTo>
                    <a:pt x="5171" y="532"/>
                    <a:pt x="5144" y="551"/>
                    <a:pt x="4874" y="589"/>
                  </a:cubicBezTo>
                  <a:cubicBezTo>
                    <a:pt x="4797" y="600"/>
                    <a:pt x="4732" y="618"/>
                    <a:pt x="4674" y="638"/>
                  </a:cubicBezTo>
                  <a:lnTo>
                    <a:pt x="4699" y="673"/>
                  </a:lnTo>
                  <a:cubicBezTo>
                    <a:pt x="4720" y="684"/>
                    <a:pt x="4744" y="701"/>
                    <a:pt x="4775" y="732"/>
                  </a:cubicBezTo>
                  <a:cubicBezTo>
                    <a:pt x="4892" y="847"/>
                    <a:pt x="5285" y="663"/>
                    <a:pt x="5362" y="456"/>
                  </a:cubicBezTo>
                  <a:cubicBezTo>
                    <a:pt x="5368" y="438"/>
                    <a:pt x="5379" y="422"/>
                    <a:pt x="5388" y="404"/>
                  </a:cubicBezTo>
                  <a:cubicBezTo>
                    <a:pt x="5392" y="393"/>
                    <a:pt x="5399" y="381"/>
                    <a:pt x="5405" y="369"/>
                  </a:cubicBezTo>
                  <a:cubicBezTo>
                    <a:pt x="5494" y="199"/>
                    <a:pt x="5642" y="58"/>
                    <a:pt x="5751" y="58"/>
                  </a:cubicBezTo>
                  <a:cubicBezTo>
                    <a:pt x="5810" y="58"/>
                    <a:pt x="5921" y="105"/>
                    <a:pt x="5998" y="161"/>
                  </a:cubicBezTo>
                  <a:cubicBezTo>
                    <a:pt x="6089" y="227"/>
                    <a:pt x="6247" y="265"/>
                    <a:pt x="6450" y="269"/>
                  </a:cubicBezTo>
                  <a:lnTo>
                    <a:pt x="6764" y="276"/>
                  </a:lnTo>
                  <a:lnTo>
                    <a:pt x="6955" y="580"/>
                  </a:lnTo>
                  <a:cubicBezTo>
                    <a:pt x="7085" y="784"/>
                    <a:pt x="7182" y="886"/>
                    <a:pt x="7254" y="888"/>
                  </a:cubicBezTo>
                  <a:cubicBezTo>
                    <a:pt x="7312" y="891"/>
                    <a:pt x="7406" y="949"/>
                    <a:pt x="7461" y="1019"/>
                  </a:cubicBezTo>
                  <a:cubicBezTo>
                    <a:pt x="7676" y="1294"/>
                    <a:pt x="8201" y="1629"/>
                    <a:pt x="8299" y="1555"/>
                  </a:cubicBezTo>
                  <a:cubicBezTo>
                    <a:pt x="8344" y="1521"/>
                    <a:pt x="8397" y="1525"/>
                    <a:pt x="8446" y="1567"/>
                  </a:cubicBezTo>
                  <a:cubicBezTo>
                    <a:pt x="8458" y="1577"/>
                    <a:pt x="8469" y="1583"/>
                    <a:pt x="8480" y="1588"/>
                  </a:cubicBezTo>
                  <a:cubicBezTo>
                    <a:pt x="8509" y="1582"/>
                    <a:pt x="8536" y="1573"/>
                    <a:pt x="8559" y="1562"/>
                  </a:cubicBezTo>
                  <a:cubicBezTo>
                    <a:pt x="8581" y="1542"/>
                    <a:pt x="8604" y="1513"/>
                    <a:pt x="8635" y="1468"/>
                  </a:cubicBezTo>
                  <a:cubicBezTo>
                    <a:pt x="8725" y="1337"/>
                    <a:pt x="8776" y="1309"/>
                    <a:pt x="8903" y="1328"/>
                  </a:cubicBezTo>
                  <a:cubicBezTo>
                    <a:pt x="8989" y="1341"/>
                    <a:pt x="9103" y="1410"/>
                    <a:pt x="9158" y="1480"/>
                  </a:cubicBezTo>
                  <a:cubicBezTo>
                    <a:pt x="9213" y="1550"/>
                    <a:pt x="9280" y="1606"/>
                    <a:pt x="9306" y="1606"/>
                  </a:cubicBezTo>
                  <a:cubicBezTo>
                    <a:pt x="9333" y="1606"/>
                    <a:pt x="9399" y="1708"/>
                    <a:pt x="9453" y="1831"/>
                  </a:cubicBezTo>
                  <a:cubicBezTo>
                    <a:pt x="9666" y="2314"/>
                    <a:pt x="9888" y="2542"/>
                    <a:pt x="10184" y="2586"/>
                  </a:cubicBezTo>
                  <a:cubicBezTo>
                    <a:pt x="10274" y="2599"/>
                    <a:pt x="10460" y="2651"/>
                    <a:pt x="10596" y="2703"/>
                  </a:cubicBezTo>
                  <a:cubicBezTo>
                    <a:pt x="10890" y="2814"/>
                    <a:pt x="11032" y="2765"/>
                    <a:pt x="11202" y="2492"/>
                  </a:cubicBezTo>
                  <a:cubicBezTo>
                    <a:pt x="11288" y="2355"/>
                    <a:pt x="11367" y="2305"/>
                    <a:pt x="11554" y="2266"/>
                  </a:cubicBezTo>
                  <a:cubicBezTo>
                    <a:pt x="11837" y="2206"/>
                    <a:pt x="11870" y="2219"/>
                    <a:pt x="12114" y="2488"/>
                  </a:cubicBezTo>
                  <a:cubicBezTo>
                    <a:pt x="12339" y="2735"/>
                    <a:pt x="12371" y="2875"/>
                    <a:pt x="12295" y="3276"/>
                  </a:cubicBezTo>
                  <a:cubicBezTo>
                    <a:pt x="12268" y="3422"/>
                    <a:pt x="12253" y="3498"/>
                    <a:pt x="12259" y="3552"/>
                  </a:cubicBezTo>
                  <a:cubicBezTo>
                    <a:pt x="12260" y="3555"/>
                    <a:pt x="12262" y="3557"/>
                    <a:pt x="12262" y="3561"/>
                  </a:cubicBezTo>
                  <a:cubicBezTo>
                    <a:pt x="12271" y="3609"/>
                    <a:pt x="12296" y="3641"/>
                    <a:pt x="12345" y="3692"/>
                  </a:cubicBezTo>
                  <a:cubicBezTo>
                    <a:pt x="12433" y="3782"/>
                    <a:pt x="12445" y="3824"/>
                    <a:pt x="12406" y="3909"/>
                  </a:cubicBezTo>
                  <a:cubicBezTo>
                    <a:pt x="12263" y="4223"/>
                    <a:pt x="12743" y="5475"/>
                    <a:pt x="13102" y="5728"/>
                  </a:cubicBezTo>
                  <a:cubicBezTo>
                    <a:pt x="13180" y="5783"/>
                    <a:pt x="13223" y="5812"/>
                    <a:pt x="13273" y="5815"/>
                  </a:cubicBezTo>
                  <a:cubicBezTo>
                    <a:pt x="13323" y="5818"/>
                    <a:pt x="13380" y="5795"/>
                    <a:pt x="13482" y="5749"/>
                  </a:cubicBezTo>
                  <a:cubicBezTo>
                    <a:pt x="13601" y="5697"/>
                    <a:pt x="13760" y="5654"/>
                    <a:pt x="13835" y="5654"/>
                  </a:cubicBezTo>
                  <a:cubicBezTo>
                    <a:pt x="13911" y="5654"/>
                    <a:pt x="14035" y="5592"/>
                    <a:pt x="14111" y="5516"/>
                  </a:cubicBezTo>
                  <a:cubicBezTo>
                    <a:pt x="14230" y="5399"/>
                    <a:pt x="14294" y="5379"/>
                    <a:pt x="14536" y="5394"/>
                  </a:cubicBezTo>
                  <a:cubicBezTo>
                    <a:pt x="14938" y="5420"/>
                    <a:pt x="15066" y="5446"/>
                    <a:pt x="15207" y="5525"/>
                  </a:cubicBezTo>
                  <a:cubicBezTo>
                    <a:pt x="15275" y="5563"/>
                    <a:pt x="15347" y="5593"/>
                    <a:pt x="15367" y="5593"/>
                  </a:cubicBezTo>
                  <a:cubicBezTo>
                    <a:pt x="15387" y="5593"/>
                    <a:pt x="15428" y="5637"/>
                    <a:pt x="15460" y="5689"/>
                  </a:cubicBezTo>
                  <a:cubicBezTo>
                    <a:pt x="15484" y="5728"/>
                    <a:pt x="15498" y="5744"/>
                    <a:pt x="15510" y="5745"/>
                  </a:cubicBezTo>
                  <a:cubicBezTo>
                    <a:pt x="15511" y="5745"/>
                    <a:pt x="15513" y="5747"/>
                    <a:pt x="15514" y="5747"/>
                  </a:cubicBezTo>
                  <a:cubicBezTo>
                    <a:pt x="15526" y="5744"/>
                    <a:pt x="15536" y="5718"/>
                    <a:pt x="15550" y="5665"/>
                  </a:cubicBezTo>
                  <a:cubicBezTo>
                    <a:pt x="15567" y="5602"/>
                    <a:pt x="15704" y="5440"/>
                    <a:pt x="15855" y="5303"/>
                  </a:cubicBezTo>
                  <a:cubicBezTo>
                    <a:pt x="16082" y="5097"/>
                    <a:pt x="16140" y="5067"/>
                    <a:pt x="16188" y="5132"/>
                  </a:cubicBezTo>
                  <a:cubicBezTo>
                    <a:pt x="16236" y="5197"/>
                    <a:pt x="16225" y="5248"/>
                    <a:pt x="16131" y="5436"/>
                  </a:cubicBezTo>
                  <a:cubicBezTo>
                    <a:pt x="16051" y="5596"/>
                    <a:pt x="16031" y="5684"/>
                    <a:pt x="16064" y="5728"/>
                  </a:cubicBezTo>
                  <a:cubicBezTo>
                    <a:pt x="16074" y="5742"/>
                    <a:pt x="16086" y="5749"/>
                    <a:pt x="16097" y="5754"/>
                  </a:cubicBezTo>
                  <a:cubicBezTo>
                    <a:pt x="16110" y="5755"/>
                    <a:pt x="16128" y="5752"/>
                    <a:pt x="16145" y="5749"/>
                  </a:cubicBezTo>
                  <a:cubicBezTo>
                    <a:pt x="16153" y="5745"/>
                    <a:pt x="16159" y="5739"/>
                    <a:pt x="16167" y="5731"/>
                  </a:cubicBezTo>
                  <a:cubicBezTo>
                    <a:pt x="16199" y="5697"/>
                    <a:pt x="16254" y="5665"/>
                    <a:pt x="16290" y="5661"/>
                  </a:cubicBezTo>
                  <a:cubicBezTo>
                    <a:pt x="16313" y="5658"/>
                    <a:pt x="16359" y="5652"/>
                    <a:pt x="16400" y="5647"/>
                  </a:cubicBezTo>
                  <a:cubicBezTo>
                    <a:pt x="16402" y="5645"/>
                    <a:pt x="16409" y="5644"/>
                    <a:pt x="16411" y="5642"/>
                  </a:cubicBezTo>
                  <a:cubicBezTo>
                    <a:pt x="16483" y="5560"/>
                    <a:pt x="16597" y="5624"/>
                    <a:pt x="16597" y="5747"/>
                  </a:cubicBezTo>
                  <a:cubicBezTo>
                    <a:pt x="16597" y="5775"/>
                    <a:pt x="16578" y="5825"/>
                    <a:pt x="16549" y="5880"/>
                  </a:cubicBezTo>
                  <a:cubicBezTo>
                    <a:pt x="16522" y="5945"/>
                    <a:pt x="16482" y="6017"/>
                    <a:pt x="16426" y="6100"/>
                  </a:cubicBezTo>
                  <a:cubicBezTo>
                    <a:pt x="16328" y="6245"/>
                    <a:pt x="16247" y="6413"/>
                    <a:pt x="16247" y="6474"/>
                  </a:cubicBezTo>
                  <a:cubicBezTo>
                    <a:pt x="16247" y="6535"/>
                    <a:pt x="16208" y="6633"/>
                    <a:pt x="16162" y="6689"/>
                  </a:cubicBezTo>
                  <a:cubicBezTo>
                    <a:pt x="16086" y="6783"/>
                    <a:pt x="16061" y="6784"/>
                    <a:pt x="15845" y="6701"/>
                  </a:cubicBezTo>
                  <a:cubicBezTo>
                    <a:pt x="15674" y="6635"/>
                    <a:pt x="15535" y="6623"/>
                    <a:pt x="15336" y="6657"/>
                  </a:cubicBezTo>
                  <a:cubicBezTo>
                    <a:pt x="15152" y="6688"/>
                    <a:pt x="15024" y="6680"/>
                    <a:pt x="14941" y="6633"/>
                  </a:cubicBezTo>
                  <a:cubicBezTo>
                    <a:pt x="14873" y="6595"/>
                    <a:pt x="14640" y="6532"/>
                    <a:pt x="14424" y="6495"/>
                  </a:cubicBezTo>
                  <a:cubicBezTo>
                    <a:pt x="14208" y="6459"/>
                    <a:pt x="13990" y="6415"/>
                    <a:pt x="13939" y="6395"/>
                  </a:cubicBezTo>
                  <a:cubicBezTo>
                    <a:pt x="13854" y="6362"/>
                    <a:pt x="13846" y="6388"/>
                    <a:pt x="13818" y="6764"/>
                  </a:cubicBezTo>
                  <a:cubicBezTo>
                    <a:pt x="13759" y="7562"/>
                    <a:pt x="13713" y="7468"/>
                    <a:pt x="14163" y="7477"/>
                  </a:cubicBezTo>
                  <a:cubicBezTo>
                    <a:pt x="14181" y="7478"/>
                    <a:pt x="14191" y="7477"/>
                    <a:pt x="14208" y="7477"/>
                  </a:cubicBezTo>
                  <a:cubicBezTo>
                    <a:pt x="14305" y="7472"/>
                    <a:pt x="14398" y="7477"/>
                    <a:pt x="14474" y="7491"/>
                  </a:cubicBezTo>
                  <a:cubicBezTo>
                    <a:pt x="14645" y="7505"/>
                    <a:pt x="14729" y="7528"/>
                    <a:pt x="14786" y="7576"/>
                  </a:cubicBezTo>
                  <a:cubicBezTo>
                    <a:pt x="14799" y="7586"/>
                    <a:pt x="14813" y="7588"/>
                    <a:pt x="14825" y="7587"/>
                  </a:cubicBezTo>
                  <a:cubicBezTo>
                    <a:pt x="14829" y="7587"/>
                    <a:pt x="14831" y="7588"/>
                    <a:pt x="14834" y="7587"/>
                  </a:cubicBezTo>
                  <a:cubicBezTo>
                    <a:pt x="14846" y="7584"/>
                    <a:pt x="14856" y="7577"/>
                    <a:pt x="14862" y="7564"/>
                  </a:cubicBezTo>
                  <a:cubicBezTo>
                    <a:pt x="14875" y="7534"/>
                    <a:pt x="14856" y="7495"/>
                    <a:pt x="14819" y="7475"/>
                  </a:cubicBezTo>
                  <a:cubicBezTo>
                    <a:pt x="14721" y="7424"/>
                    <a:pt x="14785" y="7318"/>
                    <a:pt x="14913" y="7318"/>
                  </a:cubicBezTo>
                  <a:cubicBezTo>
                    <a:pt x="15058" y="7318"/>
                    <a:pt x="15238" y="7484"/>
                    <a:pt x="15238" y="7618"/>
                  </a:cubicBezTo>
                  <a:cubicBezTo>
                    <a:pt x="15238" y="7735"/>
                    <a:pt x="15507" y="7892"/>
                    <a:pt x="15590" y="7823"/>
                  </a:cubicBezTo>
                  <a:cubicBezTo>
                    <a:pt x="15615" y="7802"/>
                    <a:pt x="15704" y="7855"/>
                    <a:pt x="15786" y="7940"/>
                  </a:cubicBezTo>
                  <a:cubicBezTo>
                    <a:pt x="15825" y="7981"/>
                    <a:pt x="15859" y="8008"/>
                    <a:pt x="15891" y="8029"/>
                  </a:cubicBezTo>
                  <a:cubicBezTo>
                    <a:pt x="15956" y="8056"/>
                    <a:pt x="16016" y="8072"/>
                    <a:pt x="16043" y="8057"/>
                  </a:cubicBezTo>
                  <a:cubicBezTo>
                    <a:pt x="16058" y="8050"/>
                    <a:pt x="16074" y="8050"/>
                    <a:pt x="16091" y="8053"/>
                  </a:cubicBezTo>
                  <a:cubicBezTo>
                    <a:pt x="16147" y="8051"/>
                    <a:pt x="16207" y="8075"/>
                    <a:pt x="16259" y="8120"/>
                  </a:cubicBezTo>
                  <a:cubicBezTo>
                    <a:pt x="16329" y="8183"/>
                    <a:pt x="16409" y="8204"/>
                    <a:pt x="16483" y="8179"/>
                  </a:cubicBezTo>
                  <a:cubicBezTo>
                    <a:pt x="16602" y="8138"/>
                    <a:pt x="16629" y="8068"/>
                    <a:pt x="16552" y="8003"/>
                  </a:cubicBezTo>
                  <a:cubicBezTo>
                    <a:pt x="16527" y="7983"/>
                    <a:pt x="16519" y="7940"/>
                    <a:pt x="16533" y="7910"/>
                  </a:cubicBezTo>
                  <a:cubicBezTo>
                    <a:pt x="16541" y="7892"/>
                    <a:pt x="16551" y="7882"/>
                    <a:pt x="16562" y="7873"/>
                  </a:cubicBezTo>
                  <a:cubicBezTo>
                    <a:pt x="16527" y="7886"/>
                    <a:pt x="16495" y="7909"/>
                    <a:pt x="16464" y="7947"/>
                  </a:cubicBezTo>
                  <a:cubicBezTo>
                    <a:pt x="16397" y="8030"/>
                    <a:pt x="16361" y="8031"/>
                    <a:pt x="16131" y="7952"/>
                  </a:cubicBezTo>
                  <a:cubicBezTo>
                    <a:pt x="15677" y="7797"/>
                    <a:pt x="15415" y="7648"/>
                    <a:pt x="15302" y="7482"/>
                  </a:cubicBezTo>
                  <a:cubicBezTo>
                    <a:pt x="15168" y="7287"/>
                    <a:pt x="15025" y="7230"/>
                    <a:pt x="14808" y="7288"/>
                  </a:cubicBezTo>
                  <a:cubicBezTo>
                    <a:pt x="14719" y="7312"/>
                    <a:pt x="14493" y="7340"/>
                    <a:pt x="14306" y="7349"/>
                  </a:cubicBezTo>
                  <a:cubicBezTo>
                    <a:pt x="13887" y="7370"/>
                    <a:pt x="13851" y="7325"/>
                    <a:pt x="13906" y="6886"/>
                  </a:cubicBezTo>
                  <a:lnTo>
                    <a:pt x="13944" y="6575"/>
                  </a:lnTo>
                  <a:lnTo>
                    <a:pt x="14225" y="6587"/>
                  </a:lnTo>
                  <a:cubicBezTo>
                    <a:pt x="14380" y="6593"/>
                    <a:pt x="14644" y="6643"/>
                    <a:pt x="14810" y="6699"/>
                  </a:cubicBezTo>
                  <a:cubicBezTo>
                    <a:pt x="15013" y="6766"/>
                    <a:pt x="15191" y="6787"/>
                    <a:pt x="15348" y="6762"/>
                  </a:cubicBezTo>
                  <a:cubicBezTo>
                    <a:pt x="15477" y="6741"/>
                    <a:pt x="15679" y="6755"/>
                    <a:pt x="15798" y="6792"/>
                  </a:cubicBezTo>
                  <a:cubicBezTo>
                    <a:pt x="16090" y="6884"/>
                    <a:pt x="16222" y="6830"/>
                    <a:pt x="16295" y="6591"/>
                  </a:cubicBezTo>
                  <a:cubicBezTo>
                    <a:pt x="16328" y="6485"/>
                    <a:pt x="16420" y="6299"/>
                    <a:pt x="16500" y="6177"/>
                  </a:cubicBezTo>
                  <a:cubicBezTo>
                    <a:pt x="16616" y="6004"/>
                    <a:pt x="16644" y="5913"/>
                    <a:pt x="16633" y="5759"/>
                  </a:cubicBezTo>
                  <a:cubicBezTo>
                    <a:pt x="16620" y="5578"/>
                    <a:pt x="16604" y="5562"/>
                    <a:pt x="16443" y="5534"/>
                  </a:cubicBezTo>
                  <a:cubicBezTo>
                    <a:pt x="16290" y="5508"/>
                    <a:pt x="16268" y="5484"/>
                    <a:pt x="16264" y="5347"/>
                  </a:cubicBezTo>
                  <a:cubicBezTo>
                    <a:pt x="16252" y="4927"/>
                    <a:pt x="16157" y="4906"/>
                    <a:pt x="15772" y="5237"/>
                  </a:cubicBezTo>
                  <a:cubicBezTo>
                    <a:pt x="15464" y="5503"/>
                    <a:pt x="15436" y="5510"/>
                    <a:pt x="15132" y="5385"/>
                  </a:cubicBezTo>
                  <a:cubicBezTo>
                    <a:pt x="14831" y="5261"/>
                    <a:pt x="14263" y="5268"/>
                    <a:pt x="14084" y="5399"/>
                  </a:cubicBezTo>
                  <a:cubicBezTo>
                    <a:pt x="13921" y="5518"/>
                    <a:pt x="13529" y="5644"/>
                    <a:pt x="13308" y="5649"/>
                  </a:cubicBezTo>
                  <a:cubicBezTo>
                    <a:pt x="13137" y="5653"/>
                    <a:pt x="13000" y="5519"/>
                    <a:pt x="12809" y="5163"/>
                  </a:cubicBezTo>
                  <a:cubicBezTo>
                    <a:pt x="12608" y="4786"/>
                    <a:pt x="12477" y="4336"/>
                    <a:pt x="12476" y="4029"/>
                  </a:cubicBezTo>
                  <a:cubicBezTo>
                    <a:pt x="12476" y="3872"/>
                    <a:pt x="12444" y="3682"/>
                    <a:pt x="12407" y="3605"/>
                  </a:cubicBezTo>
                  <a:cubicBezTo>
                    <a:pt x="12353" y="3493"/>
                    <a:pt x="12349" y="3414"/>
                    <a:pt x="12385" y="3196"/>
                  </a:cubicBezTo>
                  <a:cubicBezTo>
                    <a:pt x="12448" y="2816"/>
                    <a:pt x="12359" y="2547"/>
                    <a:pt x="12090" y="2312"/>
                  </a:cubicBezTo>
                  <a:cubicBezTo>
                    <a:pt x="11902" y="2148"/>
                    <a:pt x="11858" y="2135"/>
                    <a:pt x="11609" y="2160"/>
                  </a:cubicBezTo>
                  <a:cubicBezTo>
                    <a:pt x="11391" y="2182"/>
                    <a:pt x="11302" y="2224"/>
                    <a:pt x="11178" y="2359"/>
                  </a:cubicBezTo>
                  <a:cubicBezTo>
                    <a:pt x="10885" y="2676"/>
                    <a:pt x="10833" y="2695"/>
                    <a:pt x="10577" y="2598"/>
                  </a:cubicBezTo>
                  <a:cubicBezTo>
                    <a:pt x="10451" y="2550"/>
                    <a:pt x="10269" y="2492"/>
                    <a:pt x="10174" y="2469"/>
                  </a:cubicBezTo>
                  <a:cubicBezTo>
                    <a:pt x="9965" y="2420"/>
                    <a:pt x="9700" y="2150"/>
                    <a:pt x="9553" y="1833"/>
                  </a:cubicBezTo>
                  <a:cubicBezTo>
                    <a:pt x="9417" y="1541"/>
                    <a:pt x="9087" y="1249"/>
                    <a:pt x="8891" y="1249"/>
                  </a:cubicBezTo>
                  <a:cubicBezTo>
                    <a:pt x="8810" y="1249"/>
                    <a:pt x="8681" y="1292"/>
                    <a:pt x="8606" y="1344"/>
                  </a:cubicBezTo>
                  <a:cubicBezTo>
                    <a:pt x="8362" y="1516"/>
                    <a:pt x="8077" y="1437"/>
                    <a:pt x="7676" y="1083"/>
                  </a:cubicBezTo>
                  <a:cubicBezTo>
                    <a:pt x="7485" y="913"/>
                    <a:pt x="7308" y="774"/>
                    <a:pt x="7283" y="774"/>
                  </a:cubicBezTo>
                  <a:cubicBezTo>
                    <a:pt x="7258" y="774"/>
                    <a:pt x="7145" y="651"/>
                    <a:pt x="7033" y="500"/>
                  </a:cubicBezTo>
                  <a:cubicBezTo>
                    <a:pt x="6836" y="237"/>
                    <a:pt x="6816" y="226"/>
                    <a:pt x="6462" y="168"/>
                  </a:cubicBezTo>
                  <a:cubicBezTo>
                    <a:pt x="6260" y="135"/>
                    <a:pt x="6061" y="83"/>
                    <a:pt x="6021" y="54"/>
                  </a:cubicBezTo>
                  <a:cubicBezTo>
                    <a:pt x="5980" y="24"/>
                    <a:pt x="5853" y="0"/>
                    <a:pt x="5739" y="0"/>
                  </a:cubicBezTo>
                  <a:close/>
                  <a:moveTo>
                    <a:pt x="4674" y="638"/>
                  </a:moveTo>
                  <a:cubicBezTo>
                    <a:pt x="4594" y="666"/>
                    <a:pt x="4531" y="697"/>
                    <a:pt x="4499" y="737"/>
                  </a:cubicBezTo>
                  <a:cubicBezTo>
                    <a:pt x="4427" y="825"/>
                    <a:pt x="4386" y="833"/>
                    <a:pt x="4266" y="783"/>
                  </a:cubicBezTo>
                  <a:cubicBezTo>
                    <a:pt x="4187" y="750"/>
                    <a:pt x="4046" y="706"/>
                    <a:pt x="3954" y="685"/>
                  </a:cubicBezTo>
                  <a:cubicBezTo>
                    <a:pt x="3862" y="664"/>
                    <a:pt x="3622" y="543"/>
                    <a:pt x="3420" y="414"/>
                  </a:cubicBezTo>
                  <a:cubicBezTo>
                    <a:pt x="3099" y="209"/>
                    <a:pt x="3012" y="178"/>
                    <a:pt x="2738" y="178"/>
                  </a:cubicBezTo>
                  <a:cubicBezTo>
                    <a:pt x="2284" y="178"/>
                    <a:pt x="1990" y="310"/>
                    <a:pt x="1907" y="549"/>
                  </a:cubicBezTo>
                  <a:cubicBezTo>
                    <a:pt x="1867" y="665"/>
                    <a:pt x="1756" y="805"/>
                    <a:pt x="1624" y="910"/>
                  </a:cubicBezTo>
                  <a:cubicBezTo>
                    <a:pt x="1249" y="1205"/>
                    <a:pt x="1169" y="1457"/>
                    <a:pt x="1362" y="1730"/>
                  </a:cubicBezTo>
                  <a:cubicBezTo>
                    <a:pt x="1458" y="1866"/>
                    <a:pt x="1473" y="1921"/>
                    <a:pt x="1433" y="1976"/>
                  </a:cubicBezTo>
                  <a:cubicBezTo>
                    <a:pt x="1374" y="2056"/>
                    <a:pt x="1362" y="2416"/>
                    <a:pt x="1417" y="2462"/>
                  </a:cubicBezTo>
                  <a:cubicBezTo>
                    <a:pt x="1437" y="2479"/>
                    <a:pt x="1446" y="2615"/>
                    <a:pt x="1438" y="2766"/>
                  </a:cubicBezTo>
                  <a:cubicBezTo>
                    <a:pt x="1426" y="2979"/>
                    <a:pt x="1456" y="3144"/>
                    <a:pt x="1572" y="3500"/>
                  </a:cubicBezTo>
                  <a:cubicBezTo>
                    <a:pt x="1859" y="4375"/>
                    <a:pt x="1839" y="4709"/>
                    <a:pt x="1484" y="5064"/>
                  </a:cubicBezTo>
                  <a:cubicBezTo>
                    <a:pt x="1365" y="5184"/>
                    <a:pt x="1277" y="5309"/>
                    <a:pt x="1262" y="5368"/>
                  </a:cubicBezTo>
                  <a:cubicBezTo>
                    <a:pt x="1263" y="5349"/>
                    <a:pt x="1282" y="5338"/>
                    <a:pt x="1321" y="5319"/>
                  </a:cubicBezTo>
                  <a:cubicBezTo>
                    <a:pt x="1366" y="5297"/>
                    <a:pt x="1483" y="5210"/>
                    <a:pt x="1581" y="5125"/>
                  </a:cubicBezTo>
                  <a:cubicBezTo>
                    <a:pt x="1725" y="5001"/>
                    <a:pt x="1772" y="4914"/>
                    <a:pt x="1826" y="4665"/>
                  </a:cubicBezTo>
                  <a:cubicBezTo>
                    <a:pt x="1884" y="4398"/>
                    <a:pt x="1885" y="4336"/>
                    <a:pt x="1831" y="4197"/>
                  </a:cubicBezTo>
                  <a:cubicBezTo>
                    <a:pt x="1797" y="4109"/>
                    <a:pt x="1780" y="3998"/>
                    <a:pt x="1793" y="3951"/>
                  </a:cubicBezTo>
                  <a:cubicBezTo>
                    <a:pt x="1806" y="3904"/>
                    <a:pt x="1747" y="3687"/>
                    <a:pt x="1660" y="3470"/>
                  </a:cubicBezTo>
                  <a:cubicBezTo>
                    <a:pt x="1526" y="3131"/>
                    <a:pt x="1505" y="3034"/>
                    <a:pt x="1522" y="2787"/>
                  </a:cubicBezTo>
                  <a:cubicBezTo>
                    <a:pt x="1536" y="2589"/>
                    <a:pt x="1525" y="2478"/>
                    <a:pt x="1484" y="2432"/>
                  </a:cubicBezTo>
                  <a:cubicBezTo>
                    <a:pt x="1427" y="2367"/>
                    <a:pt x="1413" y="2254"/>
                    <a:pt x="1443" y="2165"/>
                  </a:cubicBezTo>
                  <a:cubicBezTo>
                    <a:pt x="1447" y="2132"/>
                    <a:pt x="1459" y="2108"/>
                    <a:pt x="1479" y="2097"/>
                  </a:cubicBezTo>
                  <a:cubicBezTo>
                    <a:pt x="1481" y="2095"/>
                    <a:pt x="1481" y="2092"/>
                    <a:pt x="1483" y="2090"/>
                  </a:cubicBezTo>
                  <a:cubicBezTo>
                    <a:pt x="1525" y="2043"/>
                    <a:pt x="1554" y="2044"/>
                    <a:pt x="1590" y="2093"/>
                  </a:cubicBezTo>
                  <a:cubicBezTo>
                    <a:pt x="1622" y="2136"/>
                    <a:pt x="1629" y="2099"/>
                    <a:pt x="1617" y="2022"/>
                  </a:cubicBezTo>
                  <a:cubicBezTo>
                    <a:pt x="1610" y="1998"/>
                    <a:pt x="1603" y="1975"/>
                    <a:pt x="1602" y="1957"/>
                  </a:cubicBezTo>
                  <a:cubicBezTo>
                    <a:pt x="1602" y="1954"/>
                    <a:pt x="1600" y="1950"/>
                    <a:pt x="1600" y="1948"/>
                  </a:cubicBezTo>
                  <a:cubicBezTo>
                    <a:pt x="1583" y="1872"/>
                    <a:pt x="1558" y="1782"/>
                    <a:pt x="1522" y="1686"/>
                  </a:cubicBezTo>
                  <a:cubicBezTo>
                    <a:pt x="1459" y="1516"/>
                    <a:pt x="1447" y="1505"/>
                    <a:pt x="1398" y="1595"/>
                  </a:cubicBezTo>
                  <a:cubicBezTo>
                    <a:pt x="1347" y="1688"/>
                    <a:pt x="1341" y="1689"/>
                    <a:pt x="1314" y="1595"/>
                  </a:cubicBezTo>
                  <a:cubicBezTo>
                    <a:pt x="1299" y="1542"/>
                    <a:pt x="1339" y="1429"/>
                    <a:pt x="1393" y="1321"/>
                  </a:cubicBezTo>
                  <a:lnTo>
                    <a:pt x="1391" y="1316"/>
                  </a:lnTo>
                  <a:lnTo>
                    <a:pt x="1398" y="1307"/>
                  </a:lnTo>
                  <a:cubicBezTo>
                    <a:pt x="1461" y="1183"/>
                    <a:pt x="1543" y="1071"/>
                    <a:pt x="1593" y="1071"/>
                  </a:cubicBezTo>
                  <a:cubicBezTo>
                    <a:pt x="1625" y="1071"/>
                    <a:pt x="1739" y="984"/>
                    <a:pt x="1847" y="879"/>
                  </a:cubicBezTo>
                  <a:cubicBezTo>
                    <a:pt x="2004" y="726"/>
                    <a:pt x="2039" y="663"/>
                    <a:pt x="2019" y="556"/>
                  </a:cubicBezTo>
                  <a:cubicBezTo>
                    <a:pt x="1992" y="408"/>
                    <a:pt x="2065" y="310"/>
                    <a:pt x="2135" y="404"/>
                  </a:cubicBezTo>
                  <a:cubicBezTo>
                    <a:pt x="2166" y="446"/>
                    <a:pt x="2222" y="431"/>
                    <a:pt x="2311" y="358"/>
                  </a:cubicBezTo>
                  <a:cubicBezTo>
                    <a:pt x="2458" y="236"/>
                    <a:pt x="2702" y="232"/>
                    <a:pt x="2983" y="327"/>
                  </a:cubicBezTo>
                  <a:cubicBezTo>
                    <a:pt x="3010" y="335"/>
                    <a:pt x="3040" y="346"/>
                    <a:pt x="3068" y="358"/>
                  </a:cubicBezTo>
                  <a:cubicBezTo>
                    <a:pt x="3176" y="402"/>
                    <a:pt x="3290" y="458"/>
                    <a:pt x="3404" y="531"/>
                  </a:cubicBezTo>
                  <a:cubicBezTo>
                    <a:pt x="3606" y="659"/>
                    <a:pt x="3857" y="779"/>
                    <a:pt x="3963" y="795"/>
                  </a:cubicBezTo>
                  <a:cubicBezTo>
                    <a:pt x="4069" y="811"/>
                    <a:pt x="4175" y="853"/>
                    <a:pt x="4201" y="888"/>
                  </a:cubicBezTo>
                  <a:cubicBezTo>
                    <a:pt x="4224" y="920"/>
                    <a:pt x="4300" y="945"/>
                    <a:pt x="4373" y="949"/>
                  </a:cubicBezTo>
                  <a:cubicBezTo>
                    <a:pt x="4383" y="950"/>
                    <a:pt x="4390" y="952"/>
                    <a:pt x="4399" y="952"/>
                  </a:cubicBezTo>
                  <a:cubicBezTo>
                    <a:pt x="4511" y="951"/>
                    <a:pt x="4550" y="918"/>
                    <a:pt x="4582" y="802"/>
                  </a:cubicBezTo>
                  <a:cubicBezTo>
                    <a:pt x="4608" y="710"/>
                    <a:pt x="4630" y="668"/>
                    <a:pt x="4663" y="664"/>
                  </a:cubicBezTo>
                  <a:lnTo>
                    <a:pt x="4674" y="638"/>
                  </a:lnTo>
                  <a:close/>
                  <a:moveTo>
                    <a:pt x="1260" y="5368"/>
                  </a:moveTo>
                  <a:cubicBezTo>
                    <a:pt x="1259" y="5373"/>
                    <a:pt x="1250" y="5386"/>
                    <a:pt x="1250" y="5389"/>
                  </a:cubicBezTo>
                  <a:cubicBezTo>
                    <a:pt x="1250" y="5679"/>
                    <a:pt x="1606" y="6229"/>
                    <a:pt x="1864" y="6336"/>
                  </a:cubicBezTo>
                  <a:cubicBezTo>
                    <a:pt x="2039" y="6409"/>
                    <a:pt x="2083" y="6485"/>
                    <a:pt x="2083" y="6722"/>
                  </a:cubicBezTo>
                  <a:cubicBezTo>
                    <a:pt x="2083" y="6982"/>
                    <a:pt x="1959" y="7230"/>
                    <a:pt x="1802" y="7283"/>
                  </a:cubicBezTo>
                  <a:cubicBezTo>
                    <a:pt x="1743" y="7303"/>
                    <a:pt x="1682" y="7372"/>
                    <a:pt x="1667" y="7435"/>
                  </a:cubicBezTo>
                  <a:cubicBezTo>
                    <a:pt x="1627" y="7608"/>
                    <a:pt x="1164" y="8126"/>
                    <a:pt x="976" y="8209"/>
                  </a:cubicBezTo>
                  <a:cubicBezTo>
                    <a:pt x="783" y="8294"/>
                    <a:pt x="679" y="8467"/>
                    <a:pt x="679" y="8707"/>
                  </a:cubicBezTo>
                  <a:lnTo>
                    <a:pt x="679" y="8880"/>
                  </a:lnTo>
                  <a:lnTo>
                    <a:pt x="917" y="8841"/>
                  </a:lnTo>
                  <a:cubicBezTo>
                    <a:pt x="1145" y="8802"/>
                    <a:pt x="1160" y="8807"/>
                    <a:pt x="1234" y="8967"/>
                  </a:cubicBezTo>
                  <a:cubicBezTo>
                    <a:pt x="1277" y="9059"/>
                    <a:pt x="1357" y="9194"/>
                    <a:pt x="1412" y="9266"/>
                  </a:cubicBezTo>
                  <a:cubicBezTo>
                    <a:pt x="1467" y="9338"/>
                    <a:pt x="1512" y="9449"/>
                    <a:pt x="1512" y="9514"/>
                  </a:cubicBezTo>
                  <a:cubicBezTo>
                    <a:pt x="1512" y="9579"/>
                    <a:pt x="1533" y="9651"/>
                    <a:pt x="1559" y="9673"/>
                  </a:cubicBezTo>
                  <a:cubicBezTo>
                    <a:pt x="1584" y="9694"/>
                    <a:pt x="1595" y="9782"/>
                    <a:pt x="1581" y="9869"/>
                  </a:cubicBezTo>
                  <a:cubicBezTo>
                    <a:pt x="1567" y="9956"/>
                    <a:pt x="1544" y="10094"/>
                    <a:pt x="1531" y="10176"/>
                  </a:cubicBezTo>
                  <a:cubicBezTo>
                    <a:pt x="1518" y="10257"/>
                    <a:pt x="1503" y="10357"/>
                    <a:pt x="1496" y="10398"/>
                  </a:cubicBezTo>
                  <a:cubicBezTo>
                    <a:pt x="1490" y="10439"/>
                    <a:pt x="1420" y="10560"/>
                    <a:pt x="1340" y="10667"/>
                  </a:cubicBezTo>
                  <a:cubicBezTo>
                    <a:pt x="1259" y="10773"/>
                    <a:pt x="1147" y="10960"/>
                    <a:pt x="1089" y="11083"/>
                  </a:cubicBezTo>
                  <a:cubicBezTo>
                    <a:pt x="976" y="11327"/>
                    <a:pt x="957" y="11333"/>
                    <a:pt x="562" y="11246"/>
                  </a:cubicBezTo>
                  <a:cubicBezTo>
                    <a:pt x="246" y="11177"/>
                    <a:pt x="87" y="11234"/>
                    <a:pt x="17" y="11445"/>
                  </a:cubicBezTo>
                  <a:cubicBezTo>
                    <a:pt x="-26" y="11572"/>
                    <a:pt x="0" y="11638"/>
                    <a:pt x="262" y="12081"/>
                  </a:cubicBezTo>
                  <a:cubicBezTo>
                    <a:pt x="536" y="12547"/>
                    <a:pt x="550" y="12589"/>
                    <a:pt x="524" y="12804"/>
                  </a:cubicBezTo>
                  <a:cubicBezTo>
                    <a:pt x="500" y="12996"/>
                    <a:pt x="513" y="13049"/>
                    <a:pt x="600" y="13147"/>
                  </a:cubicBezTo>
                  <a:cubicBezTo>
                    <a:pt x="656" y="13211"/>
                    <a:pt x="805" y="13384"/>
                    <a:pt x="932" y="13533"/>
                  </a:cubicBezTo>
                  <a:cubicBezTo>
                    <a:pt x="1060" y="13682"/>
                    <a:pt x="1263" y="13874"/>
                    <a:pt x="1383" y="13956"/>
                  </a:cubicBezTo>
                  <a:cubicBezTo>
                    <a:pt x="1502" y="14039"/>
                    <a:pt x="1600" y="14142"/>
                    <a:pt x="1600" y="14188"/>
                  </a:cubicBezTo>
                  <a:cubicBezTo>
                    <a:pt x="1600" y="14234"/>
                    <a:pt x="1521" y="14495"/>
                    <a:pt x="1424" y="14765"/>
                  </a:cubicBezTo>
                  <a:cubicBezTo>
                    <a:pt x="1224" y="15327"/>
                    <a:pt x="1208" y="15525"/>
                    <a:pt x="1345" y="15785"/>
                  </a:cubicBezTo>
                  <a:cubicBezTo>
                    <a:pt x="1424" y="15936"/>
                    <a:pt x="1441" y="16045"/>
                    <a:pt x="1436" y="16390"/>
                  </a:cubicBezTo>
                  <a:lnTo>
                    <a:pt x="1431" y="16811"/>
                  </a:lnTo>
                  <a:lnTo>
                    <a:pt x="1666" y="17139"/>
                  </a:lnTo>
                  <a:cubicBezTo>
                    <a:pt x="1874" y="17429"/>
                    <a:pt x="1902" y="17499"/>
                    <a:pt x="1919" y="17763"/>
                  </a:cubicBezTo>
                  <a:cubicBezTo>
                    <a:pt x="1930" y="17927"/>
                    <a:pt x="1965" y="18148"/>
                    <a:pt x="1998" y="18256"/>
                  </a:cubicBezTo>
                  <a:cubicBezTo>
                    <a:pt x="2054" y="18436"/>
                    <a:pt x="2050" y="18475"/>
                    <a:pt x="1960" y="18686"/>
                  </a:cubicBezTo>
                  <a:cubicBezTo>
                    <a:pt x="1843" y="18964"/>
                    <a:pt x="1834" y="19193"/>
                    <a:pt x="1938" y="19248"/>
                  </a:cubicBezTo>
                  <a:cubicBezTo>
                    <a:pt x="1980" y="19269"/>
                    <a:pt x="2138" y="19269"/>
                    <a:pt x="2288" y="19248"/>
                  </a:cubicBezTo>
                  <a:cubicBezTo>
                    <a:pt x="2660" y="19194"/>
                    <a:pt x="2814" y="19321"/>
                    <a:pt x="2969" y="19811"/>
                  </a:cubicBezTo>
                  <a:cubicBezTo>
                    <a:pt x="3031" y="20006"/>
                    <a:pt x="3071" y="20181"/>
                    <a:pt x="3057" y="20199"/>
                  </a:cubicBezTo>
                  <a:cubicBezTo>
                    <a:pt x="3044" y="20218"/>
                    <a:pt x="2977" y="20232"/>
                    <a:pt x="2911" y="20232"/>
                  </a:cubicBezTo>
                  <a:cubicBezTo>
                    <a:pt x="2844" y="20232"/>
                    <a:pt x="2758" y="20276"/>
                    <a:pt x="2718" y="20330"/>
                  </a:cubicBezTo>
                  <a:cubicBezTo>
                    <a:pt x="2572" y="20528"/>
                    <a:pt x="2518" y="20920"/>
                    <a:pt x="2618" y="21055"/>
                  </a:cubicBezTo>
                  <a:cubicBezTo>
                    <a:pt x="2742" y="21223"/>
                    <a:pt x="3120" y="21031"/>
                    <a:pt x="3164" y="20777"/>
                  </a:cubicBezTo>
                  <a:cubicBezTo>
                    <a:pt x="3202" y="20562"/>
                    <a:pt x="3268" y="20458"/>
                    <a:pt x="3345" y="20498"/>
                  </a:cubicBezTo>
                  <a:cubicBezTo>
                    <a:pt x="3381" y="20517"/>
                    <a:pt x="3445" y="20517"/>
                    <a:pt x="3489" y="20498"/>
                  </a:cubicBezTo>
                  <a:cubicBezTo>
                    <a:pt x="3598" y="20452"/>
                    <a:pt x="3809" y="19921"/>
                    <a:pt x="3920" y="19418"/>
                  </a:cubicBezTo>
                  <a:cubicBezTo>
                    <a:pt x="4009" y="19012"/>
                    <a:pt x="4256" y="18519"/>
                    <a:pt x="4615" y="18029"/>
                  </a:cubicBezTo>
                  <a:cubicBezTo>
                    <a:pt x="4675" y="17948"/>
                    <a:pt x="4909" y="17508"/>
                    <a:pt x="5134" y="17050"/>
                  </a:cubicBezTo>
                  <a:cubicBezTo>
                    <a:pt x="5650" y="16000"/>
                    <a:pt x="5697" y="15787"/>
                    <a:pt x="5531" y="15249"/>
                  </a:cubicBezTo>
                  <a:cubicBezTo>
                    <a:pt x="5393" y="14807"/>
                    <a:pt x="5388" y="14689"/>
                    <a:pt x="5501" y="14550"/>
                  </a:cubicBezTo>
                  <a:cubicBezTo>
                    <a:pt x="5618" y="14406"/>
                    <a:pt x="5785" y="14474"/>
                    <a:pt x="5884" y="14702"/>
                  </a:cubicBezTo>
                  <a:cubicBezTo>
                    <a:pt x="6044" y="15069"/>
                    <a:pt x="6298" y="15008"/>
                    <a:pt x="6641" y="14522"/>
                  </a:cubicBezTo>
                  <a:cubicBezTo>
                    <a:pt x="6859" y="14213"/>
                    <a:pt x="6910" y="14169"/>
                    <a:pt x="7104" y="14136"/>
                  </a:cubicBezTo>
                  <a:cubicBezTo>
                    <a:pt x="7483" y="14072"/>
                    <a:pt x="7535" y="14035"/>
                    <a:pt x="7642" y="13732"/>
                  </a:cubicBezTo>
                  <a:cubicBezTo>
                    <a:pt x="7728" y="13487"/>
                    <a:pt x="7758" y="13449"/>
                    <a:pt x="7873" y="13449"/>
                  </a:cubicBezTo>
                  <a:cubicBezTo>
                    <a:pt x="8041" y="13449"/>
                    <a:pt x="8221" y="13683"/>
                    <a:pt x="8221" y="13900"/>
                  </a:cubicBezTo>
                  <a:cubicBezTo>
                    <a:pt x="8221" y="13988"/>
                    <a:pt x="8198" y="14163"/>
                    <a:pt x="8170" y="14291"/>
                  </a:cubicBezTo>
                  <a:cubicBezTo>
                    <a:pt x="8126" y="14490"/>
                    <a:pt x="8131" y="14554"/>
                    <a:pt x="8202" y="14744"/>
                  </a:cubicBezTo>
                  <a:cubicBezTo>
                    <a:pt x="8248" y="14866"/>
                    <a:pt x="8297" y="15044"/>
                    <a:pt x="8309" y="15142"/>
                  </a:cubicBezTo>
                  <a:cubicBezTo>
                    <a:pt x="8330" y="15300"/>
                    <a:pt x="8355" y="15326"/>
                    <a:pt x="8558" y="15387"/>
                  </a:cubicBezTo>
                  <a:cubicBezTo>
                    <a:pt x="8765" y="15450"/>
                    <a:pt x="8807" y="15443"/>
                    <a:pt x="9041" y="15308"/>
                  </a:cubicBezTo>
                  <a:cubicBezTo>
                    <a:pt x="9274" y="15172"/>
                    <a:pt x="9357" y="15159"/>
                    <a:pt x="10019" y="15146"/>
                  </a:cubicBezTo>
                  <a:cubicBezTo>
                    <a:pt x="10417" y="15139"/>
                    <a:pt x="10772" y="15114"/>
                    <a:pt x="10809" y="15090"/>
                  </a:cubicBezTo>
                  <a:cubicBezTo>
                    <a:pt x="10887" y="15039"/>
                    <a:pt x="11217" y="14431"/>
                    <a:pt x="11395" y="14012"/>
                  </a:cubicBezTo>
                  <a:cubicBezTo>
                    <a:pt x="11573" y="13592"/>
                    <a:pt x="11632" y="13515"/>
                    <a:pt x="11831" y="13442"/>
                  </a:cubicBezTo>
                  <a:cubicBezTo>
                    <a:pt x="11928" y="13407"/>
                    <a:pt x="12079" y="13313"/>
                    <a:pt x="12164" y="13234"/>
                  </a:cubicBezTo>
                  <a:cubicBezTo>
                    <a:pt x="12297" y="13112"/>
                    <a:pt x="12372" y="13091"/>
                    <a:pt x="12671" y="13091"/>
                  </a:cubicBezTo>
                  <a:cubicBezTo>
                    <a:pt x="13123" y="13091"/>
                    <a:pt x="13275" y="13153"/>
                    <a:pt x="13456" y="13414"/>
                  </a:cubicBezTo>
                  <a:cubicBezTo>
                    <a:pt x="13626" y="13659"/>
                    <a:pt x="13730" y="13679"/>
                    <a:pt x="13899" y="13498"/>
                  </a:cubicBezTo>
                  <a:cubicBezTo>
                    <a:pt x="13996" y="13395"/>
                    <a:pt x="14035" y="13384"/>
                    <a:pt x="14092" y="13440"/>
                  </a:cubicBezTo>
                  <a:cubicBezTo>
                    <a:pt x="14268" y="13611"/>
                    <a:pt x="14380" y="13637"/>
                    <a:pt x="14624" y="13566"/>
                  </a:cubicBezTo>
                  <a:cubicBezTo>
                    <a:pt x="14756" y="13527"/>
                    <a:pt x="15022" y="13474"/>
                    <a:pt x="15215" y="13447"/>
                  </a:cubicBezTo>
                  <a:cubicBezTo>
                    <a:pt x="15408" y="13420"/>
                    <a:pt x="15702" y="13368"/>
                    <a:pt x="15867" y="13330"/>
                  </a:cubicBezTo>
                  <a:cubicBezTo>
                    <a:pt x="16145" y="13265"/>
                    <a:pt x="16173" y="13268"/>
                    <a:pt x="16260" y="13377"/>
                  </a:cubicBezTo>
                  <a:cubicBezTo>
                    <a:pt x="16366" y="13507"/>
                    <a:pt x="16586" y="13614"/>
                    <a:pt x="16947" y="13713"/>
                  </a:cubicBezTo>
                  <a:cubicBezTo>
                    <a:pt x="17129" y="13763"/>
                    <a:pt x="17201" y="13814"/>
                    <a:pt x="17240" y="13921"/>
                  </a:cubicBezTo>
                  <a:cubicBezTo>
                    <a:pt x="17348" y="14214"/>
                    <a:pt x="17561" y="14217"/>
                    <a:pt x="17561" y="13926"/>
                  </a:cubicBezTo>
                  <a:cubicBezTo>
                    <a:pt x="17561" y="13681"/>
                    <a:pt x="17655" y="13605"/>
                    <a:pt x="17901" y="13655"/>
                  </a:cubicBezTo>
                  <a:cubicBezTo>
                    <a:pt x="18161" y="13708"/>
                    <a:pt x="18358" y="13976"/>
                    <a:pt x="18591" y="14599"/>
                  </a:cubicBezTo>
                  <a:lnTo>
                    <a:pt x="18753" y="15032"/>
                  </a:lnTo>
                  <a:lnTo>
                    <a:pt x="18673" y="15254"/>
                  </a:lnTo>
                  <a:cubicBezTo>
                    <a:pt x="18598" y="15468"/>
                    <a:pt x="18600" y="15485"/>
                    <a:pt x="18680" y="15689"/>
                  </a:cubicBezTo>
                  <a:cubicBezTo>
                    <a:pt x="18813" y="16024"/>
                    <a:pt x="18996" y="16113"/>
                    <a:pt x="19546" y="16114"/>
                  </a:cubicBezTo>
                  <a:lnTo>
                    <a:pt x="20017" y="16114"/>
                  </a:lnTo>
                  <a:lnTo>
                    <a:pt x="20017" y="15916"/>
                  </a:lnTo>
                  <a:cubicBezTo>
                    <a:pt x="20017" y="15689"/>
                    <a:pt x="19855" y="15471"/>
                    <a:pt x="19686" y="15471"/>
                  </a:cubicBezTo>
                  <a:cubicBezTo>
                    <a:pt x="19548" y="15471"/>
                    <a:pt x="19524" y="15396"/>
                    <a:pt x="19601" y="15196"/>
                  </a:cubicBezTo>
                  <a:cubicBezTo>
                    <a:pt x="19637" y="15102"/>
                    <a:pt x="19667" y="14965"/>
                    <a:pt x="19667" y="14889"/>
                  </a:cubicBezTo>
                  <a:cubicBezTo>
                    <a:pt x="19667" y="14739"/>
                    <a:pt x="19865" y="14127"/>
                    <a:pt x="19933" y="14071"/>
                  </a:cubicBezTo>
                  <a:cubicBezTo>
                    <a:pt x="19956" y="14052"/>
                    <a:pt x="20043" y="14066"/>
                    <a:pt x="20126" y="14104"/>
                  </a:cubicBezTo>
                  <a:cubicBezTo>
                    <a:pt x="20510" y="14276"/>
                    <a:pt x="20700" y="14141"/>
                    <a:pt x="20767" y="13652"/>
                  </a:cubicBezTo>
                  <a:cubicBezTo>
                    <a:pt x="20789" y="13495"/>
                    <a:pt x="20845" y="13311"/>
                    <a:pt x="20890" y="13243"/>
                  </a:cubicBezTo>
                  <a:cubicBezTo>
                    <a:pt x="20935" y="13176"/>
                    <a:pt x="21082" y="12867"/>
                    <a:pt x="21217" y="12556"/>
                  </a:cubicBezTo>
                  <a:cubicBezTo>
                    <a:pt x="21574" y="11739"/>
                    <a:pt x="21557" y="11436"/>
                    <a:pt x="21136" y="11101"/>
                  </a:cubicBezTo>
                  <a:cubicBezTo>
                    <a:pt x="21028" y="11015"/>
                    <a:pt x="20920" y="10897"/>
                    <a:pt x="20897" y="10837"/>
                  </a:cubicBezTo>
                  <a:cubicBezTo>
                    <a:pt x="20873" y="10778"/>
                    <a:pt x="20668" y="10536"/>
                    <a:pt x="20440" y="10302"/>
                  </a:cubicBezTo>
                  <a:cubicBezTo>
                    <a:pt x="20211" y="10068"/>
                    <a:pt x="19870" y="9649"/>
                    <a:pt x="19682" y="9369"/>
                  </a:cubicBezTo>
                  <a:cubicBezTo>
                    <a:pt x="19283" y="8774"/>
                    <a:pt x="18933" y="8437"/>
                    <a:pt x="18546" y="8275"/>
                  </a:cubicBezTo>
                  <a:cubicBezTo>
                    <a:pt x="18393" y="8211"/>
                    <a:pt x="18189" y="8103"/>
                    <a:pt x="18092" y="8036"/>
                  </a:cubicBezTo>
                  <a:cubicBezTo>
                    <a:pt x="17799" y="7833"/>
                    <a:pt x="17500" y="7880"/>
                    <a:pt x="17269" y="8165"/>
                  </a:cubicBezTo>
                  <a:cubicBezTo>
                    <a:pt x="17164" y="8295"/>
                    <a:pt x="17083" y="8262"/>
                    <a:pt x="16845" y="7994"/>
                  </a:cubicBezTo>
                  <a:cubicBezTo>
                    <a:pt x="16770" y="7910"/>
                    <a:pt x="16700" y="7866"/>
                    <a:pt x="16633" y="7861"/>
                  </a:cubicBezTo>
                  <a:cubicBezTo>
                    <a:pt x="16671" y="7876"/>
                    <a:pt x="16708" y="7921"/>
                    <a:pt x="16731" y="7989"/>
                  </a:cubicBezTo>
                  <a:cubicBezTo>
                    <a:pt x="16782" y="8140"/>
                    <a:pt x="16991" y="8338"/>
                    <a:pt x="17128" y="8380"/>
                  </a:cubicBezTo>
                  <a:cubicBezTo>
                    <a:pt x="17149" y="8381"/>
                    <a:pt x="17171" y="8383"/>
                    <a:pt x="17195" y="8380"/>
                  </a:cubicBezTo>
                  <a:cubicBezTo>
                    <a:pt x="17246" y="8374"/>
                    <a:pt x="17280" y="8364"/>
                    <a:pt x="17306" y="8352"/>
                  </a:cubicBezTo>
                  <a:cubicBezTo>
                    <a:pt x="17315" y="8346"/>
                    <a:pt x="17324" y="8342"/>
                    <a:pt x="17332" y="8335"/>
                  </a:cubicBezTo>
                  <a:cubicBezTo>
                    <a:pt x="17342" y="8326"/>
                    <a:pt x="17351" y="8316"/>
                    <a:pt x="17356" y="8303"/>
                  </a:cubicBezTo>
                  <a:cubicBezTo>
                    <a:pt x="17361" y="8287"/>
                    <a:pt x="17364" y="8269"/>
                    <a:pt x="17364" y="8247"/>
                  </a:cubicBezTo>
                  <a:cubicBezTo>
                    <a:pt x="17364" y="8237"/>
                    <a:pt x="17367" y="8228"/>
                    <a:pt x="17368" y="8219"/>
                  </a:cubicBezTo>
                  <a:cubicBezTo>
                    <a:pt x="17351" y="8182"/>
                    <a:pt x="17368" y="8139"/>
                    <a:pt x="17406" y="8123"/>
                  </a:cubicBezTo>
                  <a:cubicBezTo>
                    <a:pt x="17410" y="8121"/>
                    <a:pt x="17416" y="8115"/>
                    <a:pt x="17421" y="8113"/>
                  </a:cubicBezTo>
                  <a:cubicBezTo>
                    <a:pt x="17424" y="8112"/>
                    <a:pt x="17427" y="8110"/>
                    <a:pt x="17430" y="8109"/>
                  </a:cubicBezTo>
                  <a:cubicBezTo>
                    <a:pt x="17448" y="8102"/>
                    <a:pt x="17473" y="8089"/>
                    <a:pt x="17497" y="8078"/>
                  </a:cubicBezTo>
                  <a:cubicBezTo>
                    <a:pt x="17517" y="8069"/>
                    <a:pt x="17535" y="8061"/>
                    <a:pt x="17551" y="8053"/>
                  </a:cubicBezTo>
                  <a:cubicBezTo>
                    <a:pt x="17572" y="8041"/>
                    <a:pt x="17594" y="8037"/>
                    <a:pt x="17614" y="8029"/>
                  </a:cubicBezTo>
                  <a:cubicBezTo>
                    <a:pt x="17616" y="8029"/>
                    <a:pt x="17618" y="8027"/>
                    <a:pt x="17620" y="8027"/>
                  </a:cubicBezTo>
                  <a:cubicBezTo>
                    <a:pt x="17757" y="7978"/>
                    <a:pt x="17880" y="8005"/>
                    <a:pt x="18030" y="8125"/>
                  </a:cubicBezTo>
                  <a:cubicBezTo>
                    <a:pt x="18131" y="8205"/>
                    <a:pt x="18252" y="8272"/>
                    <a:pt x="18301" y="8272"/>
                  </a:cubicBezTo>
                  <a:cubicBezTo>
                    <a:pt x="18349" y="8272"/>
                    <a:pt x="18402" y="8298"/>
                    <a:pt x="18416" y="8331"/>
                  </a:cubicBezTo>
                  <a:cubicBezTo>
                    <a:pt x="18431" y="8364"/>
                    <a:pt x="18485" y="8389"/>
                    <a:pt x="18535" y="8389"/>
                  </a:cubicBezTo>
                  <a:cubicBezTo>
                    <a:pt x="18753" y="8389"/>
                    <a:pt x="19044" y="8677"/>
                    <a:pt x="19577" y="9416"/>
                  </a:cubicBezTo>
                  <a:cubicBezTo>
                    <a:pt x="19878" y="9833"/>
                    <a:pt x="20148" y="10176"/>
                    <a:pt x="20176" y="10176"/>
                  </a:cubicBezTo>
                  <a:cubicBezTo>
                    <a:pt x="20204" y="10176"/>
                    <a:pt x="20259" y="10243"/>
                    <a:pt x="20298" y="10325"/>
                  </a:cubicBezTo>
                  <a:cubicBezTo>
                    <a:pt x="20338" y="10407"/>
                    <a:pt x="20399" y="10473"/>
                    <a:pt x="20434" y="10473"/>
                  </a:cubicBezTo>
                  <a:cubicBezTo>
                    <a:pt x="20470" y="10473"/>
                    <a:pt x="20616" y="10634"/>
                    <a:pt x="20757" y="10830"/>
                  </a:cubicBezTo>
                  <a:cubicBezTo>
                    <a:pt x="20898" y="11027"/>
                    <a:pt x="21044" y="11188"/>
                    <a:pt x="21081" y="11188"/>
                  </a:cubicBezTo>
                  <a:cubicBezTo>
                    <a:pt x="21169" y="11188"/>
                    <a:pt x="21421" y="11577"/>
                    <a:pt x="21421" y="11712"/>
                  </a:cubicBezTo>
                  <a:cubicBezTo>
                    <a:pt x="21421" y="11813"/>
                    <a:pt x="21343" y="12031"/>
                    <a:pt x="21164" y="12437"/>
                  </a:cubicBezTo>
                  <a:cubicBezTo>
                    <a:pt x="21113" y="12551"/>
                    <a:pt x="21040" y="12727"/>
                    <a:pt x="21000" y="12825"/>
                  </a:cubicBezTo>
                  <a:cubicBezTo>
                    <a:pt x="20961" y="12923"/>
                    <a:pt x="20882" y="13070"/>
                    <a:pt x="20826" y="13152"/>
                  </a:cubicBezTo>
                  <a:cubicBezTo>
                    <a:pt x="20765" y="13241"/>
                    <a:pt x="20715" y="13403"/>
                    <a:pt x="20702" y="13559"/>
                  </a:cubicBezTo>
                  <a:cubicBezTo>
                    <a:pt x="20689" y="13702"/>
                    <a:pt x="20646" y="13886"/>
                    <a:pt x="20607" y="13968"/>
                  </a:cubicBezTo>
                  <a:cubicBezTo>
                    <a:pt x="20545" y="14096"/>
                    <a:pt x="20512" y="14113"/>
                    <a:pt x="20376" y="14083"/>
                  </a:cubicBezTo>
                  <a:cubicBezTo>
                    <a:pt x="20288" y="14063"/>
                    <a:pt x="20121" y="13978"/>
                    <a:pt x="20003" y="13896"/>
                  </a:cubicBezTo>
                  <a:cubicBezTo>
                    <a:pt x="19886" y="13813"/>
                    <a:pt x="19773" y="13760"/>
                    <a:pt x="19753" y="13776"/>
                  </a:cubicBezTo>
                  <a:cubicBezTo>
                    <a:pt x="19733" y="13793"/>
                    <a:pt x="19740" y="13885"/>
                    <a:pt x="19767" y="13982"/>
                  </a:cubicBezTo>
                  <a:cubicBezTo>
                    <a:pt x="19809" y="14134"/>
                    <a:pt x="19803" y="14184"/>
                    <a:pt x="19719" y="14340"/>
                  </a:cubicBezTo>
                  <a:cubicBezTo>
                    <a:pt x="19660" y="14448"/>
                    <a:pt x="19608" y="14656"/>
                    <a:pt x="19589" y="14859"/>
                  </a:cubicBezTo>
                  <a:lnTo>
                    <a:pt x="19557" y="15198"/>
                  </a:lnTo>
                  <a:lnTo>
                    <a:pt x="19213" y="15210"/>
                  </a:lnTo>
                  <a:cubicBezTo>
                    <a:pt x="18930" y="15218"/>
                    <a:pt x="18867" y="15200"/>
                    <a:pt x="18849" y="15121"/>
                  </a:cubicBezTo>
                  <a:cubicBezTo>
                    <a:pt x="18731" y="14579"/>
                    <a:pt x="18324" y="13734"/>
                    <a:pt x="18135" y="13634"/>
                  </a:cubicBezTo>
                  <a:cubicBezTo>
                    <a:pt x="17886" y="13502"/>
                    <a:pt x="17642" y="13442"/>
                    <a:pt x="17590" y="13500"/>
                  </a:cubicBezTo>
                  <a:cubicBezTo>
                    <a:pt x="17533" y="13565"/>
                    <a:pt x="17324" y="13602"/>
                    <a:pt x="17125" y="13606"/>
                  </a:cubicBezTo>
                  <a:cubicBezTo>
                    <a:pt x="17119" y="13606"/>
                    <a:pt x="17113" y="13606"/>
                    <a:pt x="17107" y="13606"/>
                  </a:cubicBezTo>
                  <a:cubicBezTo>
                    <a:pt x="16989" y="13606"/>
                    <a:pt x="16874" y="13598"/>
                    <a:pt x="16802" y="13568"/>
                  </a:cubicBezTo>
                  <a:cubicBezTo>
                    <a:pt x="16466" y="13431"/>
                    <a:pt x="16375" y="13373"/>
                    <a:pt x="16314" y="13255"/>
                  </a:cubicBezTo>
                  <a:cubicBezTo>
                    <a:pt x="16259" y="13148"/>
                    <a:pt x="16229" y="13144"/>
                    <a:pt x="15997" y="13199"/>
                  </a:cubicBezTo>
                  <a:cubicBezTo>
                    <a:pt x="15840" y="13236"/>
                    <a:pt x="15724" y="13237"/>
                    <a:pt x="15693" y="13203"/>
                  </a:cubicBezTo>
                  <a:cubicBezTo>
                    <a:pt x="15663" y="13213"/>
                    <a:pt x="15641" y="13222"/>
                    <a:pt x="15617" y="13236"/>
                  </a:cubicBezTo>
                  <a:cubicBezTo>
                    <a:pt x="15617" y="13237"/>
                    <a:pt x="15617" y="13238"/>
                    <a:pt x="15617" y="13239"/>
                  </a:cubicBezTo>
                  <a:cubicBezTo>
                    <a:pt x="15598" y="13308"/>
                    <a:pt x="15519" y="13330"/>
                    <a:pt x="15289" y="13330"/>
                  </a:cubicBezTo>
                  <a:cubicBezTo>
                    <a:pt x="15124" y="13330"/>
                    <a:pt x="14892" y="13370"/>
                    <a:pt x="14774" y="13419"/>
                  </a:cubicBezTo>
                  <a:cubicBezTo>
                    <a:pt x="14443" y="13555"/>
                    <a:pt x="14308" y="13535"/>
                    <a:pt x="14163" y="13330"/>
                  </a:cubicBezTo>
                  <a:cubicBezTo>
                    <a:pt x="14092" y="13229"/>
                    <a:pt x="13995" y="13155"/>
                    <a:pt x="13934" y="13152"/>
                  </a:cubicBezTo>
                  <a:cubicBezTo>
                    <a:pt x="13893" y="13154"/>
                    <a:pt x="13863" y="13181"/>
                    <a:pt x="13844" y="13234"/>
                  </a:cubicBezTo>
                  <a:cubicBezTo>
                    <a:pt x="13845" y="13251"/>
                    <a:pt x="13846" y="13268"/>
                    <a:pt x="13851" y="13292"/>
                  </a:cubicBezTo>
                  <a:cubicBezTo>
                    <a:pt x="13890" y="13501"/>
                    <a:pt x="13799" y="13575"/>
                    <a:pt x="13627" y="13477"/>
                  </a:cubicBezTo>
                  <a:cubicBezTo>
                    <a:pt x="13540" y="13427"/>
                    <a:pt x="13476" y="13340"/>
                    <a:pt x="13459" y="13248"/>
                  </a:cubicBezTo>
                  <a:cubicBezTo>
                    <a:pt x="13428" y="13076"/>
                    <a:pt x="13307" y="13037"/>
                    <a:pt x="12739" y="13005"/>
                  </a:cubicBezTo>
                  <a:cubicBezTo>
                    <a:pt x="12589" y="12996"/>
                    <a:pt x="12477" y="12978"/>
                    <a:pt x="12414" y="12963"/>
                  </a:cubicBezTo>
                  <a:cubicBezTo>
                    <a:pt x="12361" y="12963"/>
                    <a:pt x="12326" y="12970"/>
                    <a:pt x="12294" y="12977"/>
                  </a:cubicBezTo>
                  <a:cubicBezTo>
                    <a:pt x="12248" y="13008"/>
                    <a:pt x="12186" y="13060"/>
                    <a:pt x="12118" y="13129"/>
                  </a:cubicBezTo>
                  <a:cubicBezTo>
                    <a:pt x="11993" y="13252"/>
                    <a:pt x="11833" y="13354"/>
                    <a:pt x="11733" y="13372"/>
                  </a:cubicBezTo>
                  <a:cubicBezTo>
                    <a:pt x="11585" y="13399"/>
                    <a:pt x="11543" y="13442"/>
                    <a:pt x="11426" y="13697"/>
                  </a:cubicBezTo>
                  <a:cubicBezTo>
                    <a:pt x="11352" y="13859"/>
                    <a:pt x="11291" y="14013"/>
                    <a:pt x="11291" y="14041"/>
                  </a:cubicBezTo>
                  <a:cubicBezTo>
                    <a:pt x="11291" y="14068"/>
                    <a:pt x="11219" y="14209"/>
                    <a:pt x="11131" y="14352"/>
                  </a:cubicBezTo>
                  <a:cubicBezTo>
                    <a:pt x="11043" y="14494"/>
                    <a:pt x="10923" y="14711"/>
                    <a:pt x="10864" y="14838"/>
                  </a:cubicBezTo>
                  <a:cubicBezTo>
                    <a:pt x="10764" y="15052"/>
                    <a:pt x="10745" y="15067"/>
                    <a:pt x="10593" y="15039"/>
                  </a:cubicBezTo>
                  <a:cubicBezTo>
                    <a:pt x="10503" y="15022"/>
                    <a:pt x="10396" y="15035"/>
                    <a:pt x="10357" y="15065"/>
                  </a:cubicBezTo>
                  <a:cubicBezTo>
                    <a:pt x="10308" y="15101"/>
                    <a:pt x="10241" y="15088"/>
                    <a:pt x="10151" y="15025"/>
                  </a:cubicBezTo>
                  <a:cubicBezTo>
                    <a:pt x="10046" y="14951"/>
                    <a:pt x="9999" y="14947"/>
                    <a:pt x="9924" y="15002"/>
                  </a:cubicBezTo>
                  <a:cubicBezTo>
                    <a:pt x="9864" y="15045"/>
                    <a:pt x="9733" y="15057"/>
                    <a:pt x="9574" y="15034"/>
                  </a:cubicBezTo>
                  <a:cubicBezTo>
                    <a:pt x="9314" y="14997"/>
                    <a:pt x="9277" y="15011"/>
                    <a:pt x="8923" y="15261"/>
                  </a:cubicBezTo>
                  <a:cubicBezTo>
                    <a:pt x="8805" y="15345"/>
                    <a:pt x="8709" y="15380"/>
                    <a:pt x="8684" y="15348"/>
                  </a:cubicBezTo>
                  <a:cubicBezTo>
                    <a:pt x="8661" y="15318"/>
                    <a:pt x="8586" y="15294"/>
                    <a:pt x="8518" y="15294"/>
                  </a:cubicBezTo>
                  <a:cubicBezTo>
                    <a:pt x="8382" y="15294"/>
                    <a:pt x="8310" y="15149"/>
                    <a:pt x="8390" y="15039"/>
                  </a:cubicBezTo>
                  <a:cubicBezTo>
                    <a:pt x="8427" y="14989"/>
                    <a:pt x="8455" y="14990"/>
                    <a:pt x="8494" y="15044"/>
                  </a:cubicBezTo>
                  <a:cubicBezTo>
                    <a:pt x="8523" y="15083"/>
                    <a:pt x="8577" y="15113"/>
                    <a:pt x="8615" y="15111"/>
                  </a:cubicBezTo>
                  <a:cubicBezTo>
                    <a:pt x="8612" y="15097"/>
                    <a:pt x="8606" y="15081"/>
                    <a:pt x="8596" y="15062"/>
                  </a:cubicBezTo>
                  <a:cubicBezTo>
                    <a:pt x="8590" y="15059"/>
                    <a:pt x="8589" y="15057"/>
                    <a:pt x="8582" y="15053"/>
                  </a:cubicBezTo>
                  <a:cubicBezTo>
                    <a:pt x="8527" y="15023"/>
                    <a:pt x="8472" y="14958"/>
                    <a:pt x="8458" y="14908"/>
                  </a:cubicBezTo>
                  <a:cubicBezTo>
                    <a:pt x="8444" y="14858"/>
                    <a:pt x="8404" y="14817"/>
                    <a:pt x="8371" y="14817"/>
                  </a:cubicBezTo>
                  <a:cubicBezTo>
                    <a:pt x="8338" y="14817"/>
                    <a:pt x="8278" y="14751"/>
                    <a:pt x="8239" y="14669"/>
                  </a:cubicBezTo>
                  <a:cubicBezTo>
                    <a:pt x="8174" y="14536"/>
                    <a:pt x="8174" y="14505"/>
                    <a:pt x="8233" y="14382"/>
                  </a:cubicBezTo>
                  <a:cubicBezTo>
                    <a:pt x="8314" y="14215"/>
                    <a:pt x="8299" y="13586"/>
                    <a:pt x="8213" y="13477"/>
                  </a:cubicBezTo>
                  <a:cubicBezTo>
                    <a:pt x="8181" y="13437"/>
                    <a:pt x="8068" y="13377"/>
                    <a:pt x="7961" y="13341"/>
                  </a:cubicBezTo>
                  <a:cubicBezTo>
                    <a:pt x="7716" y="13261"/>
                    <a:pt x="7607" y="13329"/>
                    <a:pt x="7607" y="13564"/>
                  </a:cubicBezTo>
                  <a:cubicBezTo>
                    <a:pt x="7607" y="13839"/>
                    <a:pt x="7392" y="14047"/>
                    <a:pt x="7111" y="14041"/>
                  </a:cubicBezTo>
                  <a:cubicBezTo>
                    <a:pt x="6750" y="14032"/>
                    <a:pt x="6734" y="14039"/>
                    <a:pt x="6647" y="14270"/>
                  </a:cubicBezTo>
                  <a:cubicBezTo>
                    <a:pt x="6533" y="14570"/>
                    <a:pt x="6340" y="14806"/>
                    <a:pt x="6188" y="14828"/>
                  </a:cubicBezTo>
                  <a:cubicBezTo>
                    <a:pt x="6085" y="14844"/>
                    <a:pt x="6047" y="14814"/>
                    <a:pt x="5988" y="14669"/>
                  </a:cubicBezTo>
                  <a:cubicBezTo>
                    <a:pt x="5948" y="14571"/>
                    <a:pt x="5841" y="14440"/>
                    <a:pt x="5751" y="14380"/>
                  </a:cubicBezTo>
                  <a:cubicBezTo>
                    <a:pt x="5598" y="14277"/>
                    <a:pt x="5580" y="14276"/>
                    <a:pt x="5477" y="14368"/>
                  </a:cubicBezTo>
                  <a:cubicBezTo>
                    <a:pt x="5434" y="14406"/>
                    <a:pt x="5400" y="14449"/>
                    <a:pt x="5372" y="14492"/>
                  </a:cubicBezTo>
                  <a:cubicBezTo>
                    <a:pt x="5371" y="14493"/>
                    <a:pt x="5370" y="14495"/>
                    <a:pt x="5369" y="14496"/>
                  </a:cubicBezTo>
                  <a:cubicBezTo>
                    <a:pt x="5331" y="14557"/>
                    <a:pt x="5308" y="14621"/>
                    <a:pt x="5301" y="14688"/>
                  </a:cubicBezTo>
                  <a:cubicBezTo>
                    <a:pt x="5301" y="14731"/>
                    <a:pt x="5305" y="14786"/>
                    <a:pt x="5315" y="14857"/>
                  </a:cubicBezTo>
                  <a:cubicBezTo>
                    <a:pt x="5316" y="14859"/>
                    <a:pt x="5316" y="14861"/>
                    <a:pt x="5317" y="14864"/>
                  </a:cubicBezTo>
                  <a:cubicBezTo>
                    <a:pt x="5324" y="14890"/>
                    <a:pt x="5335" y="14916"/>
                    <a:pt x="5346" y="14943"/>
                  </a:cubicBezTo>
                  <a:cubicBezTo>
                    <a:pt x="5389" y="15042"/>
                    <a:pt x="5413" y="15138"/>
                    <a:pt x="5400" y="15156"/>
                  </a:cubicBezTo>
                  <a:cubicBezTo>
                    <a:pt x="5387" y="15174"/>
                    <a:pt x="5423" y="15287"/>
                    <a:pt x="5481" y="15411"/>
                  </a:cubicBezTo>
                  <a:cubicBezTo>
                    <a:pt x="5581" y="15625"/>
                    <a:pt x="5582" y="15648"/>
                    <a:pt x="5522" y="15920"/>
                  </a:cubicBezTo>
                  <a:cubicBezTo>
                    <a:pt x="5487" y="16077"/>
                    <a:pt x="5381" y="16348"/>
                    <a:pt x="5284" y="16521"/>
                  </a:cubicBezTo>
                  <a:cubicBezTo>
                    <a:pt x="5240" y="16600"/>
                    <a:pt x="5201" y="16673"/>
                    <a:pt x="5170" y="16736"/>
                  </a:cubicBezTo>
                  <a:cubicBezTo>
                    <a:pt x="5155" y="16772"/>
                    <a:pt x="5139" y="16806"/>
                    <a:pt x="5129" y="16835"/>
                  </a:cubicBezTo>
                  <a:cubicBezTo>
                    <a:pt x="5123" y="16852"/>
                    <a:pt x="5108" y="16884"/>
                    <a:pt x="5108" y="16891"/>
                  </a:cubicBezTo>
                  <a:cubicBezTo>
                    <a:pt x="5108" y="16921"/>
                    <a:pt x="5079" y="16978"/>
                    <a:pt x="5044" y="17017"/>
                  </a:cubicBezTo>
                  <a:cubicBezTo>
                    <a:pt x="5009" y="17056"/>
                    <a:pt x="4923" y="17226"/>
                    <a:pt x="4853" y="17396"/>
                  </a:cubicBezTo>
                  <a:cubicBezTo>
                    <a:pt x="4782" y="17566"/>
                    <a:pt x="4627" y="17843"/>
                    <a:pt x="4510" y="18011"/>
                  </a:cubicBezTo>
                  <a:cubicBezTo>
                    <a:pt x="4035" y="18688"/>
                    <a:pt x="3973" y="18819"/>
                    <a:pt x="3835" y="19423"/>
                  </a:cubicBezTo>
                  <a:cubicBezTo>
                    <a:pt x="3788" y="19631"/>
                    <a:pt x="3698" y="19923"/>
                    <a:pt x="3637" y="20071"/>
                  </a:cubicBezTo>
                  <a:cubicBezTo>
                    <a:pt x="3461" y="20498"/>
                    <a:pt x="3432" y="20509"/>
                    <a:pt x="3256" y="20218"/>
                  </a:cubicBezTo>
                  <a:cubicBezTo>
                    <a:pt x="3171" y="20078"/>
                    <a:pt x="3059" y="19826"/>
                    <a:pt x="3006" y="19657"/>
                  </a:cubicBezTo>
                  <a:cubicBezTo>
                    <a:pt x="2952" y="19487"/>
                    <a:pt x="2871" y="19303"/>
                    <a:pt x="2826" y="19248"/>
                  </a:cubicBezTo>
                  <a:cubicBezTo>
                    <a:pt x="2721" y="19118"/>
                    <a:pt x="2392" y="19068"/>
                    <a:pt x="2211" y="19154"/>
                  </a:cubicBezTo>
                  <a:cubicBezTo>
                    <a:pt x="2094" y="19209"/>
                    <a:pt x="2047" y="19204"/>
                    <a:pt x="1957" y="19124"/>
                  </a:cubicBezTo>
                  <a:cubicBezTo>
                    <a:pt x="1857" y="19035"/>
                    <a:pt x="1854" y="19019"/>
                    <a:pt x="1921" y="18953"/>
                  </a:cubicBezTo>
                  <a:cubicBezTo>
                    <a:pt x="1961" y="18913"/>
                    <a:pt x="1995" y="18850"/>
                    <a:pt x="1995" y="18813"/>
                  </a:cubicBezTo>
                  <a:cubicBezTo>
                    <a:pt x="1995" y="18776"/>
                    <a:pt x="2035" y="18713"/>
                    <a:pt x="2083" y="18672"/>
                  </a:cubicBezTo>
                  <a:cubicBezTo>
                    <a:pt x="2203" y="18570"/>
                    <a:pt x="2192" y="18421"/>
                    <a:pt x="2043" y="18121"/>
                  </a:cubicBezTo>
                  <a:cubicBezTo>
                    <a:pt x="1929" y="17891"/>
                    <a:pt x="1924" y="17855"/>
                    <a:pt x="1985" y="17772"/>
                  </a:cubicBezTo>
                  <a:cubicBezTo>
                    <a:pt x="2007" y="17742"/>
                    <a:pt x="2018" y="17716"/>
                    <a:pt x="2024" y="17688"/>
                  </a:cubicBezTo>
                  <a:cubicBezTo>
                    <a:pt x="2022" y="17654"/>
                    <a:pt x="2020" y="17650"/>
                    <a:pt x="2017" y="17613"/>
                  </a:cubicBezTo>
                  <a:cubicBezTo>
                    <a:pt x="2016" y="17586"/>
                    <a:pt x="2013" y="17566"/>
                    <a:pt x="2010" y="17543"/>
                  </a:cubicBezTo>
                  <a:cubicBezTo>
                    <a:pt x="2005" y="17524"/>
                    <a:pt x="2002" y="17509"/>
                    <a:pt x="1995" y="17485"/>
                  </a:cubicBezTo>
                  <a:cubicBezTo>
                    <a:pt x="1965" y="17381"/>
                    <a:pt x="1925" y="17288"/>
                    <a:pt x="1886" y="17216"/>
                  </a:cubicBezTo>
                  <a:cubicBezTo>
                    <a:pt x="1861" y="17180"/>
                    <a:pt x="1825" y="17134"/>
                    <a:pt x="1788" y="17087"/>
                  </a:cubicBezTo>
                  <a:cubicBezTo>
                    <a:pt x="1780" y="17082"/>
                    <a:pt x="1773" y="17078"/>
                    <a:pt x="1766" y="17078"/>
                  </a:cubicBezTo>
                  <a:cubicBezTo>
                    <a:pt x="1743" y="17078"/>
                    <a:pt x="1665" y="16998"/>
                    <a:pt x="1593" y="16900"/>
                  </a:cubicBezTo>
                  <a:cubicBezTo>
                    <a:pt x="1530" y="16815"/>
                    <a:pt x="1500" y="16766"/>
                    <a:pt x="1490" y="16713"/>
                  </a:cubicBezTo>
                  <a:lnTo>
                    <a:pt x="1471" y="16692"/>
                  </a:lnTo>
                  <a:lnTo>
                    <a:pt x="1488" y="16641"/>
                  </a:lnTo>
                  <a:cubicBezTo>
                    <a:pt x="1491" y="16607"/>
                    <a:pt x="1499" y="16568"/>
                    <a:pt x="1512" y="16517"/>
                  </a:cubicBezTo>
                  <a:cubicBezTo>
                    <a:pt x="1576" y="16253"/>
                    <a:pt x="1528" y="15911"/>
                    <a:pt x="1395" y="15673"/>
                  </a:cubicBezTo>
                  <a:lnTo>
                    <a:pt x="1290" y="15486"/>
                  </a:lnTo>
                  <a:lnTo>
                    <a:pt x="1379" y="15182"/>
                  </a:lnTo>
                  <a:cubicBezTo>
                    <a:pt x="1428" y="15015"/>
                    <a:pt x="1535" y="14694"/>
                    <a:pt x="1619" y="14468"/>
                  </a:cubicBezTo>
                  <a:lnTo>
                    <a:pt x="1769" y="14066"/>
                  </a:lnTo>
                  <a:cubicBezTo>
                    <a:pt x="1767" y="14061"/>
                    <a:pt x="1746" y="14046"/>
                    <a:pt x="1735" y="14036"/>
                  </a:cubicBezTo>
                  <a:lnTo>
                    <a:pt x="1521" y="13910"/>
                  </a:lnTo>
                  <a:cubicBezTo>
                    <a:pt x="1406" y="13842"/>
                    <a:pt x="1255" y="13709"/>
                    <a:pt x="1148" y="13589"/>
                  </a:cubicBezTo>
                  <a:cubicBezTo>
                    <a:pt x="1142" y="13583"/>
                    <a:pt x="1138" y="13579"/>
                    <a:pt x="1133" y="13573"/>
                  </a:cubicBezTo>
                  <a:cubicBezTo>
                    <a:pt x="1117" y="13555"/>
                    <a:pt x="1100" y="13536"/>
                    <a:pt x="1088" y="13519"/>
                  </a:cubicBezTo>
                  <a:cubicBezTo>
                    <a:pt x="987" y="13386"/>
                    <a:pt x="843" y="13234"/>
                    <a:pt x="770" y="13182"/>
                  </a:cubicBezTo>
                  <a:cubicBezTo>
                    <a:pt x="697" y="13131"/>
                    <a:pt x="615" y="13033"/>
                    <a:pt x="588" y="12963"/>
                  </a:cubicBezTo>
                  <a:cubicBezTo>
                    <a:pt x="545" y="12855"/>
                    <a:pt x="551" y="12819"/>
                    <a:pt x="631" y="12738"/>
                  </a:cubicBezTo>
                  <a:lnTo>
                    <a:pt x="713" y="12654"/>
                  </a:lnTo>
                  <a:cubicBezTo>
                    <a:pt x="711" y="12636"/>
                    <a:pt x="701" y="12611"/>
                    <a:pt x="691" y="12586"/>
                  </a:cubicBezTo>
                  <a:lnTo>
                    <a:pt x="525" y="12317"/>
                  </a:lnTo>
                  <a:cubicBezTo>
                    <a:pt x="416" y="12138"/>
                    <a:pt x="255" y="11888"/>
                    <a:pt x="168" y="11761"/>
                  </a:cubicBezTo>
                  <a:lnTo>
                    <a:pt x="11" y="11529"/>
                  </a:lnTo>
                  <a:lnTo>
                    <a:pt x="137" y="11389"/>
                  </a:lnTo>
                  <a:cubicBezTo>
                    <a:pt x="209" y="11309"/>
                    <a:pt x="291" y="11267"/>
                    <a:pt x="329" y="11289"/>
                  </a:cubicBezTo>
                  <a:cubicBezTo>
                    <a:pt x="365" y="11309"/>
                    <a:pt x="443" y="11330"/>
                    <a:pt x="503" y="11335"/>
                  </a:cubicBezTo>
                  <a:cubicBezTo>
                    <a:pt x="563" y="11341"/>
                    <a:pt x="651" y="11368"/>
                    <a:pt x="698" y="11396"/>
                  </a:cubicBezTo>
                  <a:cubicBezTo>
                    <a:pt x="771" y="11439"/>
                    <a:pt x="907" y="11452"/>
                    <a:pt x="1072" y="11431"/>
                  </a:cubicBezTo>
                  <a:cubicBezTo>
                    <a:pt x="1095" y="11428"/>
                    <a:pt x="1127" y="11330"/>
                    <a:pt x="1143" y="11214"/>
                  </a:cubicBezTo>
                  <a:cubicBezTo>
                    <a:pt x="1164" y="11064"/>
                    <a:pt x="1227" y="10939"/>
                    <a:pt x="1362" y="10786"/>
                  </a:cubicBezTo>
                  <a:cubicBezTo>
                    <a:pt x="1522" y="10605"/>
                    <a:pt x="1562" y="10516"/>
                    <a:pt x="1603" y="10243"/>
                  </a:cubicBezTo>
                  <a:cubicBezTo>
                    <a:pt x="1669" y="9813"/>
                    <a:pt x="1626" y="9481"/>
                    <a:pt x="1467" y="9212"/>
                  </a:cubicBezTo>
                  <a:cubicBezTo>
                    <a:pt x="1396" y="9091"/>
                    <a:pt x="1336" y="8949"/>
                    <a:pt x="1336" y="8897"/>
                  </a:cubicBezTo>
                  <a:cubicBezTo>
                    <a:pt x="1336" y="8843"/>
                    <a:pt x="1269" y="8763"/>
                    <a:pt x="1183" y="8714"/>
                  </a:cubicBezTo>
                  <a:cubicBezTo>
                    <a:pt x="1042" y="8634"/>
                    <a:pt x="1013" y="8634"/>
                    <a:pt x="896" y="8728"/>
                  </a:cubicBezTo>
                  <a:cubicBezTo>
                    <a:pt x="875" y="8745"/>
                    <a:pt x="858" y="8758"/>
                    <a:pt x="841" y="8768"/>
                  </a:cubicBezTo>
                  <a:cubicBezTo>
                    <a:pt x="831" y="8774"/>
                    <a:pt x="822" y="8780"/>
                    <a:pt x="813" y="8782"/>
                  </a:cubicBezTo>
                  <a:cubicBezTo>
                    <a:pt x="772" y="8801"/>
                    <a:pt x="741" y="8797"/>
                    <a:pt x="719" y="8766"/>
                  </a:cubicBezTo>
                  <a:cubicBezTo>
                    <a:pt x="683" y="8718"/>
                    <a:pt x="711" y="8642"/>
                    <a:pt x="819" y="8487"/>
                  </a:cubicBezTo>
                  <a:cubicBezTo>
                    <a:pt x="932" y="8325"/>
                    <a:pt x="996" y="8280"/>
                    <a:pt x="1096" y="8291"/>
                  </a:cubicBezTo>
                  <a:cubicBezTo>
                    <a:pt x="1146" y="8296"/>
                    <a:pt x="1183" y="8288"/>
                    <a:pt x="1215" y="8265"/>
                  </a:cubicBezTo>
                  <a:cubicBezTo>
                    <a:pt x="1217" y="8264"/>
                    <a:pt x="1219" y="8264"/>
                    <a:pt x="1221" y="8263"/>
                  </a:cubicBezTo>
                  <a:cubicBezTo>
                    <a:pt x="1253" y="8238"/>
                    <a:pt x="1281" y="8194"/>
                    <a:pt x="1315" y="8125"/>
                  </a:cubicBezTo>
                  <a:cubicBezTo>
                    <a:pt x="1364" y="8027"/>
                    <a:pt x="1447" y="7916"/>
                    <a:pt x="1498" y="7882"/>
                  </a:cubicBezTo>
                  <a:cubicBezTo>
                    <a:pt x="1629" y="7794"/>
                    <a:pt x="1733" y="7669"/>
                    <a:pt x="1714" y="7625"/>
                  </a:cubicBezTo>
                  <a:cubicBezTo>
                    <a:pt x="1683" y="7552"/>
                    <a:pt x="1763" y="7350"/>
                    <a:pt x="1824" y="7344"/>
                  </a:cubicBezTo>
                  <a:cubicBezTo>
                    <a:pt x="1858" y="7341"/>
                    <a:pt x="1929" y="7333"/>
                    <a:pt x="1981" y="7328"/>
                  </a:cubicBezTo>
                  <a:cubicBezTo>
                    <a:pt x="1993" y="7327"/>
                    <a:pt x="2003" y="7323"/>
                    <a:pt x="2014" y="7318"/>
                  </a:cubicBezTo>
                  <a:cubicBezTo>
                    <a:pt x="2038" y="7298"/>
                    <a:pt x="2061" y="7275"/>
                    <a:pt x="2079" y="7253"/>
                  </a:cubicBezTo>
                  <a:cubicBezTo>
                    <a:pt x="2130" y="7158"/>
                    <a:pt x="2158" y="6962"/>
                    <a:pt x="2179" y="6580"/>
                  </a:cubicBezTo>
                  <a:cubicBezTo>
                    <a:pt x="2193" y="6348"/>
                    <a:pt x="2190" y="6343"/>
                    <a:pt x="2002" y="6280"/>
                  </a:cubicBezTo>
                  <a:cubicBezTo>
                    <a:pt x="1897" y="6245"/>
                    <a:pt x="1777" y="6163"/>
                    <a:pt x="1736" y="6098"/>
                  </a:cubicBezTo>
                  <a:cubicBezTo>
                    <a:pt x="1695" y="6033"/>
                    <a:pt x="1623" y="5951"/>
                    <a:pt x="1576" y="5915"/>
                  </a:cubicBezTo>
                  <a:cubicBezTo>
                    <a:pt x="1552" y="5897"/>
                    <a:pt x="1525" y="5865"/>
                    <a:pt x="1500" y="5829"/>
                  </a:cubicBezTo>
                  <a:cubicBezTo>
                    <a:pt x="1489" y="5813"/>
                    <a:pt x="1481" y="5797"/>
                    <a:pt x="1476" y="5782"/>
                  </a:cubicBezTo>
                  <a:cubicBezTo>
                    <a:pt x="1464" y="5762"/>
                    <a:pt x="1450" y="5741"/>
                    <a:pt x="1443" y="5721"/>
                  </a:cubicBezTo>
                  <a:cubicBezTo>
                    <a:pt x="1417" y="5651"/>
                    <a:pt x="1359" y="5541"/>
                    <a:pt x="1315" y="5476"/>
                  </a:cubicBezTo>
                  <a:cubicBezTo>
                    <a:pt x="1277" y="5419"/>
                    <a:pt x="1260" y="5389"/>
                    <a:pt x="1260" y="5368"/>
                  </a:cubicBezTo>
                  <a:close/>
                  <a:moveTo>
                    <a:pt x="18772" y="15270"/>
                  </a:moveTo>
                  <a:cubicBezTo>
                    <a:pt x="18804" y="15272"/>
                    <a:pt x="18850" y="15295"/>
                    <a:pt x="18915" y="15334"/>
                  </a:cubicBezTo>
                  <a:cubicBezTo>
                    <a:pt x="19096" y="15441"/>
                    <a:pt x="19346" y="15527"/>
                    <a:pt x="19601" y="15572"/>
                  </a:cubicBezTo>
                  <a:cubicBezTo>
                    <a:pt x="19794" y="15606"/>
                    <a:pt x="19974" y="15792"/>
                    <a:pt x="19974" y="15955"/>
                  </a:cubicBezTo>
                  <a:cubicBezTo>
                    <a:pt x="19974" y="16108"/>
                    <a:pt x="19928" y="16118"/>
                    <a:pt x="19738" y="16016"/>
                  </a:cubicBezTo>
                  <a:cubicBezTo>
                    <a:pt x="19604" y="15945"/>
                    <a:pt x="19532" y="15940"/>
                    <a:pt x="19393" y="15991"/>
                  </a:cubicBezTo>
                  <a:cubicBezTo>
                    <a:pt x="19254" y="16041"/>
                    <a:pt x="19183" y="16037"/>
                    <a:pt x="19058" y="15967"/>
                  </a:cubicBezTo>
                  <a:cubicBezTo>
                    <a:pt x="18872" y="15863"/>
                    <a:pt x="18705" y="15613"/>
                    <a:pt x="18703" y="15436"/>
                  </a:cubicBezTo>
                  <a:cubicBezTo>
                    <a:pt x="18701" y="15319"/>
                    <a:pt x="18718" y="15268"/>
                    <a:pt x="18772" y="15270"/>
                  </a:cubicBezTo>
                  <a:close/>
                  <a:moveTo>
                    <a:pt x="2864" y="20267"/>
                  </a:moveTo>
                  <a:lnTo>
                    <a:pt x="3004" y="20470"/>
                  </a:lnTo>
                  <a:lnTo>
                    <a:pt x="3144" y="20674"/>
                  </a:lnTo>
                  <a:lnTo>
                    <a:pt x="3007" y="20840"/>
                  </a:lnTo>
                  <a:cubicBezTo>
                    <a:pt x="2879" y="20995"/>
                    <a:pt x="2680" y="21061"/>
                    <a:pt x="2640" y="20961"/>
                  </a:cubicBezTo>
                  <a:cubicBezTo>
                    <a:pt x="2610" y="20887"/>
                    <a:pt x="2691" y="20570"/>
                    <a:pt x="2780" y="20414"/>
                  </a:cubicBezTo>
                  <a:lnTo>
                    <a:pt x="2864" y="20267"/>
                  </a:lnTo>
                  <a:close/>
                  <a:moveTo>
                    <a:pt x="2167" y="21548"/>
                  </a:moveTo>
                  <a:cubicBezTo>
                    <a:pt x="2152" y="21547"/>
                    <a:pt x="2133" y="21551"/>
                    <a:pt x="2117" y="21560"/>
                  </a:cubicBezTo>
                  <a:cubicBezTo>
                    <a:pt x="2082" y="21579"/>
                    <a:pt x="2094" y="21595"/>
                    <a:pt x="2145" y="21597"/>
                  </a:cubicBezTo>
                  <a:cubicBezTo>
                    <a:pt x="2191" y="21600"/>
                    <a:pt x="2216" y="21584"/>
                    <a:pt x="2202" y="21565"/>
                  </a:cubicBezTo>
                  <a:cubicBezTo>
                    <a:pt x="2195" y="21555"/>
                    <a:pt x="2183" y="21549"/>
                    <a:pt x="2167" y="21548"/>
                  </a:cubicBezTo>
                  <a:close/>
                </a:path>
              </a:pathLst>
            </a:custGeom>
            <a:ln>
              <a:noFill/>
            </a:ln>
            <a:effectLst/>
          </p:spPr>
        </p:pic>
        <p:pic>
          <p:nvPicPr>
            <p:cNvPr id="32" name="Image" descr="Image"/>
            <p:cNvPicPr>
              <a:picLocks/>
            </p:cNvPicPr>
            <p:nvPr/>
          </p:nvPicPr>
          <p:blipFill>
            <a:blip r:embed="rId10">
              <a:extLst/>
            </a:blip>
            <a:stretch>
              <a:fillRect/>
            </a:stretch>
          </p:blipFill>
          <p:spPr>
            <a:xfrm>
              <a:off x="-1" y="-1"/>
              <a:ext cx="5062177" cy="3767668"/>
            </a:xfrm>
            <a:prstGeom prst="rect">
              <a:avLst/>
            </a:prstGeom>
            <a:effectLst/>
          </p:spPr>
        </p:pic>
      </p:grpSp>
      <p:sp>
        <p:nvSpPr>
          <p:cNvPr id="35" name="Title Text"/>
          <p:cNvSpPr txBox="1">
            <a:spLocks noGrp="1"/>
          </p:cNvSpPr>
          <p:nvPr>
            <p:ph type="title"/>
          </p:nvPr>
        </p:nvSpPr>
        <p:spPr>
          <a:xfrm>
            <a:off x="4833937" y="504509"/>
            <a:ext cx="14716126" cy="4643438"/>
          </a:xfrm>
          <a:prstGeom prst="rect">
            <a:avLst/>
          </a:prstGeom>
        </p:spPr>
        <p:txBody>
          <a:bodyPr anchor="b"/>
          <a:lstStyle>
            <a:lvl1pPr>
              <a:defRPr>
                <a:solidFill>
                  <a:srgbClr val="000000"/>
                </a:solidFill>
              </a:defRPr>
            </a:lvl1pPr>
          </a:lstStyle>
          <a:p>
            <a:r>
              <a:t>Title Text</a:t>
            </a:r>
          </a:p>
        </p:txBody>
      </p:sp>
      <p:sp>
        <p:nvSpPr>
          <p:cNvPr id="36" name="Foro Nacional sobre la Estrategia de Atención Primaria Integral de Salud hacia la Salud Universal en la República Dominicana"/>
          <p:cNvSpPr txBox="1"/>
          <p:nvPr/>
        </p:nvSpPr>
        <p:spPr>
          <a:xfrm>
            <a:off x="430603" y="7189252"/>
            <a:ext cx="23522794" cy="756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normAutofit/>
          </a:bodyPr>
          <a:lstStyle>
            <a:lvl1pPr defTabSz="328612">
              <a:defRPr sz="3120" b="0">
                <a:latin typeface="+mn-lt"/>
                <a:ea typeface="+mn-ea"/>
                <a:cs typeface="+mn-cs"/>
                <a:sym typeface="Helvetica Neue Medium"/>
              </a:defRPr>
            </a:lvl1pPr>
          </a:lstStyle>
          <a:p>
            <a:r>
              <a:rPr dirty="0"/>
              <a:t>Foro Nacional sobre la Estrategia de Atención Primaria Integral de Salud hacia la Salud Universal en la República Dominicana</a:t>
            </a:r>
          </a:p>
        </p:txBody>
      </p:sp>
      <p:sp>
        <p:nvSpPr>
          <p:cNvPr id="37"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9 Marcador de fecha">
            <a:extLst>
              <a:ext uri="{FF2B5EF4-FFF2-40B4-BE49-F238E27FC236}">
                <a16:creationId xmlns:a16="http://schemas.microsoft.com/office/drawing/2014/main" id="{3570EB3F-AF50-4B61-B446-491E72E5E310}"/>
              </a:ext>
            </a:extLst>
          </p:cNvPr>
          <p:cNvSpPr>
            <a:spLocks noGrp="1"/>
          </p:cNvSpPr>
          <p:nvPr>
            <p:ph type="dt" sz="half" idx="10"/>
          </p:nvPr>
        </p:nvSpPr>
        <p:spPr/>
        <p:txBody>
          <a:bodyPr/>
          <a:lstStyle>
            <a:lvl1pPr>
              <a:defRPr/>
            </a:lvl1pPr>
          </a:lstStyle>
          <a:p>
            <a:pPr>
              <a:defRPr/>
            </a:pPr>
            <a:endParaRPr lang="en-GB" dirty="0"/>
          </a:p>
        </p:txBody>
      </p:sp>
      <p:sp>
        <p:nvSpPr>
          <p:cNvPr id="3" name="21 Marcador de pie de página">
            <a:extLst>
              <a:ext uri="{FF2B5EF4-FFF2-40B4-BE49-F238E27FC236}">
                <a16:creationId xmlns:a16="http://schemas.microsoft.com/office/drawing/2014/main" id="{2ACA66A6-1CCA-4070-AF6D-EA261D2E5B20}"/>
              </a:ext>
            </a:extLst>
          </p:cNvPr>
          <p:cNvSpPr>
            <a:spLocks noGrp="1"/>
          </p:cNvSpPr>
          <p:nvPr>
            <p:ph type="ftr" sz="quarter" idx="11"/>
          </p:nvPr>
        </p:nvSpPr>
        <p:spPr/>
        <p:txBody>
          <a:bodyPr/>
          <a:lstStyle>
            <a:lvl1pPr>
              <a:defRPr/>
            </a:lvl1pPr>
          </a:lstStyle>
          <a:p>
            <a:pPr>
              <a:defRPr/>
            </a:pPr>
            <a:endParaRPr lang="en-GB" dirty="0"/>
          </a:p>
        </p:txBody>
      </p:sp>
      <p:sp>
        <p:nvSpPr>
          <p:cNvPr id="4" name="17 Marcador de número de diapositiva">
            <a:extLst>
              <a:ext uri="{FF2B5EF4-FFF2-40B4-BE49-F238E27FC236}">
                <a16:creationId xmlns:a16="http://schemas.microsoft.com/office/drawing/2014/main" id="{3C253076-B170-4880-8D17-CF3CD48EFD23}"/>
              </a:ext>
            </a:extLst>
          </p:cNvPr>
          <p:cNvSpPr>
            <a:spLocks noGrp="1"/>
          </p:cNvSpPr>
          <p:nvPr>
            <p:ph type="sldNum" sz="quarter" idx="12"/>
          </p:nvPr>
        </p:nvSpPr>
        <p:spPr>
          <a:xfrm>
            <a:off x="11866637" y="13073062"/>
            <a:ext cx="641201" cy="482823"/>
          </a:xfrm>
        </p:spPr>
        <p:txBody>
          <a:bodyPr/>
          <a:lstStyle>
            <a:lvl1pPr>
              <a:defRPr/>
            </a:lvl1pPr>
          </a:lstStyle>
          <a:p>
            <a:pPr>
              <a:defRPr/>
            </a:pPr>
            <a:fld id="{9EF7523E-19F9-4C4F-BB0C-4DAAF8A3C0A8}" type="slidenum">
              <a:rPr lang="en-GB" altLang="es-CO"/>
              <a:pPr>
                <a:defRPr/>
              </a:pPr>
              <a:t>‹#›</a:t>
            </a:fld>
            <a:endParaRPr lang="en-GB" altLang="es-CO" dirty="0"/>
          </a:p>
        </p:txBody>
      </p:sp>
    </p:spTree>
    <p:extLst>
      <p:ext uri="{BB962C8B-B14F-4D97-AF65-F5344CB8AC3E}">
        <p14:creationId xmlns:p14="http://schemas.microsoft.com/office/powerpoint/2010/main" val="266178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13 Marcador de fecha">
            <a:extLst>
              <a:ext uri="{FF2B5EF4-FFF2-40B4-BE49-F238E27FC236}">
                <a16:creationId xmlns:a16="http://schemas.microsoft.com/office/drawing/2014/main" id="{992EBA6B-EBC7-41A9-AB61-DFEEE2972360}"/>
              </a:ext>
            </a:extLst>
          </p:cNvPr>
          <p:cNvSpPr>
            <a:spLocks noGrp="1"/>
          </p:cNvSpPr>
          <p:nvPr>
            <p:ph type="dt" sz="half" idx="10"/>
          </p:nvPr>
        </p:nvSpPr>
        <p:spPr/>
        <p:txBody>
          <a:bodyPr/>
          <a:lstStyle>
            <a:lvl1pPr>
              <a:defRPr/>
            </a:lvl1pPr>
          </a:lstStyle>
          <a:p>
            <a:pPr>
              <a:defRPr/>
            </a:pPr>
            <a:endParaRPr lang="es-ES" dirty="0"/>
          </a:p>
        </p:txBody>
      </p:sp>
      <p:sp>
        <p:nvSpPr>
          <p:cNvPr id="4" name="2 Marcador de pie de página">
            <a:extLst>
              <a:ext uri="{FF2B5EF4-FFF2-40B4-BE49-F238E27FC236}">
                <a16:creationId xmlns:a16="http://schemas.microsoft.com/office/drawing/2014/main" id="{861CA711-76B8-4848-826B-B5DEA9024C8C}"/>
              </a:ext>
            </a:extLst>
          </p:cNvPr>
          <p:cNvSpPr>
            <a:spLocks noGrp="1"/>
          </p:cNvSpPr>
          <p:nvPr>
            <p:ph type="ftr" sz="quarter" idx="11"/>
          </p:nvPr>
        </p:nvSpPr>
        <p:spPr/>
        <p:txBody>
          <a:bodyPr/>
          <a:lstStyle>
            <a:lvl1pPr>
              <a:defRPr/>
            </a:lvl1pPr>
          </a:lstStyle>
          <a:p>
            <a:pPr>
              <a:defRPr/>
            </a:pPr>
            <a:endParaRPr lang="es-ES" dirty="0"/>
          </a:p>
        </p:txBody>
      </p:sp>
      <p:sp>
        <p:nvSpPr>
          <p:cNvPr id="5" name="22 Marcador de número de diapositiva">
            <a:extLst>
              <a:ext uri="{FF2B5EF4-FFF2-40B4-BE49-F238E27FC236}">
                <a16:creationId xmlns:a16="http://schemas.microsoft.com/office/drawing/2014/main" id="{F6B70337-DD22-4502-A43A-7E28ACF3640D}"/>
              </a:ext>
            </a:extLst>
          </p:cNvPr>
          <p:cNvSpPr>
            <a:spLocks noGrp="1"/>
          </p:cNvSpPr>
          <p:nvPr>
            <p:ph type="sldNum" sz="quarter" idx="12"/>
          </p:nvPr>
        </p:nvSpPr>
        <p:spPr>
          <a:xfrm>
            <a:off x="11866637" y="13073062"/>
            <a:ext cx="641201" cy="482823"/>
          </a:xfrm>
        </p:spPr>
        <p:txBody>
          <a:bodyPr/>
          <a:lstStyle>
            <a:lvl1pPr>
              <a:defRPr/>
            </a:lvl1pPr>
          </a:lstStyle>
          <a:p>
            <a:pPr>
              <a:defRPr/>
            </a:pPr>
            <a:fld id="{1A6ECAE3-7DF5-4CC2-ACD5-D0A9A7A3AE26}" type="slidenum">
              <a:rPr lang="es-ES" altLang="es-CO"/>
              <a:pPr>
                <a:defRPr/>
              </a:pPr>
              <a:t>‹#›</a:t>
            </a:fld>
            <a:endParaRPr lang="es-ES" altLang="es-CO" dirty="0"/>
          </a:p>
        </p:txBody>
      </p:sp>
    </p:spTree>
    <p:extLst>
      <p:ext uri="{BB962C8B-B14F-4D97-AF65-F5344CB8AC3E}">
        <p14:creationId xmlns:p14="http://schemas.microsoft.com/office/powerpoint/2010/main" val="3334821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F9A3D92A-2A13-4E7A-A9CC-0A4ACEFC65AF}"/>
              </a:ext>
            </a:extLst>
          </p:cNvPr>
          <p:cNvSpPr>
            <a:spLocks/>
          </p:cNvSpPr>
          <p:nvPr/>
        </p:nvSpPr>
        <p:spPr bwMode="auto">
          <a:xfrm>
            <a:off x="-84665" y="8642350"/>
            <a:ext cx="3721101" cy="1562100"/>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1525659019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sz="6400" dirty="0"/>
          </a:p>
        </p:txBody>
      </p:sp>
      <p:sp>
        <p:nvSpPr>
          <p:cNvPr id="2" name="Title 1"/>
          <p:cNvSpPr>
            <a:spLocks noGrp="1"/>
          </p:cNvSpPr>
          <p:nvPr>
            <p:ph type="ctrTitle"/>
          </p:nvPr>
        </p:nvSpPr>
        <p:spPr>
          <a:xfrm>
            <a:off x="5179777" y="5029203"/>
            <a:ext cx="17601203" cy="4525562"/>
          </a:xfrm>
        </p:spPr>
        <p:txBody>
          <a:bodyPr anchor="b">
            <a:normAutofit/>
          </a:bodyPr>
          <a:lstStyle>
            <a:lvl1pPr>
              <a:defRPr sz="10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179777" y="9554761"/>
            <a:ext cx="17601203" cy="2252566"/>
          </a:xfrm>
        </p:spPr>
        <p:txBody>
          <a:bodyPr/>
          <a:lstStyle>
            <a:lvl1pPr marL="0" indent="0" algn="l">
              <a:buNone/>
              <a:defRPr>
                <a:solidFill>
                  <a:schemeClr val="tx1">
                    <a:lumMod val="65000"/>
                    <a:lumOff val="3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5" name="Date Placeholder 3">
            <a:extLst>
              <a:ext uri="{FF2B5EF4-FFF2-40B4-BE49-F238E27FC236}">
                <a16:creationId xmlns:a16="http://schemas.microsoft.com/office/drawing/2014/main" id="{08486C54-77C9-455E-9296-A1CFAD34DAB9}"/>
              </a:ext>
            </a:extLst>
          </p:cNvPr>
          <p:cNvSpPr>
            <a:spLocks noGrp="1"/>
          </p:cNvSpPr>
          <p:nvPr>
            <p:ph type="dt" sz="half" idx="10"/>
          </p:nvPr>
        </p:nvSpPr>
        <p:spPr/>
        <p:txBody>
          <a:bodyPr/>
          <a:lstStyle>
            <a:lvl1pPr>
              <a:defRPr/>
            </a:lvl1pPr>
          </a:lstStyle>
          <a:p>
            <a:pPr>
              <a:defRPr/>
            </a:pPr>
            <a:endParaRPr lang="es-ES" dirty="0"/>
          </a:p>
        </p:txBody>
      </p:sp>
      <p:sp>
        <p:nvSpPr>
          <p:cNvPr id="6" name="Footer Placeholder 4">
            <a:extLst>
              <a:ext uri="{FF2B5EF4-FFF2-40B4-BE49-F238E27FC236}">
                <a16:creationId xmlns:a16="http://schemas.microsoft.com/office/drawing/2014/main" id="{485AEC29-51FD-4758-95AA-11E2F88F8D2F}"/>
              </a:ext>
            </a:extLst>
          </p:cNvPr>
          <p:cNvSpPr>
            <a:spLocks noGrp="1"/>
          </p:cNvSpPr>
          <p:nvPr>
            <p:ph type="ftr" sz="quarter" idx="11"/>
          </p:nvPr>
        </p:nvSpPr>
        <p:spPr/>
        <p:txBody>
          <a:bodyPr/>
          <a:lstStyle>
            <a:lvl1pPr>
              <a:defRPr/>
            </a:lvl1pPr>
          </a:lstStyle>
          <a:p>
            <a:pPr>
              <a:defRPr/>
            </a:pPr>
            <a:endParaRPr lang="es-ES" dirty="0"/>
          </a:p>
        </p:txBody>
      </p:sp>
      <p:sp>
        <p:nvSpPr>
          <p:cNvPr id="7" name="Slide Number Placeholder 5">
            <a:extLst>
              <a:ext uri="{FF2B5EF4-FFF2-40B4-BE49-F238E27FC236}">
                <a16:creationId xmlns:a16="http://schemas.microsoft.com/office/drawing/2014/main" id="{9392116D-99FA-4B2F-849B-4E782021293A}"/>
              </a:ext>
            </a:extLst>
          </p:cNvPr>
          <p:cNvSpPr>
            <a:spLocks noGrp="1"/>
          </p:cNvSpPr>
          <p:nvPr>
            <p:ph type="sldNum" sz="quarter" idx="12"/>
          </p:nvPr>
        </p:nvSpPr>
        <p:spPr>
          <a:xfrm>
            <a:off x="1588634" y="9058277"/>
            <a:ext cx="641200" cy="482823"/>
          </a:xfrm>
        </p:spPr>
        <p:txBody>
          <a:bodyPr/>
          <a:lstStyle>
            <a:lvl1pPr>
              <a:defRPr/>
            </a:lvl1pPr>
          </a:lstStyle>
          <a:p>
            <a:pPr>
              <a:defRPr/>
            </a:pPr>
            <a:fld id="{19AB5C18-DBBA-47CD-8200-396DFCC609B5}" type="slidenum">
              <a:rPr lang="es-ES"/>
              <a:pPr>
                <a:defRPr/>
              </a:pPr>
              <a:t>‹#›</a:t>
            </a:fld>
            <a:endParaRPr lang="es-ES" dirty="0"/>
          </a:p>
        </p:txBody>
      </p:sp>
    </p:spTree>
    <p:extLst>
      <p:ext uri="{BB962C8B-B14F-4D97-AF65-F5344CB8AC3E}">
        <p14:creationId xmlns:p14="http://schemas.microsoft.com/office/powerpoint/2010/main" val="410080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4" name="Rectangle"/>
          <p:cNvSpPr/>
          <p:nvPr/>
        </p:nvSpPr>
        <p:spPr>
          <a:xfrm>
            <a:off x="-54081" y="-10174"/>
            <a:ext cx="24492162" cy="1817764"/>
          </a:xfrm>
          <a:prstGeom prst="rect">
            <a:avLst/>
          </a:prstGeom>
          <a:gradFill>
            <a:gsLst>
              <a:gs pos="0">
                <a:schemeClr val="accent1">
                  <a:lumOff val="16847"/>
                </a:schemeClr>
              </a:gs>
              <a:gs pos="100000">
                <a:schemeClr val="accent1">
                  <a:hueOff val="114395"/>
                  <a:lumOff val="-24975"/>
                </a:schemeClr>
              </a:gs>
            </a:gsLst>
            <a:lin ang="60395"/>
          </a:gra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dirty="0"/>
          </a:p>
        </p:txBody>
      </p:sp>
      <p:sp>
        <p:nvSpPr>
          <p:cNvPr id="45" name="Title Text"/>
          <p:cNvSpPr txBox="1">
            <a:spLocks noGrp="1"/>
          </p:cNvSpPr>
          <p:nvPr>
            <p:ph type="title"/>
          </p:nvPr>
        </p:nvSpPr>
        <p:spPr>
          <a:xfrm>
            <a:off x="4833937" y="4536281"/>
            <a:ext cx="14716126" cy="4643438"/>
          </a:xfrm>
          <a:prstGeom prst="rect">
            <a:avLst/>
          </a:prstGeom>
        </p:spPr>
        <p:txBody>
          <a:bodyPr/>
          <a:lstStyle/>
          <a:p>
            <a:r>
              <a:t>Title Text</a:t>
            </a:r>
          </a:p>
        </p:txBody>
      </p:sp>
      <p:grpSp>
        <p:nvGrpSpPr>
          <p:cNvPr id="48" name="Image"/>
          <p:cNvGrpSpPr/>
          <p:nvPr/>
        </p:nvGrpSpPr>
        <p:grpSpPr>
          <a:xfrm>
            <a:off x="350532" y="164840"/>
            <a:ext cx="2129765" cy="1581260"/>
            <a:chOff x="0" y="0"/>
            <a:chExt cx="2129763" cy="1581259"/>
          </a:xfrm>
        </p:grpSpPr>
        <p:pic>
          <p:nvPicPr>
            <p:cNvPr id="47" name="Image" descr="Image"/>
            <p:cNvPicPr>
              <a:picLocks noChangeAspect="1"/>
            </p:cNvPicPr>
            <p:nvPr/>
          </p:nvPicPr>
          <p:blipFill>
            <a:blip r:embed="rId2">
              <a:extLst/>
            </a:blip>
            <a:srcRect l="5438" t="6101" r="5100" b="14828"/>
            <a:stretch>
              <a:fillRect/>
            </a:stretch>
          </p:blipFill>
          <p:spPr>
            <a:xfrm>
              <a:off x="21431" y="12700"/>
              <a:ext cx="2095498" cy="1555770"/>
            </a:xfrm>
            <a:custGeom>
              <a:avLst/>
              <a:gdLst/>
              <a:ahLst/>
              <a:cxnLst>
                <a:cxn ang="0">
                  <a:pos x="wd2" y="hd2"/>
                </a:cxn>
                <a:cxn ang="5400000">
                  <a:pos x="wd2" y="hd2"/>
                </a:cxn>
                <a:cxn ang="10800000">
                  <a:pos x="wd2" y="hd2"/>
                </a:cxn>
                <a:cxn ang="16200000">
                  <a:pos x="wd2" y="hd2"/>
                </a:cxn>
              </a:cxnLst>
              <a:rect l="0" t="0" r="r" b="b"/>
              <a:pathLst>
                <a:path w="21491" h="21598" extrusionOk="0">
                  <a:moveTo>
                    <a:pt x="5739" y="0"/>
                  </a:moveTo>
                  <a:cubicBezTo>
                    <a:pt x="5548" y="0"/>
                    <a:pt x="5515" y="23"/>
                    <a:pt x="5344" y="275"/>
                  </a:cubicBezTo>
                  <a:cubicBezTo>
                    <a:pt x="5168" y="534"/>
                    <a:pt x="5142" y="552"/>
                    <a:pt x="4872" y="590"/>
                  </a:cubicBezTo>
                  <a:cubicBezTo>
                    <a:pt x="4795" y="600"/>
                    <a:pt x="4726" y="619"/>
                    <a:pt x="4668" y="639"/>
                  </a:cubicBezTo>
                  <a:lnTo>
                    <a:pt x="4697" y="672"/>
                  </a:lnTo>
                  <a:cubicBezTo>
                    <a:pt x="4718" y="683"/>
                    <a:pt x="4739" y="702"/>
                    <a:pt x="4770" y="733"/>
                  </a:cubicBezTo>
                  <a:cubicBezTo>
                    <a:pt x="4886" y="848"/>
                    <a:pt x="5283" y="664"/>
                    <a:pt x="5360" y="457"/>
                  </a:cubicBezTo>
                  <a:cubicBezTo>
                    <a:pt x="5367" y="439"/>
                    <a:pt x="5376" y="420"/>
                    <a:pt x="5384" y="402"/>
                  </a:cubicBezTo>
                  <a:cubicBezTo>
                    <a:pt x="5389" y="391"/>
                    <a:pt x="5395" y="380"/>
                    <a:pt x="5401" y="369"/>
                  </a:cubicBezTo>
                  <a:cubicBezTo>
                    <a:pt x="5490" y="199"/>
                    <a:pt x="5641" y="61"/>
                    <a:pt x="5751" y="61"/>
                  </a:cubicBezTo>
                  <a:cubicBezTo>
                    <a:pt x="5809" y="61"/>
                    <a:pt x="5918" y="104"/>
                    <a:pt x="5995" y="160"/>
                  </a:cubicBezTo>
                  <a:cubicBezTo>
                    <a:pt x="6086" y="226"/>
                    <a:pt x="6248" y="266"/>
                    <a:pt x="6451" y="270"/>
                  </a:cubicBezTo>
                  <a:lnTo>
                    <a:pt x="6764" y="275"/>
                  </a:lnTo>
                  <a:lnTo>
                    <a:pt x="6956" y="579"/>
                  </a:lnTo>
                  <a:cubicBezTo>
                    <a:pt x="7085" y="783"/>
                    <a:pt x="7181" y="884"/>
                    <a:pt x="7253" y="887"/>
                  </a:cubicBezTo>
                  <a:cubicBezTo>
                    <a:pt x="7312" y="889"/>
                    <a:pt x="7405" y="949"/>
                    <a:pt x="7460" y="1019"/>
                  </a:cubicBezTo>
                  <a:cubicBezTo>
                    <a:pt x="7676" y="1294"/>
                    <a:pt x="8201" y="1628"/>
                    <a:pt x="8299" y="1554"/>
                  </a:cubicBezTo>
                  <a:cubicBezTo>
                    <a:pt x="8344" y="1520"/>
                    <a:pt x="8401" y="1524"/>
                    <a:pt x="8449" y="1565"/>
                  </a:cubicBezTo>
                  <a:cubicBezTo>
                    <a:pt x="8462" y="1575"/>
                    <a:pt x="8471" y="1582"/>
                    <a:pt x="8482" y="1587"/>
                  </a:cubicBezTo>
                  <a:cubicBezTo>
                    <a:pt x="8511" y="1581"/>
                    <a:pt x="8540" y="1570"/>
                    <a:pt x="8563" y="1559"/>
                  </a:cubicBezTo>
                  <a:cubicBezTo>
                    <a:pt x="8585" y="1539"/>
                    <a:pt x="8606" y="1516"/>
                    <a:pt x="8637" y="1471"/>
                  </a:cubicBezTo>
                  <a:cubicBezTo>
                    <a:pt x="8727" y="1339"/>
                    <a:pt x="8778" y="1309"/>
                    <a:pt x="8905" y="1328"/>
                  </a:cubicBezTo>
                  <a:cubicBezTo>
                    <a:pt x="8991" y="1341"/>
                    <a:pt x="9107" y="1412"/>
                    <a:pt x="9162" y="1482"/>
                  </a:cubicBezTo>
                  <a:cubicBezTo>
                    <a:pt x="9216" y="1552"/>
                    <a:pt x="9281" y="1609"/>
                    <a:pt x="9308" y="1609"/>
                  </a:cubicBezTo>
                  <a:cubicBezTo>
                    <a:pt x="9335" y="1609"/>
                    <a:pt x="9401" y="1706"/>
                    <a:pt x="9455" y="1829"/>
                  </a:cubicBezTo>
                  <a:cubicBezTo>
                    <a:pt x="9668" y="2312"/>
                    <a:pt x="9890" y="2540"/>
                    <a:pt x="10187" y="2584"/>
                  </a:cubicBezTo>
                  <a:cubicBezTo>
                    <a:pt x="10278" y="2597"/>
                    <a:pt x="10466" y="2654"/>
                    <a:pt x="10602" y="2705"/>
                  </a:cubicBezTo>
                  <a:cubicBezTo>
                    <a:pt x="10897" y="2816"/>
                    <a:pt x="11039" y="2763"/>
                    <a:pt x="11209" y="2490"/>
                  </a:cubicBezTo>
                  <a:cubicBezTo>
                    <a:pt x="11295" y="2353"/>
                    <a:pt x="11373" y="2304"/>
                    <a:pt x="11559" y="2264"/>
                  </a:cubicBezTo>
                  <a:cubicBezTo>
                    <a:pt x="11843" y="2205"/>
                    <a:pt x="11876" y="2222"/>
                    <a:pt x="12121" y="2490"/>
                  </a:cubicBezTo>
                  <a:cubicBezTo>
                    <a:pt x="12345" y="2737"/>
                    <a:pt x="12380" y="2877"/>
                    <a:pt x="12304" y="3278"/>
                  </a:cubicBezTo>
                  <a:cubicBezTo>
                    <a:pt x="12276" y="3424"/>
                    <a:pt x="12261" y="3500"/>
                    <a:pt x="12267" y="3554"/>
                  </a:cubicBezTo>
                  <a:cubicBezTo>
                    <a:pt x="12268" y="3557"/>
                    <a:pt x="12271" y="3556"/>
                    <a:pt x="12271" y="3559"/>
                  </a:cubicBezTo>
                  <a:cubicBezTo>
                    <a:pt x="12279" y="3608"/>
                    <a:pt x="12303" y="3640"/>
                    <a:pt x="12353" y="3691"/>
                  </a:cubicBezTo>
                  <a:cubicBezTo>
                    <a:pt x="12440" y="3782"/>
                    <a:pt x="12453" y="3821"/>
                    <a:pt x="12414" y="3906"/>
                  </a:cubicBezTo>
                  <a:cubicBezTo>
                    <a:pt x="12271" y="4220"/>
                    <a:pt x="12749" y="5477"/>
                    <a:pt x="13110" y="5730"/>
                  </a:cubicBezTo>
                  <a:cubicBezTo>
                    <a:pt x="13188" y="5785"/>
                    <a:pt x="13231" y="5810"/>
                    <a:pt x="13281" y="5813"/>
                  </a:cubicBezTo>
                  <a:cubicBezTo>
                    <a:pt x="13331" y="5815"/>
                    <a:pt x="13390" y="5792"/>
                    <a:pt x="13492" y="5746"/>
                  </a:cubicBezTo>
                  <a:cubicBezTo>
                    <a:pt x="13611" y="5694"/>
                    <a:pt x="13771" y="5653"/>
                    <a:pt x="13846" y="5653"/>
                  </a:cubicBezTo>
                  <a:cubicBezTo>
                    <a:pt x="13922" y="5653"/>
                    <a:pt x="14046" y="5591"/>
                    <a:pt x="14123" y="5515"/>
                  </a:cubicBezTo>
                  <a:cubicBezTo>
                    <a:pt x="14242" y="5398"/>
                    <a:pt x="14305" y="5379"/>
                    <a:pt x="14547" y="5394"/>
                  </a:cubicBezTo>
                  <a:cubicBezTo>
                    <a:pt x="14949" y="5419"/>
                    <a:pt x="15077" y="5447"/>
                    <a:pt x="15218" y="5526"/>
                  </a:cubicBezTo>
                  <a:cubicBezTo>
                    <a:pt x="15286" y="5564"/>
                    <a:pt x="15357" y="5592"/>
                    <a:pt x="15377" y="5592"/>
                  </a:cubicBezTo>
                  <a:cubicBezTo>
                    <a:pt x="15396" y="5592"/>
                    <a:pt x="15439" y="5634"/>
                    <a:pt x="15470" y="5686"/>
                  </a:cubicBezTo>
                  <a:cubicBezTo>
                    <a:pt x="15494" y="5725"/>
                    <a:pt x="15512" y="5746"/>
                    <a:pt x="15523" y="5746"/>
                  </a:cubicBezTo>
                  <a:cubicBezTo>
                    <a:pt x="15525" y="5747"/>
                    <a:pt x="15526" y="5746"/>
                    <a:pt x="15527" y="5746"/>
                  </a:cubicBezTo>
                  <a:cubicBezTo>
                    <a:pt x="15540" y="5744"/>
                    <a:pt x="15546" y="5716"/>
                    <a:pt x="15560" y="5664"/>
                  </a:cubicBezTo>
                  <a:cubicBezTo>
                    <a:pt x="15577" y="5600"/>
                    <a:pt x="15718" y="5437"/>
                    <a:pt x="15869" y="5300"/>
                  </a:cubicBezTo>
                  <a:cubicBezTo>
                    <a:pt x="16097" y="5094"/>
                    <a:pt x="16155" y="5064"/>
                    <a:pt x="16203" y="5129"/>
                  </a:cubicBezTo>
                  <a:cubicBezTo>
                    <a:pt x="16251" y="5194"/>
                    <a:pt x="16240" y="5250"/>
                    <a:pt x="16146" y="5438"/>
                  </a:cubicBezTo>
                  <a:cubicBezTo>
                    <a:pt x="16066" y="5598"/>
                    <a:pt x="16044" y="5685"/>
                    <a:pt x="16077" y="5730"/>
                  </a:cubicBezTo>
                  <a:cubicBezTo>
                    <a:pt x="16087" y="5744"/>
                    <a:pt x="16099" y="5747"/>
                    <a:pt x="16109" y="5752"/>
                  </a:cubicBezTo>
                  <a:cubicBezTo>
                    <a:pt x="16122" y="5752"/>
                    <a:pt x="16141" y="5749"/>
                    <a:pt x="16158" y="5746"/>
                  </a:cubicBezTo>
                  <a:cubicBezTo>
                    <a:pt x="16166" y="5741"/>
                    <a:pt x="16175" y="5739"/>
                    <a:pt x="16183" y="5730"/>
                  </a:cubicBezTo>
                  <a:cubicBezTo>
                    <a:pt x="16214" y="5696"/>
                    <a:pt x="16269" y="5668"/>
                    <a:pt x="16305" y="5664"/>
                  </a:cubicBezTo>
                  <a:cubicBezTo>
                    <a:pt x="16328" y="5661"/>
                    <a:pt x="16373" y="5653"/>
                    <a:pt x="16415" y="5647"/>
                  </a:cubicBezTo>
                  <a:cubicBezTo>
                    <a:pt x="16417" y="5645"/>
                    <a:pt x="16421" y="5644"/>
                    <a:pt x="16423" y="5642"/>
                  </a:cubicBezTo>
                  <a:cubicBezTo>
                    <a:pt x="16496" y="5560"/>
                    <a:pt x="16610" y="5623"/>
                    <a:pt x="16610" y="5746"/>
                  </a:cubicBezTo>
                  <a:cubicBezTo>
                    <a:pt x="16610" y="5774"/>
                    <a:pt x="16591" y="5823"/>
                    <a:pt x="16561" y="5879"/>
                  </a:cubicBezTo>
                  <a:cubicBezTo>
                    <a:pt x="16534" y="5943"/>
                    <a:pt x="16496" y="6016"/>
                    <a:pt x="16439" y="6099"/>
                  </a:cubicBezTo>
                  <a:cubicBezTo>
                    <a:pt x="16341" y="6244"/>
                    <a:pt x="16260" y="6413"/>
                    <a:pt x="16260" y="6474"/>
                  </a:cubicBezTo>
                  <a:cubicBezTo>
                    <a:pt x="16260" y="6535"/>
                    <a:pt x="16220" y="6632"/>
                    <a:pt x="16175" y="6689"/>
                  </a:cubicBezTo>
                  <a:cubicBezTo>
                    <a:pt x="16098" y="6783"/>
                    <a:pt x="16074" y="6783"/>
                    <a:pt x="15857" y="6700"/>
                  </a:cubicBezTo>
                  <a:cubicBezTo>
                    <a:pt x="15686" y="6634"/>
                    <a:pt x="15548" y="6622"/>
                    <a:pt x="15348" y="6656"/>
                  </a:cubicBezTo>
                  <a:cubicBezTo>
                    <a:pt x="15164" y="6686"/>
                    <a:pt x="15036" y="6681"/>
                    <a:pt x="14954" y="6633"/>
                  </a:cubicBezTo>
                  <a:cubicBezTo>
                    <a:pt x="14886" y="6595"/>
                    <a:pt x="14653" y="6532"/>
                    <a:pt x="14437" y="6496"/>
                  </a:cubicBezTo>
                  <a:cubicBezTo>
                    <a:pt x="14220" y="6459"/>
                    <a:pt x="13999" y="6416"/>
                    <a:pt x="13948" y="6397"/>
                  </a:cubicBezTo>
                  <a:cubicBezTo>
                    <a:pt x="13863" y="6363"/>
                    <a:pt x="13854" y="6390"/>
                    <a:pt x="13826" y="6766"/>
                  </a:cubicBezTo>
                  <a:cubicBezTo>
                    <a:pt x="13767" y="7563"/>
                    <a:pt x="13721" y="7467"/>
                    <a:pt x="14172" y="7476"/>
                  </a:cubicBezTo>
                  <a:cubicBezTo>
                    <a:pt x="14190" y="7477"/>
                    <a:pt x="14204" y="7476"/>
                    <a:pt x="14221" y="7476"/>
                  </a:cubicBezTo>
                  <a:cubicBezTo>
                    <a:pt x="14318" y="7471"/>
                    <a:pt x="14410" y="7479"/>
                    <a:pt x="14485" y="7493"/>
                  </a:cubicBezTo>
                  <a:cubicBezTo>
                    <a:pt x="14657" y="7507"/>
                    <a:pt x="14742" y="7528"/>
                    <a:pt x="14799" y="7576"/>
                  </a:cubicBezTo>
                  <a:cubicBezTo>
                    <a:pt x="14812" y="7586"/>
                    <a:pt x="14823" y="7587"/>
                    <a:pt x="14836" y="7587"/>
                  </a:cubicBezTo>
                  <a:cubicBezTo>
                    <a:pt x="14839" y="7586"/>
                    <a:pt x="14841" y="7587"/>
                    <a:pt x="14844" y="7587"/>
                  </a:cubicBezTo>
                  <a:cubicBezTo>
                    <a:pt x="14855" y="7583"/>
                    <a:pt x="14866" y="7578"/>
                    <a:pt x="14872" y="7565"/>
                  </a:cubicBezTo>
                  <a:cubicBezTo>
                    <a:pt x="14886" y="7535"/>
                    <a:pt x="14869" y="7496"/>
                    <a:pt x="14831" y="7476"/>
                  </a:cubicBezTo>
                  <a:cubicBezTo>
                    <a:pt x="14734" y="7426"/>
                    <a:pt x="14796" y="7322"/>
                    <a:pt x="14925" y="7322"/>
                  </a:cubicBezTo>
                  <a:cubicBezTo>
                    <a:pt x="15070" y="7322"/>
                    <a:pt x="15251" y="7486"/>
                    <a:pt x="15251" y="7620"/>
                  </a:cubicBezTo>
                  <a:cubicBezTo>
                    <a:pt x="15251" y="7737"/>
                    <a:pt x="15518" y="7893"/>
                    <a:pt x="15601" y="7824"/>
                  </a:cubicBezTo>
                  <a:cubicBezTo>
                    <a:pt x="15626" y="7802"/>
                    <a:pt x="15717" y="7854"/>
                    <a:pt x="15800" y="7939"/>
                  </a:cubicBezTo>
                  <a:cubicBezTo>
                    <a:pt x="15839" y="7980"/>
                    <a:pt x="15874" y="8007"/>
                    <a:pt x="15906" y="8027"/>
                  </a:cubicBezTo>
                  <a:cubicBezTo>
                    <a:pt x="15970" y="8055"/>
                    <a:pt x="16029" y="8075"/>
                    <a:pt x="16057" y="8060"/>
                  </a:cubicBezTo>
                  <a:cubicBezTo>
                    <a:pt x="16071" y="8053"/>
                    <a:pt x="16088" y="8047"/>
                    <a:pt x="16105" y="8049"/>
                  </a:cubicBezTo>
                  <a:cubicBezTo>
                    <a:pt x="16161" y="8048"/>
                    <a:pt x="16221" y="8075"/>
                    <a:pt x="16272" y="8121"/>
                  </a:cubicBezTo>
                  <a:cubicBezTo>
                    <a:pt x="16343" y="8184"/>
                    <a:pt x="16422" y="8201"/>
                    <a:pt x="16496" y="8176"/>
                  </a:cubicBezTo>
                  <a:cubicBezTo>
                    <a:pt x="16615" y="8136"/>
                    <a:pt x="16642" y="8070"/>
                    <a:pt x="16565" y="8005"/>
                  </a:cubicBezTo>
                  <a:cubicBezTo>
                    <a:pt x="16541" y="7985"/>
                    <a:pt x="16535" y="7942"/>
                    <a:pt x="16549" y="7912"/>
                  </a:cubicBezTo>
                  <a:cubicBezTo>
                    <a:pt x="16557" y="7894"/>
                    <a:pt x="16566" y="7882"/>
                    <a:pt x="16578" y="7873"/>
                  </a:cubicBezTo>
                  <a:cubicBezTo>
                    <a:pt x="16543" y="7886"/>
                    <a:pt x="16507" y="7907"/>
                    <a:pt x="16476" y="7945"/>
                  </a:cubicBezTo>
                  <a:cubicBezTo>
                    <a:pt x="16409" y="8027"/>
                    <a:pt x="16373" y="8029"/>
                    <a:pt x="16142" y="7950"/>
                  </a:cubicBezTo>
                  <a:cubicBezTo>
                    <a:pt x="15687" y="7795"/>
                    <a:pt x="15425" y="7647"/>
                    <a:pt x="15312" y="7482"/>
                  </a:cubicBezTo>
                  <a:cubicBezTo>
                    <a:pt x="15178" y="7287"/>
                    <a:pt x="15036" y="7231"/>
                    <a:pt x="14819" y="7289"/>
                  </a:cubicBezTo>
                  <a:cubicBezTo>
                    <a:pt x="14730" y="7313"/>
                    <a:pt x="14505" y="7340"/>
                    <a:pt x="14319" y="7350"/>
                  </a:cubicBezTo>
                  <a:cubicBezTo>
                    <a:pt x="13898" y="7371"/>
                    <a:pt x="13860" y="7326"/>
                    <a:pt x="13916" y="6887"/>
                  </a:cubicBezTo>
                  <a:lnTo>
                    <a:pt x="13952" y="6573"/>
                  </a:lnTo>
                  <a:lnTo>
                    <a:pt x="14237" y="6584"/>
                  </a:lnTo>
                  <a:cubicBezTo>
                    <a:pt x="14392" y="6590"/>
                    <a:pt x="14657" y="6644"/>
                    <a:pt x="14823" y="6700"/>
                  </a:cubicBezTo>
                  <a:cubicBezTo>
                    <a:pt x="15026" y="6767"/>
                    <a:pt x="15203" y="6785"/>
                    <a:pt x="15361" y="6760"/>
                  </a:cubicBezTo>
                  <a:cubicBezTo>
                    <a:pt x="15490" y="6740"/>
                    <a:pt x="15693" y="6756"/>
                    <a:pt x="15812" y="6793"/>
                  </a:cubicBezTo>
                  <a:cubicBezTo>
                    <a:pt x="16104" y="6885"/>
                    <a:pt x="16236" y="6828"/>
                    <a:pt x="16309" y="6589"/>
                  </a:cubicBezTo>
                  <a:cubicBezTo>
                    <a:pt x="16341" y="6483"/>
                    <a:pt x="16432" y="6297"/>
                    <a:pt x="16512" y="6176"/>
                  </a:cubicBezTo>
                  <a:cubicBezTo>
                    <a:pt x="16628" y="6003"/>
                    <a:pt x="16658" y="5912"/>
                    <a:pt x="16647" y="5757"/>
                  </a:cubicBezTo>
                  <a:cubicBezTo>
                    <a:pt x="16634" y="5577"/>
                    <a:pt x="16621" y="5559"/>
                    <a:pt x="16460" y="5532"/>
                  </a:cubicBezTo>
                  <a:cubicBezTo>
                    <a:pt x="16306" y="5506"/>
                    <a:pt x="16280" y="5487"/>
                    <a:pt x="16276" y="5350"/>
                  </a:cubicBezTo>
                  <a:cubicBezTo>
                    <a:pt x="16265" y="4929"/>
                    <a:pt x="16174" y="4908"/>
                    <a:pt x="15788" y="5240"/>
                  </a:cubicBezTo>
                  <a:cubicBezTo>
                    <a:pt x="15479" y="5505"/>
                    <a:pt x="15448" y="5508"/>
                    <a:pt x="15145" y="5383"/>
                  </a:cubicBezTo>
                  <a:cubicBezTo>
                    <a:pt x="14843" y="5259"/>
                    <a:pt x="14274" y="5269"/>
                    <a:pt x="14095" y="5399"/>
                  </a:cubicBezTo>
                  <a:cubicBezTo>
                    <a:pt x="13931" y="5518"/>
                    <a:pt x="13538" y="5642"/>
                    <a:pt x="13317" y="5647"/>
                  </a:cubicBezTo>
                  <a:cubicBezTo>
                    <a:pt x="13146" y="5651"/>
                    <a:pt x="13007" y="5519"/>
                    <a:pt x="12817" y="5162"/>
                  </a:cubicBezTo>
                  <a:cubicBezTo>
                    <a:pt x="12615" y="4786"/>
                    <a:pt x="12483" y="4335"/>
                    <a:pt x="12483" y="4027"/>
                  </a:cubicBezTo>
                  <a:cubicBezTo>
                    <a:pt x="12483" y="3871"/>
                    <a:pt x="12455" y="3680"/>
                    <a:pt x="12418" y="3603"/>
                  </a:cubicBezTo>
                  <a:cubicBezTo>
                    <a:pt x="12364" y="3491"/>
                    <a:pt x="12357" y="3413"/>
                    <a:pt x="12393" y="3196"/>
                  </a:cubicBezTo>
                  <a:cubicBezTo>
                    <a:pt x="12456" y="2815"/>
                    <a:pt x="12365" y="2549"/>
                    <a:pt x="12096" y="2314"/>
                  </a:cubicBezTo>
                  <a:cubicBezTo>
                    <a:pt x="11908" y="2150"/>
                    <a:pt x="11865" y="2134"/>
                    <a:pt x="11616" y="2160"/>
                  </a:cubicBezTo>
                  <a:cubicBezTo>
                    <a:pt x="11398" y="2182"/>
                    <a:pt x="11310" y="2223"/>
                    <a:pt x="11185" y="2358"/>
                  </a:cubicBezTo>
                  <a:cubicBezTo>
                    <a:pt x="10892" y="2675"/>
                    <a:pt x="10838" y="2698"/>
                    <a:pt x="10582" y="2601"/>
                  </a:cubicBezTo>
                  <a:cubicBezTo>
                    <a:pt x="10456" y="2553"/>
                    <a:pt x="10275" y="2491"/>
                    <a:pt x="10179" y="2468"/>
                  </a:cubicBezTo>
                  <a:cubicBezTo>
                    <a:pt x="9970" y="2419"/>
                    <a:pt x="9704" y="2152"/>
                    <a:pt x="9556" y="1835"/>
                  </a:cubicBezTo>
                  <a:cubicBezTo>
                    <a:pt x="9420" y="1542"/>
                    <a:pt x="9090" y="1251"/>
                    <a:pt x="8893" y="1251"/>
                  </a:cubicBezTo>
                  <a:cubicBezTo>
                    <a:pt x="8812" y="1251"/>
                    <a:pt x="8683" y="1292"/>
                    <a:pt x="8608" y="1344"/>
                  </a:cubicBezTo>
                  <a:cubicBezTo>
                    <a:pt x="8363" y="1516"/>
                    <a:pt x="8077" y="1434"/>
                    <a:pt x="7676" y="1080"/>
                  </a:cubicBezTo>
                  <a:cubicBezTo>
                    <a:pt x="7484" y="910"/>
                    <a:pt x="7306" y="771"/>
                    <a:pt x="7281" y="771"/>
                  </a:cubicBezTo>
                  <a:cubicBezTo>
                    <a:pt x="7257" y="771"/>
                    <a:pt x="7145" y="652"/>
                    <a:pt x="7033" y="501"/>
                  </a:cubicBezTo>
                  <a:cubicBezTo>
                    <a:pt x="6835" y="238"/>
                    <a:pt x="6818" y="223"/>
                    <a:pt x="6463" y="165"/>
                  </a:cubicBezTo>
                  <a:cubicBezTo>
                    <a:pt x="6261" y="132"/>
                    <a:pt x="6060" y="85"/>
                    <a:pt x="6019" y="55"/>
                  </a:cubicBezTo>
                  <a:cubicBezTo>
                    <a:pt x="5979" y="26"/>
                    <a:pt x="5853" y="0"/>
                    <a:pt x="5739" y="0"/>
                  </a:cubicBezTo>
                  <a:close/>
                  <a:moveTo>
                    <a:pt x="4668" y="639"/>
                  </a:moveTo>
                  <a:cubicBezTo>
                    <a:pt x="4588" y="666"/>
                    <a:pt x="4529" y="699"/>
                    <a:pt x="4497" y="738"/>
                  </a:cubicBezTo>
                  <a:cubicBezTo>
                    <a:pt x="4425" y="827"/>
                    <a:pt x="4381" y="832"/>
                    <a:pt x="4261" y="782"/>
                  </a:cubicBezTo>
                  <a:cubicBezTo>
                    <a:pt x="4181" y="749"/>
                    <a:pt x="4040" y="704"/>
                    <a:pt x="3948" y="683"/>
                  </a:cubicBezTo>
                  <a:cubicBezTo>
                    <a:pt x="3856" y="662"/>
                    <a:pt x="3617" y="542"/>
                    <a:pt x="3414" y="413"/>
                  </a:cubicBezTo>
                  <a:cubicBezTo>
                    <a:pt x="3093" y="208"/>
                    <a:pt x="3005" y="176"/>
                    <a:pt x="2731" y="176"/>
                  </a:cubicBezTo>
                  <a:cubicBezTo>
                    <a:pt x="2276" y="176"/>
                    <a:pt x="1983" y="311"/>
                    <a:pt x="1900" y="551"/>
                  </a:cubicBezTo>
                  <a:cubicBezTo>
                    <a:pt x="1860" y="666"/>
                    <a:pt x="1748" y="805"/>
                    <a:pt x="1615" y="909"/>
                  </a:cubicBezTo>
                  <a:cubicBezTo>
                    <a:pt x="1240" y="1205"/>
                    <a:pt x="1157" y="1456"/>
                    <a:pt x="1351" y="1730"/>
                  </a:cubicBezTo>
                  <a:cubicBezTo>
                    <a:pt x="1447" y="1866"/>
                    <a:pt x="1465" y="1923"/>
                    <a:pt x="1424" y="1978"/>
                  </a:cubicBezTo>
                  <a:cubicBezTo>
                    <a:pt x="1365" y="2058"/>
                    <a:pt x="1353" y="2417"/>
                    <a:pt x="1408" y="2463"/>
                  </a:cubicBezTo>
                  <a:cubicBezTo>
                    <a:pt x="1428" y="2479"/>
                    <a:pt x="1437" y="2615"/>
                    <a:pt x="1428" y="2766"/>
                  </a:cubicBezTo>
                  <a:cubicBezTo>
                    <a:pt x="1416" y="2979"/>
                    <a:pt x="1446" y="3143"/>
                    <a:pt x="1563" y="3499"/>
                  </a:cubicBezTo>
                  <a:cubicBezTo>
                    <a:pt x="1849" y="4373"/>
                    <a:pt x="1832" y="4708"/>
                    <a:pt x="1477" y="5063"/>
                  </a:cubicBezTo>
                  <a:cubicBezTo>
                    <a:pt x="1358" y="5182"/>
                    <a:pt x="1277" y="5301"/>
                    <a:pt x="1261" y="5361"/>
                  </a:cubicBezTo>
                  <a:cubicBezTo>
                    <a:pt x="1268" y="5347"/>
                    <a:pt x="1278" y="5332"/>
                    <a:pt x="1310" y="5317"/>
                  </a:cubicBezTo>
                  <a:cubicBezTo>
                    <a:pt x="1356" y="5295"/>
                    <a:pt x="1473" y="5208"/>
                    <a:pt x="1571" y="5124"/>
                  </a:cubicBezTo>
                  <a:cubicBezTo>
                    <a:pt x="1715" y="4999"/>
                    <a:pt x="1765" y="4916"/>
                    <a:pt x="1819" y="4667"/>
                  </a:cubicBezTo>
                  <a:cubicBezTo>
                    <a:pt x="1877" y="4400"/>
                    <a:pt x="1877" y="4337"/>
                    <a:pt x="1823" y="4198"/>
                  </a:cubicBezTo>
                  <a:cubicBezTo>
                    <a:pt x="1789" y="4110"/>
                    <a:pt x="1773" y="3997"/>
                    <a:pt x="1786" y="3950"/>
                  </a:cubicBezTo>
                  <a:cubicBezTo>
                    <a:pt x="1800" y="3903"/>
                    <a:pt x="1739" y="3688"/>
                    <a:pt x="1652" y="3471"/>
                  </a:cubicBezTo>
                  <a:cubicBezTo>
                    <a:pt x="1517" y="3132"/>
                    <a:pt x="1496" y="3034"/>
                    <a:pt x="1514" y="2788"/>
                  </a:cubicBezTo>
                  <a:cubicBezTo>
                    <a:pt x="1528" y="2590"/>
                    <a:pt x="1518" y="2481"/>
                    <a:pt x="1477" y="2435"/>
                  </a:cubicBezTo>
                  <a:cubicBezTo>
                    <a:pt x="1419" y="2370"/>
                    <a:pt x="1402" y="2254"/>
                    <a:pt x="1432" y="2165"/>
                  </a:cubicBezTo>
                  <a:cubicBezTo>
                    <a:pt x="1436" y="2133"/>
                    <a:pt x="1449" y="2110"/>
                    <a:pt x="1469" y="2099"/>
                  </a:cubicBezTo>
                  <a:cubicBezTo>
                    <a:pt x="1471" y="2097"/>
                    <a:pt x="1471" y="2096"/>
                    <a:pt x="1473" y="2094"/>
                  </a:cubicBezTo>
                  <a:cubicBezTo>
                    <a:pt x="1515" y="2046"/>
                    <a:pt x="1547" y="2045"/>
                    <a:pt x="1583" y="2094"/>
                  </a:cubicBezTo>
                  <a:cubicBezTo>
                    <a:pt x="1615" y="2137"/>
                    <a:pt x="1619" y="2098"/>
                    <a:pt x="1607" y="2022"/>
                  </a:cubicBezTo>
                  <a:cubicBezTo>
                    <a:pt x="1600" y="1998"/>
                    <a:pt x="1596" y="1974"/>
                    <a:pt x="1595" y="1956"/>
                  </a:cubicBezTo>
                  <a:cubicBezTo>
                    <a:pt x="1595" y="1953"/>
                    <a:pt x="1591" y="1947"/>
                    <a:pt x="1591" y="1945"/>
                  </a:cubicBezTo>
                  <a:cubicBezTo>
                    <a:pt x="1574" y="1869"/>
                    <a:pt x="1550" y="1782"/>
                    <a:pt x="1514" y="1686"/>
                  </a:cubicBezTo>
                  <a:cubicBezTo>
                    <a:pt x="1451" y="1516"/>
                    <a:pt x="1436" y="1508"/>
                    <a:pt x="1388" y="1598"/>
                  </a:cubicBezTo>
                  <a:cubicBezTo>
                    <a:pt x="1337" y="1691"/>
                    <a:pt x="1333" y="1687"/>
                    <a:pt x="1306" y="1592"/>
                  </a:cubicBezTo>
                  <a:cubicBezTo>
                    <a:pt x="1291" y="1540"/>
                    <a:pt x="1330" y="1430"/>
                    <a:pt x="1383" y="1322"/>
                  </a:cubicBezTo>
                  <a:lnTo>
                    <a:pt x="1383" y="1317"/>
                  </a:lnTo>
                  <a:lnTo>
                    <a:pt x="1388" y="1306"/>
                  </a:lnTo>
                  <a:cubicBezTo>
                    <a:pt x="1451" y="1182"/>
                    <a:pt x="1533" y="1069"/>
                    <a:pt x="1583" y="1069"/>
                  </a:cubicBezTo>
                  <a:cubicBezTo>
                    <a:pt x="1615" y="1069"/>
                    <a:pt x="1731" y="987"/>
                    <a:pt x="1839" y="882"/>
                  </a:cubicBezTo>
                  <a:cubicBezTo>
                    <a:pt x="1997" y="728"/>
                    <a:pt x="2030" y="663"/>
                    <a:pt x="2010" y="556"/>
                  </a:cubicBezTo>
                  <a:cubicBezTo>
                    <a:pt x="1983" y="408"/>
                    <a:pt x="2059" y="308"/>
                    <a:pt x="2128" y="402"/>
                  </a:cubicBezTo>
                  <a:cubicBezTo>
                    <a:pt x="2159" y="444"/>
                    <a:pt x="2214" y="431"/>
                    <a:pt x="2303" y="358"/>
                  </a:cubicBezTo>
                  <a:cubicBezTo>
                    <a:pt x="2451" y="237"/>
                    <a:pt x="2697" y="229"/>
                    <a:pt x="2979" y="325"/>
                  </a:cubicBezTo>
                  <a:cubicBezTo>
                    <a:pt x="3006" y="332"/>
                    <a:pt x="3033" y="346"/>
                    <a:pt x="3060" y="358"/>
                  </a:cubicBezTo>
                  <a:cubicBezTo>
                    <a:pt x="3169" y="402"/>
                    <a:pt x="3284" y="456"/>
                    <a:pt x="3398" y="529"/>
                  </a:cubicBezTo>
                  <a:cubicBezTo>
                    <a:pt x="3600" y="657"/>
                    <a:pt x="3850" y="777"/>
                    <a:pt x="3956" y="793"/>
                  </a:cubicBezTo>
                  <a:cubicBezTo>
                    <a:pt x="4062" y="810"/>
                    <a:pt x="4170" y="852"/>
                    <a:pt x="4196" y="887"/>
                  </a:cubicBezTo>
                  <a:cubicBezTo>
                    <a:pt x="4219" y="919"/>
                    <a:pt x="4294" y="943"/>
                    <a:pt x="4367" y="948"/>
                  </a:cubicBezTo>
                  <a:cubicBezTo>
                    <a:pt x="4376" y="948"/>
                    <a:pt x="4386" y="953"/>
                    <a:pt x="4395" y="953"/>
                  </a:cubicBezTo>
                  <a:cubicBezTo>
                    <a:pt x="4507" y="952"/>
                    <a:pt x="4546" y="920"/>
                    <a:pt x="4579" y="804"/>
                  </a:cubicBezTo>
                  <a:cubicBezTo>
                    <a:pt x="4604" y="712"/>
                    <a:pt x="4627" y="671"/>
                    <a:pt x="4660" y="667"/>
                  </a:cubicBezTo>
                  <a:lnTo>
                    <a:pt x="4668" y="639"/>
                  </a:lnTo>
                  <a:close/>
                  <a:moveTo>
                    <a:pt x="1249" y="5377"/>
                  </a:moveTo>
                  <a:cubicBezTo>
                    <a:pt x="1249" y="5379"/>
                    <a:pt x="1241" y="5387"/>
                    <a:pt x="1241" y="5388"/>
                  </a:cubicBezTo>
                  <a:cubicBezTo>
                    <a:pt x="1241" y="5678"/>
                    <a:pt x="1598" y="6228"/>
                    <a:pt x="1856" y="6336"/>
                  </a:cubicBezTo>
                  <a:cubicBezTo>
                    <a:pt x="2031" y="6409"/>
                    <a:pt x="2075" y="6485"/>
                    <a:pt x="2075" y="6722"/>
                  </a:cubicBezTo>
                  <a:cubicBezTo>
                    <a:pt x="2075" y="6981"/>
                    <a:pt x="1952" y="7230"/>
                    <a:pt x="1795" y="7284"/>
                  </a:cubicBezTo>
                  <a:cubicBezTo>
                    <a:pt x="1735" y="7304"/>
                    <a:pt x="1675" y="7374"/>
                    <a:pt x="1660" y="7438"/>
                  </a:cubicBezTo>
                  <a:cubicBezTo>
                    <a:pt x="1620" y="7610"/>
                    <a:pt x="1153" y="8126"/>
                    <a:pt x="964" y="8209"/>
                  </a:cubicBezTo>
                  <a:cubicBezTo>
                    <a:pt x="771" y="8294"/>
                    <a:pt x="667" y="8465"/>
                    <a:pt x="667" y="8705"/>
                  </a:cubicBezTo>
                  <a:lnTo>
                    <a:pt x="667" y="8881"/>
                  </a:lnTo>
                  <a:lnTo>
                    <a:pt x="907" y="8837"/>
                  </a:lnTo>
                  <a:cubicBezTo>
                    <a:pt x="1135" y="8799"/>
                    <a:pt x="1150" y="8810"/>
                    <a:pt x="1225" y="8970"/>
                  </a:cubicBezTo>
                  <a:cubicBezTo>
                    <a:pt x="1268" y="9062"/>
                    <a:pt x="1349" y="9195"/>
                    <a:pt x="1404" y="9267"/>
                  </a:cubicBezTo>
                  <a:cubicBezTo>
                    <a:pt x="1459" y="9339"/>
                    <a:pt x="1506" y="9450"/>
                    <a:pt x="1506" y="9515"/>
                  </a:cubicBezTo>
                  <a:cubicBezTo>
                    <a:pt x="1506" y="9580"/>
                    <a:pt x="1525" y="9653"/>
                    <a:pt x="1550" y="9675"/>
                  </a:cubicBezTo>
                  <a:cubicBezTo>
                    <a:pt x="1576" y="9696"/>
                    <a:pt x="1585" y="9781"/>
                    <a:pt x="1571" y="9868"/>
                  </a:cubicBezTo>
                  <a:cubicBezTo>
                    <a:pt x="1557" y="9954"/>
                    <a:pt x="1535" y="10094"/>
                    <a:pt x="1522" y="10176"/>
                  </a:cubicBezTo>
                  <a:cubicBezTo>
                    <a:pt x="1509" y="10258"/>
                    <a:pt x="1495" y="10356"/>
                    <a:pt x="1489" y="10397"/>
                  </a:cubicBezTo>
                  <a:cubicBezTo>
                    <a:pt x="1483" y="10437"/>
                    <a:pt x="1411" y="10560"/>
                    <a:pt x="1331" y="10666"/>
                  </a:cubicBezTo>
                  <a:cubicBezTo>
                    <a:pt x="1250" y="10773"/>
                    <a:pt x="1135" y="10962"/>
                    <a:pt x="1078" y="11085"/>
                  </a:cubicBezTo>
                  <a:cubicBezTo>
                    <a:pt x="964" y="11329"/>
                    <a:pt x="949" y="11332"/>
                    <a:pt x="553" y="11245"/>
                  </a:cubicBezTo>
                  <a:cubicBezTo>
                    <a:pt x="237" y="11175"/>
                    <a:pt x="75" y="11232"/>
                    <a:pt x="4" y="11443"/>
                  </a:cubicBezTo>
                  <a:cubicBezTo>
                    <a:pt x="-5" y="11469"/>
                    <a:pt x="9" y="11502"/>
                    <a:pt x="8" y="11526"/>
                  </a:cubicBezTo>
                  <a:lnTo>
                    <a:pt x="126" y="11388"/>
                  </a:lnTo>
                  <a:cubicBezTo>
                    <a:pt x="198" y="11309"/>
                    <a:pt x="279" y="11268"/>
                    <a:pt x="317" y="11289"/>
                  </a:cubicBezTo>
                  <a:cubicBezTo>
                    <a:pt x="353" y="11310"/>
                    <a:pt x="432" y="11333"/>
                    <a:pt x="492" y="11339"/>
                  </a:cubicBezTo>
                  <a:cubicBezTo>
                    <a:pt x="552" y="11344"/>
                    <a:pt x="640" y="11372"/>
                    <a:pt x="687" y="11399"/>
                  </a:cubicBezTo>
                  <a:cubicBezTo>
                    <a:pt x="761" y="11442"/>
                    <a:pt x="897" y="11454"/>
                    <a:pt x="1062" y="11432"/>
                  </a:cubicBezTo>
                  <a:cubicBezTo>
                    <a:pt x="1085" y="11429"/>
                    <a:pt x="1119" y="11328"/>
                    <a:pt x="1135" y="11212"/>
                  </a:cubicBezTo>
                  <a:cubicBezTo>
                    <a:pt x="1156" y="11062"/>
                    <a:pt x="1220" y="10941"/>
                    <a:pt x="1355" y="10788"/>
                  </a:cubicBezTo>
                  <a:cubicBezTo>
                    <a:pt x="1515" y="10606"/>
                    <a:pt x="1553" y="10515"/>
                    <a:pt x="1595" y="10242"/>
                  </a:cubicBezTo>
                  <a:cubicBezTo>
                    <a:pt x="1661" y="9812"/>
                    <a:pt x="1615" y="9480"/>
                    <a:pt x="1457" y="9212"/>
                  </a:cubicBezTo>
                  <a:cubicBezTo>
                    <a:pt x="1385" y="9091"/>
                    <a:pt x="1326" y="8951"/>
                    <a:pt x="1326" y="8898"/>
                  </a:cubicBezTo>
                  <a:cubicBezTo>
                    <a:pt x="1326" y="8844"/>
                    <a:pt x="1259" y="8760"/>
                    <a:pt x="1172" y="8711"/>
                  </a:cubicBezTo>
                  <a:cubicBezTo>
                    <a:pt x="1031" y="8631"/>
                    <a:pt x="1004" y="8633"/>
                    <a:pt x="887" y="8727"/>
                  </a:cubicBezTo>
                  <a:cubicBezTo>
                    <a:pt x="866" y="8744"/>
                    <a:pt x="851" y="8755"/>
                    <a:pt x="834" y="8766"/>
                  </a:cubicBezTo>
                  <a:cubicBezTo>
                    <a:pt x="824" y="8772"/>
                    <a:pt x="814" y="8780"/>
                    <a:pt x="805" y="8782"/>
                  </a:cubicBezTo>
                  <a:cubicBezTo>
                    <a:pt x="763" y="8801"/>
                    <a:pt x="731" y="8797"/>
                    <a:pt x="708" y="8766"/>
                  </a:cubicBezTo>
                  <a:cubicBezTo>
                    <a:pt x="672" y="8718"/>
                    <a:pt x="702" y="8645"/>
                    <a:pt x="810" y="8490"/>
                  </a:cubicBezTo>
                  <a:cubicBezTo>
                    <a:pt x="923" y="8327"/>
                    <a:pt x="986" y="8281"/>
                    <a:pt x="1086" y="8292"/>
                  </a:cubicBezTo>
                  <a:cubicBezTo>
                    <a:pt x="1136" y="8297"/>
                    <a:pt x="1172" y="8287"/>
                    <a:pt x="1204" y="8264"/>
                  </a:cubicBezTo>
                  <a:cubicBezTo>
                    <a:pt x="1206" y="8263"/>
                    <a:pt x="1211" y="8266"/>
                    <a:pt x="1213" y="8264"/>
                  </a:cubicBezTo>
                  <a:cubicBezTo>
                    <a:pt x="1245" y="8239"/>
                    <a:pt x="1272" y="8195"/>
                    <a:pt x="1306" y="8127"/>
                  </a:cubicBezTo>
                  <a:cubicBezTo>
                    <a:pt x="1355" y="8028"/>
                    <a:pt x="1438" y="7919"/>
                    <a:pt x="1489" y="7884"/>
                  </a:cubicBezTo>
                  <a:cubicBezTo>
                    <a:pt x="1620" y="7796"/>
                    <a:pt x="1724" y="7670"/>
                    <a:pt x="1705" y="7625"/>
                  </a:cubicBezTo>
                  <a:cubicBezTo>
                    <a:pt x="1674" y="7553"/>
                    <a:pt x="1754" y="7350"/>
                    <a:pt x="1815" y="7344"/>
                  </a:cubicBezTo>
                  <a:cubicBezTo>
                    <a:pt x="1849" y="7341"/>
                    <a:pt x="1921" y="7333"/>
                    <a:pt x="1974" y="7328"/>
                  </a:cubicBezTo>
                  <a:cubicBezTo>
                    <a:pt x="1986" y="7327"/>
                    <a:pt x="1996" y="7321"/>
                    <a:pt x="2006" y="7317"/>
                  </a:cubicBezTo>
                  <a:cubicBezTo>
                    <a:pt x="2030" y="7296"/>
                    <a:pt x="2053" y="7278"/>
                    <a:pt x="2071" y="7256"/>
                  </a:cubicBezTo>
                  <a:cubicBezTo>
                    <a:pt x="2123" y="7161"/>
                    <a:pt x="2151" y="6961"/>
                    <a:pt x="2173" y="6578"/>
                  </a:cubicBezTo>
                  <a:cubicBezTo>
                    <a:pt x="2186" y="6347"/>
                    <a:pt x="2183" y="6344"/>
                    <a:pt x="1994" y="6281"/>
                  </a:cubicBezTo>
                  <a:cubicBezTo>
                    <a:pt x="1889" y="6246"/>
                    <a:pt x="1771" y="6164"/>
                    <a:pt x="1729" y="6099"/>
                  </a:cubicBezTo>
                  <a:cubicBezTo>
                    <a:pt x="1688" y="6034"/>
                    <a:pt x="1614" y="5953"/>
                    <a:pt x="1567" y="5917"/>
                  </a:cubicBezTo>
                  <a:cubicBezTo>
                    <a:pt x="1542" y="5899"/>
                    <a:pt x="1518" y="5865"/>
                    <a:pt x="1493" y="5829"/>
                  </a:cubicBezTo>
                  <a:cubicBezTo>
                    <a:pt x="1483" y="5814"/>
                    <a:pt x="1470" y="5800"/>
                    <a:pt x="1465" y="5785"/>
                  </a:cubicBezTo>
                  <a:cubicBezTo>
                    <a:pt x="1453" y="5764"/>
                    <a:pt x="1440" y="5744"/>
                    <a:pt x="1432" y="5724"/>
                  </a:cubicBezTo>
                  <a:cubicBezTo>
                    <a:pt x="1406" y="5654"/>
                    <a:pt x="1350" y="5541"/>
                    <a:pt x="1306" y="5476"/>
                  </a:cubicBezTo>
                  <a:cubicBezTo>
                    <a:pt x="1269" y="5421"/>
                    <a:pt x="1250" y="5398"/>
                    <a:pt x="1249" y="5377"/>
                  </a:cubicBezTo>
                  <a:close/>
                  <a:moveTo>
                    <a:pt x="8" y="11526"/>
                  </a:moveTo>
                  <a:lnTo>
                    <a:pt x="0" y="11531"/>
                  </a:lnTo>
                  <a:lnTo>
                    <a:pt x="8" y="11542"/>
                  </a:lnTo>
                  <a:cubicBezTo>
                    <a:pt x="8" y="11538"/>
                    <a:pt x="7" y="11531"/>
                    <a:pt x="8" y="11526"/>
                  </a:cubicBezTo>
                  <a:close/>
                  <a:moveTo>
                    <a:pt x="8" y="11542"/>
                  </a:moveTo>
                  <a:cubicBezTo>
                    <a:pt x="8" y="11635"/>
                    <a:pt x="54" y="11747"/>
                    <a:pt x="252" y="12082"/>
                  </a:cubicBezTo>
                  <a:cubicBezTo>
                    <a:pt x="527" y="12548"/>
                    <a:pt x="539" y="12590"/>
                    <a:pt x="512" y="12804"/>
                  </a:cubicBezTo>
                  <a:cubicBezTo>
                    <a:pt x="488" y="12997"/>
                    <a:pt x="503" y="13048"/>
                    <a:pt x="590" y="13146"/>
                  </a:cubicBezTo>
                  <a:cubicBezTo>
                    <a:pt x="646" y="13209"/>
                    <a:pt x="796" y="13388"/>
                    <a:pt x="924" y="13537"/>
                  </a:cubicBezTo>
                  <a:cubicBezTo>
                    <a:pt x="1051" y="13686"/>
                    <a:pt x="1255" y="13873"/>
                    <a:pt x="1375" y="13956"/>
                  </a:cubicBezTo>
                  <a:cubicBezTo>
                    <a:pt x="1495" y="14038"/>
                    <a:pt x="1591" y="14141"/>
                    <a:pt x="1591" y="14187"/>
                  </a:cubicBezTo>
                  <a:cubicBezTo>
                    <a:pt x="1591" y="14233"/>
                    <a:pt x="1513" y="14495"/>
                    <a:pt x="1416" y="14766"/>
                  </a:cubicBezTo>
                  <a:cubicBezTo>
                    <a:pt x="1216" y="15327"/>
                    <a:pt x="1202" y="15525"/>
                    <a:pt x="1339" y="15785"/>
                  </a:cubicBezTo>
                  <a:cubicBezTo>
                    <a:pt x="1418" y="15936"/>
                    <a:pt x="1433" y="16045"/>
                    <a:pt x="1428" y="16391"/>
                  </a:cubicBezTo>
                  <a:lnTo>
                    <a:pt x="1424" y="16810"/>
                  </a:lnTo>
                  <a:lnTo>
                    <a:pt x="1656" y="17140"/>
                  </a:lnTo>
                  <a:cubicBezTo>
                    <a:pt x="1865" y="17431"/>
                    <a:pt x="1896" y="17499"/>
                    <a:pt x="1913" y="17763"/>
                  </a:cubicBezTo>
                  <a:cubicBezTo>
                    <a:pt x="1923" y="17926"/>
                    <a:pt x="1956" y="18150"/>
                    <a:pt x="1990" y="18259"/>
                  </a:cubicBezTo>
                  <a:cubicBezTo>
                    <a:pt x="2046" y="18439"/>
                    <a:pt x="2043" y="18476"/>
                    <a:pt x="1953" y="18688"/>
                  </a:cubicBezTo>
                  <a:cubicBezTo>
                    <a:pt x="1898" y="18818"/>
                    <a:pt x="1875" y="18934"/>
                    <a:pt x="1868" y="19030"/>
                  </a:cubicBezTo>
                  <a:cubicBezTo>
                    <a:pt x="1863" y="19007"/>
                    <a:pt x="1879" y="18986"/>
                    <a:pt x="1913" y="18953"/>
                  </a:cubicBezTo>
                  <a:cubicBezTo>
                    <a:pt x="1953" y="18913"/>
                    <a:pt x="1986" y="18852"/>
                    <a:pt x="1986" y="18815"/>
                  </a:cubicBezTo>
                  <a:cubicBezTo>
                    <a:pt x="1986" y="18778"/>
                    <a:pt x="2027" y="18713"/>
                    <a:pt x="2075" y="18672"/>
                  </a:cubicBezTo>
                  <a:cubicBezTo>
                    <a:pt x="2196" y="18570"/>
                    <a:pt x="2184" y="18421"/>
                    <a:pt x="2035" y="18121"/>
                  </a:cubicBezTo>
                  <a:cubicBezTo>
                    <a:pt x="1920" y="17891"/>
                    <a:pt x="1917" y="17856"/>
                    <a:pt x="1978" y="17774"/>
                  </a:cubicBezTo>
                  <a:cubicBezTo>
                    <a:pt x="2000" y="17744"/>
                    <a:pt x="2008" y="17719"/>
                    <a:pt x="2014" y="17691"/>
                  </a:cubicBezTo>
                  <a:cubicBezTo>
                    <a:pt x="2012" y="17657"/>
                    <a:pt x="2013" y="17651"/>
                    <a:pt x="2010" y="17614"/>
                  </a:cubicBezTo>
                  <a:cubicBezTo>
                    <a:pt x="2009" y="17587"/>
                    <a:pt x="2004" y="17566"/>
                    <a:pt x="2002" y="17542"/>
                  </a:cubicBezTo>
                  <a:cubicBezTo>
                    <a:pt x="1997" y="17523"/>
                    <a:pt x="1993" y="17506"/>
                    <a:pt x="1986" y="17482"/>
                  </a:cubicBezTo>
                  <a:cubicBezTo>
                    <a:pt x="1956" y="17378"/>
                    <a:pt x="1919" y="17289"/>
                    <a:pt x="1880" y="17217"/>
                  </a:cubicBezTo>
                  <a:cubicBezTo>
                    <a:pt x="1855" y="17181"/>
                    <a:pt x="1815" y="17132"/>
                    <a:pt x="1778" y="17085"/>
                  </a:cubicBezTo>
                  <a:cubicBezTo>
                    <a:pt x="1770" y="17080"/>
                    <a:pt x="1765" y="17080"/>
                    <a:pt x="1758" y="17080"/>
                  </a:cubicBezTo>
                  <a:cubicBezTo>
                    <a:pt x="1736" y="17080"/>
                    <a:pt x="1659" y="16996"/>
                    <a:pt x="1587" y="16898"/>
                  </a:cubicBezTo>
                  <a:cubicBezTo>
                    <a:pt x="1524" y="16813"/>
                    <a:pt x="1491" y="16769"/>
                    <a:pt x="1481" y="16716"/>
                  </a:cubicBezTo>
                  <a:lnTo>
                    <a:pt x="1461" y="16694"/>
                  </a:lnTo>
                  <a:lnTo>
                    <a:pt x="1477" y="16639"/>
                  </a:lnTo>
                  <a:cubicBezTo>
                    <a:pt x="1481" y="16605"/>
                    <a:pt x="1489" y="16569"/>
                    <a:pt x="1501" y="16518"/>
                  </a:cubicBezTo>
                  <a:cubicBezTo>
                    <a:pt x="1566" y="16254"/>
                    <a:pt x="1521" y="15913"/>
                    <a:pt x="1388" y="15675"/>
                  </a:cubicBezTo>
                  <a:lnTo>
                    <a:pt x="1282" y="15487"/>
                  </a:lnTo>
                  <a:lnTo>
                    <a:pt x="1371" y="15184"/>
                  </a:lnTo>
                  <a:cubicBezTo>
                    <a:pt x="1420" y="15017"/>
                    <a:pt x="1527" y="14694"/>
                    <a:pt x="1611" y="14468"/>
                  </a:cubicBezTo>
                  <a:lnTo>
                    <a:pt x="1762" y="14066"/>
                  </a:lnTo>
                  <a:cubicBezTo>
                    <a:pt x="1760" y="14061"/>
                    <a:pt x="1737" y="14049"/>
                    <a:pt x="1725" y="14038"/>
                  </a:cubicBezTo>
                  <a:lnTo>
                    <a:pt x="1514" y="13912"/>
                  </a:lnTo>
                  <a:cubicBezTo>
                    <a:pt x="1399" y="13844"/>
                    <a:pt x="1246" y="13712"/>
                    <a:pt x="1139" y="13592"/>
                  </a:cubicBezTo>
                  <a:cubicBezTo>
                    <a:pt x="1133" y="13586"/>
                    <a:pt x="1129" y="13576"/>
                    <a:pt x="1123" y="13570"/>
                  </a:cubicBezTo>
                  <a:cubicBezTo>
                    <a:pt x="1108" y="13552"/>
                    <a:pt x="1091" y="13537"/>
                    <a:pt x="1078" y="13520"/>
                  </a:cubicBezTo>
                  <a:cubicBezTo>
                    <a:pt x="977" y="13387"/>
                    <a:pt x="834" y="13236"/>
                    <a:pt x="761" y="13184"/>
                  </a:cubicBezTo>
                  <a:cubicBezTo>
                    <a:pt x="688" y="13133"/>
                    <a:pt x="605" y="13034"/>
                    <a:pt x="578" y="12964"/>
                  </a:cubicBezTo>
                  <a:cubicBezTo>
                    <a:pt x="535" y="12856"/>
                    <a:pt x="543" y="12819"/>
                    <a:pt x="622" y="12738"/>
                  </a:cubicBezTo>
                  <a:lnTo>
                    <a:pt x="704" y="12655"/>
                  </a:lnTo>
                  <a:cubicBezTo>
                    <a:pt x="701" y="12637"/>
                    <a:pt x="693" y="12608"/>
                    <a:pt x="683" y="12584"/>
                  </a:cubicBezTo>
                  <a:lnTo>
                    <a:pt x="517" y="12319"/>
                  </a:lnTo>
                  <a:cubicBezTo>
                    <a:pt x="407" y="12140"/>
                    <a:pt x="245" y="11890"/>
                    <a:pt x="158" y="11763"/>
                  </a:cubicBezTo>
                  <a:lnTo>
                    <a:pt x="8" y="11542"/>
                  </a:lnTo>
                  <a:close/>
                  <a:moveTo>
                    <a:pt x="1868" y="19030"/>
                  </a:moveTo>
                  <a:cubicBezTo>
                    <a:pt x="1860" y="19139"/>
                    <a:pt x="1873" y="19221"/>
                    <a:pt x="1929" y="19250"/>
                  </a:cubicBezTo>
                  <a:cubicBezTo>
                    <a:pt x="1971" y="19272"/>
                    <a:pt x="2129" y="19272"/>
                    <a:pt x="2279" y="19250"/>
                  </a:cubicBezTo>
                  <a:cubicBezTo>
                    <a:pt x="2651" y="19196"/>
                    <a:pt x="2807" y="19323"/>
                    <a:pt x="2963" y="19812"/>
                  </a:cubicBezTo>
                  <a:cubicBezTo>
                    <a:pt x="3025" y="20007"/>
                    <a:pt x="3066" y="20180"/>
                    <a:pt x="3052" y="20198"/>
                  </a:cubicBezTo>
                  <a:cubicBezTo>
                    <a:pt x="3039" y="20216"/>
                    <a:pt x="2972" y="20231"/>
                    <a:pt x="2906" y="20231"/>
                  </a:cubicBezTo>
                  <a:cubicBezTo>
                    <a:pt x="2839" y="20231"/>
                    <a:pt x="2750" y="20276"/>
                    <a:pt x="2710" y="20330"/>
                  </a:cubicBezTo>
                  <a:cubicBezTo>
                    <a:pt x="2565" y="20528"/>
                    <a:pt x="2509" y="20917"/>
                    <a:pt x="2609" y="21052"/>
                  </a:cubicBezTo>
                  <a:cubicBezTo>
                    <a:pt x="2733" y="21220"/>
                    <a:pt x="3113" y="21031"/>
                    <a:pt x="3158" y="20776"/>
                  </a:cubicBezTo>
                  <a:cubicBezTo>
                    <a:pt x="3196" y="20561"/>
                    <a:pt x="3264" y="20461"/>
                    <a:pt x="3341" y="20501"/>
                  </a:cubicBezTo>
                  <a:cubicBezTo>
                    <a:pt x="3377" y="20520"/>
                    <a:pt x="3440" y="20520"/>
                    <a:pt x="3484" y="20501"/>
                  </a:cubicBezTo>
                  <a:cubicBezTo>
                    <a:pt x="3593" y="20454"/>
                    <a:pt x="3805" y="19918"/>
                    <a:pt x="3915" y="19416"/>
                  </a:cubicBezTo>
                  <a:cubicBezTo>
                    <a:pt x="4004" y="19009"/>
                    <a:pt x="4251" y="18522"/>
                    <a:pt x="4611" y="18033"/>
                  </a:cubicBezTo>
                  <a:cubicBezTo>
                    <a:pt x="4671" y="17951"/>
                    <a:pt x="4906" y="17505"/>
                    <a:pt x="5132" y="17047"/>
                  </a:cubicBezTo>
                  <a:cubicBezTo>
                    <a:pt x="5649" y="15997"/>
                    <a:pt x="5694" y="15788"/>
                    <a:pt x="5527" y="15250"/>
                  </a:cubicBezTo>
                  <a:cubicBezTo>
                    <a:pt x="5389" y="14808"/>
                    <a:pt x="5385" y="14690"/>
                    <a:pt x="5498" y="14551"/>
                  </a:cubicBezTo>
                  <a:cubicBezTo>
                    <a:pt x="5616" y="14407"/>
                    <a:pt x="5782" y="14471"/>
                    <a:pt x="5881" y="14699"/>
                  </a:cubicBezTo>
                  <a:cubicBezTo>
                    <a:pt x="6041" y="15066"/>
                    <a:pt x="6299" y="15009"/>
                    <a:pt x="6642" y="14523"/>
                  </a:cubicBezTo>
                  <a:cubicBezTo>
                    <a:pt x="6860" y="14214"/>
                    <a:pt x="6912" y="14170"/>
                    <a:pt x="7106" y="14137"/>
                  </a:cubicBezTo>
                  <a:cubicBezTo>
                    <a:pt x="7486" y="14073"/>
                    <a:pt x="7537" y="14033"/>
                    <a:pt x="7643" y="13730"/>
                  </a:cubicBezTo>
                  <a:cubicBezTo>
                    <a:pt x="7730" y="13485"/>
                    <a:pt x="7760" y="13449"/>
                    <a:pt x="7875" y="13449"/>
                  </a:cubicBezTo>
                  <a:cubicBezTo>
                    <a:pt x="8043" y="13449"/>
                    <a:pt x="8221" y="13683"/>
                    <a:pt x="8221" y="13901"/>
                  </a:cubicBezTo>
                  <a:cubicBezTo>
                    <a:pt x="8221" y="13988"/>
                    <a:pt x="8201" y="14164"/>
                    <a:pt x="8173" y="14292"/>
                  </a:cubicBezTo>
                  <a:cubicBezTo>
                    <a:pt x="8128" y="14491"/>
                    <a:pt x="8134" y="14553"/>
                    <a:pt x="8205" y="14744"/>
                  </a:cubicBezTo>
                  <a:cubicBezTo>
                    <a:pt x="8251" y="14865"/>
                    <a:pt x="8298" y="15048"/>
                    <a:pt x="8311" y="15146"/>
                  </a:cubicBezTo>
                  <a:cubicBezTo>
                    <a:pt x="8331" y="15304"/>
                    <a:pt x="8357" y="15327"/>
                    <a:pt x="8559" y="15388"/>
                  </a:cubicBezTo>
                  <a:cubicBezTo>
                    <a:pt x="8767" y="15451"/>
                    <a:pt x="8810" y="15447"/>
                    <a:pt x="9044" y="15311"/>
                  </a:cubicBezTo>
                  <a:cubicBezTo>
                    <a:pt x="9277" y="15175"/>
                    <a:pt x="9362" y="15158"/>
                    <a:pt x="10025" y="15146"/>
                  </a:cubicBezTo>
                  <a:cubicBezTo>
                    <a:pt x="10423" y="15138"/>
                    <a:pt x="10778" y="15114"/>
                    <a:pt x="10814" y="15091"/>
                  </a:cubicBezTo>
                  <a:cubicBezTo>
                    <a:pt x="10892" y="15040"/>
                    <a:pt x="11222" y="14435"/>
                    <a:pt x="11400" y="14016"/>
                  </a:cubicBezTo>
                  <a:cubicBezTo>
                    <a:pt x="11579" y="13596"/>
                    <a:pt x="11640" y="13516"/>
                    <a:pt x="11840" y="13443"/>
                  </a:cubicBezTo>
                  <a:cubicBezTo>
                    <a:pt x="11937" y="13408"/>
                    <a:pt x="12088" y="13313"/>
                    <a:pt x="12174" y="13234"/>
                  </a:cubicBezTo>
                  <a:cubicBezTo>
                    <a:pt x="12306" y="13112"/>
                    <a:pt x="12378" y="13091"/>
                    <a:pt x="12678" y="13091"/>
                  </a:cubicBezTo>
                  <a:cubicBezTo>
                    <a:pt x="13131" y="13091"/>
                    <a:pt x="13282" y="13155"/>
                    <a:pt x="13464" y="13416"/>
                  </a:cubicBezTo>
                  <a:cubicBezTo>
                    <a:pt x="13634" y="13661"/>
                    <a:pt x="13742" y="13679"/>
                    <a:pt x="13912" y="13498"/>
                  </a:cubicBezTo>
                  <a:cubicBezTo>
                    <a:pt x="14009" y="13395"/>
                    <a:pt x="14045" y="13382"/>
                    <a:pt x="14103" y="13438"/>
                  </a:cubicBezTo>
                  <a:cubicBezTo>
                    <a:pt x="14279" y="13609"/>
                    <a:pt x="14392" y="13635"/>
                    <a:pt x="14636" y="13564"/>
                  </a:cubicBezTo>
                  <a:cubicBezTo>
                    <a:pt x="14769" y="13526"/>
                    <a:pt x="15033" y="13476"/>
                    <a:pt x="15226" y="13449"/>
                  </a:cubicBezTo>
                  <a:cubicBezTo>
                    <a:pt x="15419" y="13422"/>
                    <a:pt x="15712" y="13366"/>
                    <a:pt x="15877" y="13328"/>
                  </a:cubicBezTo>
                  <a:cubicBezTo>
                    <a:pt x="16155" y="13263"/>
                    <a:pt x="16189" y="13269"/>
                    <a:pt x="16276" y="13377"/>
                  </a:cubicBezTo>
                  <a:cubicBezTo>
                    <a:pt x="16382" y="13508"/>
                    <a:pt x="16602" y="13614"/>
                    <a:pt x="16964" y="13713"/>
                  </a:cubicBezTo>
                  <a:cubicBezTo>
                    <a:pt x="17147" y="13763"/>
                    <a:pt x="17214" y="13816"/>
                    <a:pt x="17253" y="13923"/>
                  </a:cubicBezTo>
                  <a:cubicBezTo>
                    <a:pt x="17361" y="14215"/>
                    <a:pt x="17579" y="14219"/>
                    <a:pt x="17579" y="13928"/>
                  </a:cubicBezTo>
                  <a:cubicBezTo>
                    <a:pt x="17579" y="13683"/>
                    <a:pt x="17671" y="13608"/>
                    <a:pt x="17917" y="13658"/>
                  </a:cubicBezTo>
                  <a:cubicBezTo>
                    <a:pt x="18178" y="13711"/>
                    <a:pt x="18375" y="13977"/>
                    <a:pt x="18609" y="14600"/>
                  </a:cubicBezTo>
                  <a:lnTo>
                    <a:pt x="18771" y="15036"/>
                  </a:lnTo>
                  <a:lnTo>
                    <a:pt x="18690" y="15256"/>
                  </a:lnTo>
                  <a:cubicBezTo>
                    <a:pt x="18615" y="15470"/>
                    <a:pt x="18617" y="15482"/>
                    <a:pt x="18698" y="15686"/>
                  </a:cubicBezTo>
                  <a:cubicBezTo>
                    <a:pt x="18831" y="16021"/>
                    <a:pt x="19014" y="16114"/>
                    <a:pt x="19565" y="16115"/>
                  </a:cubicBezTo>
                  <a:lnTo>
                    <a:pt x="20037" y="16115"/>
                  </a:lnTo>
                  <a:lnTo>
                    <a:pt x="20037" y="15917"/>
                  </a:lnTo>
                  <a:cubicBezTo>
                    <a:pt x="20037" y="15690"/>
                    <a:pt x="19873" y="15471"/>
                    <a:pt x="19703" y="15471"/>
                  </a:cubicBezTo>
                  <a:cubicBezTo>
                    <a:pt x="19565" y="15471"/>
                    <a:pt x="19541" y="15396"/>
                    <a:pt x="19618" y="15195"/>
                  </a:cubicBezTo>
                  <a:cubicBezTo>
                    <a:pt x="19654" y="15102"/>
                    <a:pt x="19683" y="14962"/>
                    <a:pt x="19683" y="14887"/>
                  </a:cubicBezTo>
                  <a:cubicBezTo>
                    <a:pt x="19683" y="14736"/>
                    <a:pt x="19884" y="14128"/>
                    <a:pt x="19952" y="14071"/>
                  </a:cubicBezTo>
                  <a:cubicBezTo>
                    <a:pt x="19975" y="14052"/>
                    <a:pt x="20064" y="14067"/>
                    <a:pt x="20147" y="14104"/>
                  </a:cubicBezTo>
                  <a:cubicBezTo>
                    <a:pt x="20532" y="14276"/>
                    <a:pt x="20719" y="14142"/>
                    <a:pt x="20786" y="13653"/>
                  </a:cubicBezTo>
                  <a:cubicBezTo>
                    <a:pt x="20808" y="13495"/>
                    <a:pt x="20863" y="13312"/>
                    <a:pt x="20908" y="13245"/>
                  </a:cubicBezTo>
                  <a:cubicBezTo>
                    <a:pt x="20954" y="13178"/>
                    <a:pt x="21102" y="12867"/>
                    <a:pt x="21238" y="12556"/>
                  </a:cubicBezTo>
                  <a:cubicBezTo>
                    <a:pt x="21595" y="11739"/>
                    <a:pt x="21578" y="11436"/>
                    <a:pt x="21157" y="11102"/>
                  </a:cubicBezTo>
                  <a:cubicBezTo>
                    <a:pt x="21048" y="11015"/>
                    <a:pt x="20940" y="10897"/>
                    <a:pt x="20916" y="10837"/>
                  </a:cubicBezTo>
                  <a:cubicBezTo>
                    <a:pt x="20893" y="10778"/>
                    <a:pt x="20689" y="10537"/>
                    <a:pt x="20461" y="10303"/>
                  </a:cubicBezTo>
                  <a:cubicBezTo>
                    <a:pt x="20232" y="10069"/>
                    <a:pt x="19888" y="9646"/>
                    <a:pt x="19699" y="9366"/>
                  </a:cubicBezTo>
                  <a:cubicBezTo>
                    <a:pt x="19300" y="8771"/>
                    <a:pt x="18952" y="8438"/>
                    <a:pt x="18564" y="8275"/>
                  </a:cubicBezTo>
                  <a:cubicBezTo>
                    <a:pt x="18411" y="8211"/>
                    <a:pt x="18205" y="8106"/>
                    <a:pt x="18108" y="8038"/>
                  </a:cubicBezTo>
                  <a:cubicBezTo>
                    <a:pt x="17815" y="7836"/>
                    <a:pt x="17517" y="7881"/>
                    <a:pt x="17286" y="8165"/>
                  </a:cubicBezTo>
                  <a:cubicBezTo>
                    <a:pt x="17180" y="8296"/>
                    <a:pt x="17096" y="8263"/>
                    <a:pt x="16858" y="7994"/>
                  </a:cubicBezTo>
                  <a:cubicBezTo>
                    <a:pt x="16783" y="7910"/>
                    <a:pt x="16714" y="7867"/>
                    <a:pt x="16647" y="7862"/>
                  </a:cubicBezTo>
                  <a:cubicBezTo>
                    <a:pt x="16685" y="7877"/>
                    <a:pt x="16721" y="7921"/>
                    <a:pt x="16744" y="7989"/>
                  </a:cubicBezTo>
                  <a:cubicBezTo>
                    <a:pt x="16795" y="8139"/>
                    <a:pt x="17006" y="8338"/>
                    <a:pt x="17143" y="8380"/>
                  </a:cubicBezTo>
                  <a:cubicBezTo>
                    <a:pt x="17164" y="8381"/>
                    <a:pt x="17184" y="8383"/>
                    <a:pt x="17208" y="8380"/>
                  </a:cubicBezTo>
                  <a:cubicBezTo>
                    <a:pt x="17260" y="8374"/>
                    <a:pt x="17292" y="8365"/>
                    <a:pt x="17318" y="8352"/>
                  </a:cubicBezTo>
                  <a:cubicBezTo>
                    <a:pt x="17327" y="8347"/>
                    <a:pt x="17339" y="8342"/>
                    <a:pt x="17347" y="8336"/>
                  </a:cubicBezTo>
                  <a:cubicBezTo>
                    <a:pt x="17357" y="8327"/>
                    <a:pt x="17366" y="8317"/>
                    <a:pt x="17371" y="8303"/>
                  </a:cubicBezTo>
                  <a:cubicBezTo>
                    <a:pt x="17377" y="8287"/>
                    <a:pt x="17379" y="8270"/>
                    <a:pt x="17379" y="8248"/>
                  </a:cubicBezTo>
                  <a:cubicBezTo>
                    <a:pt x="17379" y="8238"/>
                    <a:pt x="17382" y="8229"/>
                    <a:pt x="17383" y="8220"/>
                  </a:cubicBezTo>
                  <a:cubicBezTo>
                    <a:pt x="17367" y="8183"/>
                    <a:pt x="17382" y="8137"/>
                    <a:pt x="17420" y="8121"/>
                  </a:cubicBezTo>
                  <a:cubicBezTo>
                    <a:pt x="17424" y="8119"/>
                    <a:pt x="17432" y="8118"/>
                    <a:pt x="17436" y="8116"/>
                  </a:cubicBezTo>
                  <a:cubicBezTo>
                    <a:pt x="17439" y="8114"/>
                    <a:pt x="17441" y="8111"/>
                    <a:pt x="17445" y="8110"/>
                  </a:cubicBezTo>
                  <a:cubicBezTo>
                    <a:pt x="17463" y="8103"/>
                    <a:pt x="17489" y="8088"/>
                    <a:pt x="17514" y="8077"/>
                  </a:cubicBezTo>
                  <a:cubicBezTo>
                    <a:pt x="17533" y="8068"/>
                    <a:pt x="17551" y="8063"/>
                    <a:pt x="17567" y="8055"/>
                  </a:cubicBezTo>
                  <a:cubicBezTo>
                    <a:pt x="17588" y="8044"/>
                    <a:pt x="17607" y="8035"/>
                    <a:pt x="17628" y="8027"/>
                  </a:cubicBezTo>
                  <a:cubicBezTo>
                    <a:pt x="17630" y="8027"/>
                    <a:pt x="17634" y="8028"/>
                    <a:pt x="17636" y="8027"/>
                  </a:cubicBezTo>
                  <a:cubicBezTo>
                    <a:pt x="17774" y="7979"/>
                    <a:pt x="17896" y="8007"/>
                    <a:pt x="18047" y="8127"/>
                  </a:cubicBezTo>
                  <a:cubicBezTo>
                    <a:pt x="18148" y="8207"/>
                    <a:pt x="18271" y="8270"/>
                    <a:pt x="18320" y="8270"/>
                  </a:cubicBezTo>
                  <a:cubicBezTo>
                    <a:pt x="18368" y="8270"/>
                    <a:pt x="18419" y="8298"/>
                    <a:pt x="18434" y="8330"/>
                  </a:cubicBezTo>
                  <a:cubicBezTo>
                    <a:pt x="18448" y="8363"/>
                    <a:pt x="18501" y="8391"/>
                    <a:pt x="18552" y="8391"/>
                  </a:cubicBezTo>
                  <a:cubicBezTo>
                    <a:pt x="18769" y="8391"/>
                    <a:pt x="19064" y="8677"/>
                    <a:pt x="19598" y="9416"/>
                  </a:cubicBezTo>
                  <a:cubicBezTo>
                    <a:pt x="19899" y="9833"/>
                    <a:pt x="20168" y="10176"/>
                    <a:pt x="20196" y="10176"/>
                  </a:cubicBezTo>
                  <a:cubicBezTo>
                    <a:pt x="20224" y="10176"/>
                    <a:pt x="20279" y="10243"/>
                    <a:pt x="20318" y="10325"/>
                  </a:cubicBezTo>
                  <a:cubicBezTo>
                    <a:pt x="20358" y="10407"/>
                    <a:pt x="20421" y="10474"/>
                    <a:pt x="20456" y="10474"/>
                  </a:cubicBezTo>
                  <a:cubicBezTo>
                    <a:pt x="20492" y="10474"/>
                    <a:pt x="20637" y="10635"/>
                    <a:pt x="20778" y="10832"/>
                  </a:cubicBezTo>
                  <a:cubicBezTo>
                    <a:pt x="20919" y="11028"/>
                    <a:pt x="21062" y="11190"/>
                    <a:pt x="21100" y="11190"/>
                  </a:cubicBezTo>
                  <a:cubicBezTo>
                    <a:pt x="21187" y="11190"/>
                    <a:pt x="21441" y="11579"/>
                    <a:pt x="21441" y="11713"/>
                  </a:cubicBezTo>
                  <a:cubicBezTo>
                    <a:pt x="21441" y="11815"/>
                    <a:pt x="21364" y="12030"/>
                    <a:pt x="21185" y="12435"/>
                  </a:cubicBezTo>
                  <a:cubicBezTo>
                    <a:pt x="21134" y="12550"/>
                    <a:pt x="21062" y="12728"/>
                    <a:pt x="21022" y="12826"/>
                  </a:cubicBezTo>
                  <a:cubicBezTo>
                    <a:pt x="20983" y="12924"/>
                    <a:pt x="20903" y="13069"/>
                    <a:pt x="20847" y="13151"/>
                  </a:cubicBezTo>
                  <a:cubicBezTo>
                    <a:pt x="20786" y="13241"/>
                    <a:pt x="20735" y="13403"/>
                    <a:pt x="20721" y="13559"/>
                  </a:cubicBezTo>
                  <a:cubicBezTo>
                    <a:pt x="20708" y="13702"/>
                    <a:pt x="20667" y="13885"/>
                    <a:pt x="20627" y="13967"/>
                  </a:cubicBezTo>
                  <a:cubicBezTo>
                    <a:pt x="20566" y="14094"/>
                    <a:pt x="20532" y="14112"/>
                    <a:pt x="20395" y="14082"/>
                  </a:cubicBezTo>
                  <a:cubicBezTo>
                    <a:pt x="20308" y="14063"/>
                    <a:pt x="20139" y="13978"/>
                    <a:pt x="20021" y="13895"/>
                  </a:cubicBezTo>
                  <a:cubicBezTo>
                    <a:pt x="19903" y="13812"/>
                    <a:pt x="19792" y="13757"/>
                    <a:pt x="19773" y="13774"/>
                  </a:cubicBezTo>
                  <a:cubicBezTo>
                    <a:pt x="19753" y="13790"/>
                    <a:pt x="19758" y="13886"/>
                    <a:pt x="19785" y="13983"/>
                  </a:cubicBezTo>
                  <a:cubicBezTo>
                    <a:pt x="19827" y="14135"/>
                    <a:pt x="19821" y="14186"/>
                    <a:pt x="19736" y="14341"/>
                  </a:cubicBezTo>
                  <a:cubicBezTo>
                    <a:pt x="19677" y="14450"/>
                    <a:pt x="19625" y="14656"/>
                    <a:pt x="19606" y="14859"/>
                  </a:cubicBezTo>
                  <a:lnTo>
                    <a:pt x="19577" y="15195"/>
                  </a:lnTo>
                  <a:lnTo>
                    <a:pt x="19231" y="15206"/>
                  </a:lnTo>
                  <a:cubicBezTo>
                    <a:pt x="18948" y="15215"/>
                    <a:pt x="18882" y="15203"/>
                    <a:pt x="18865" y="15124"/>
                  </a:cubicBezTo>
                  <a:cubicBezTo>
                    <a:pt x="18746" y="14582"/>
                    <a:pt x="18342" y="13730"/>
                    <a:pt x="18153" y="13631"/>
                  </a:cubicBezTo>
                  <a:cubicBezTo>
                    <a:pt x="17903" y="13499"/>
                    <a:pt x="17659" y="13440"/>
                    <a:pt x="17607" y="13498"/>
                  </a:cubicBezTo>
                  <a:cubicBezTo>
                    <a:pt x="17550" y="13563"/>
                    <a:pt x="17339" y="13599"/>
                    <a:pt x="17139" y="13603"/>
                  </a:cubicBezTo>
                  <a:cubicBezTo>
                    <a:pt x="17133" y="13603"/>
                    <a:pt x="17129" y="13603"/>
                    <a:pt x="17123" y="13603"/>
                  </a:cubicBezTo>
                  <a:cubicBezTo>
                    <a:pt x="17005" y="13604"/>
                    <a:pt x="16890" y="13599"/>
                    <a:pt x="16818" y="13570"/>
                  </a:cubicBezTo>
                  <a:cubicBezTo>
                    <a:pt x="16481" y="13433"/>
                    <a:pt x="16386" y="13374"/>
                    <a:pt x="16325" y="13256"/>
                  </a:cubicBezTo>
                  <a:cubicBezTo>
                    <a:pt x="16270" y="13149"/>
                    <a:pt x="16245" y="13146"/>
                    <a:pt x="16012" y="13201"/>
                  </a:cubicBezTo>
                  <a:cubicBezTo>
                    <a:pt x="15855" y="13238"/>
                    <a:pt x="15738" y="13234"/>
                    <a:pt x="15707" y="13201"/>
                  </a:cubicBezTo>
                  <a:cubicBezTo>
                    <a:pt x="15677" y="13210"/>
                    <a:pt x="15653" y="13225"/>
                    <a:pt x="15629" y="13239"/>
                  </a:cubicBezTo>
                  <a:cubicBezTo>
                    <a:pt x="15609" y="13310"/>
                    <a:pt x="15534" y="13328"/>
                    <a:pt x="15304" y="13328"/>
                  </a:cubicBezTo>
                  <a:cubicBezTo>
                    <a:pt x="15138" y="13328"/>
                    <a:pt x="14905" y="13367"/>
                    <a:pt x="14787" y="13416"/>
                  </a:cubicBezTo>
                  <a:cubicBezTo>
                    <a:pt x="14455" y="13552"/>
                    <a:pt x="14317" y="13533"/>
                    <a:pt x="14172" y="13328"/>
                  </a:cubicBezTo>
                  <a:cubicBezTo>
                    <a:pt x="14101" y="13227"/>
                    <a:pt x="14005" y="13154"/>
                    <a:pt x="13944" y="13151"/>
                  </a:cubicBezTo>
                  <a:cubicBezTo>
                    <a:pt x="13903" y="13153"/>
                    <a:pt x="13873" y="13181"/>
                    <a:pt x="13855" y="13234"/>
                  </a:cubicBezTo>
                  <a:cubicBezTo>
                    <a:pt x="13856" y="13251"/>
                    <a:pt x="13858" y="13270"/>
                    <a:pt x="13863" y="13295"/>
                  </a:cubicBezTo>
                  <a:cubicBezTo>
                    <a:pt x="13901" y="13503"/>
                    <a:pt x="13811" y="13575"/>
                    <a:pt x="13639" y="13476"/>
                  </a:cubicBezTo>
                  <a:cubicBezTo>
                    <a:pt x="13552" y="13427"/>
                    <a:pt x="13485" y="13342"/>
                    <a:pt x="13468" y="13250"/>
                  </a:cubicBezTo>
                  <a:cubicBezTo>
                    <a:pt x="13436" y="13078"/>
                    <a:pt x="13316" y="13034"/>
                    <a:pt x="12747" y="13003"/>
                  </a:cubicBezTo>
                  <a:cubicBezTo>
                    <a:pt x="12597" y="12994"/>
                    <a:pt x="12484" y="12979"/>
                    <a:pt x="12422" y="12964"/>
                  </a:cubicBezTo>
                  <a:cubicBezTo>
                    <a:pt x="12368" y="12964"/>
                    <a:pt x="12333" y="12968"/>
                    <a:pt x="12300" y="12975"/>
                  </a:cubicBezTo>
                  <a:cubicBezTo>
                    <a:pt x="12255" y="13006"/>
                    <a:pt x="12193" y="13061"/>
                    <a:pt x="12125" y="13129"/>
                  </a:cubicBezTo>
                  <a:cubicBezTo>
                    <a:pt x="12000" y="13253"/>
                    <a:pt x="11838" y="13354"/>
                    <a:pt x="11738" y="13372"/>
                  </a:cubicBezTo>
                  <a:cubicBezTo>
                    <a:pt x="11590" y="13399"/>
                    <a:pt x="11550" y="13442"/>
                    <a:pt x="11433" y="13697"/>
                  </a:cubicBezTo>
                  <a:cubicBezTo>
                    <a:pt x="11359" y="13859"/>
                    <a:pt x="11298" y="14016"/>
                    <a:pt x="11298" y="14044"/>
                  </a:cubicBezTo>
                  <a:cubicBezTo>
                    <a:pt x="11298" y="14071"/>
                    <a:pt x="11224" y="14210"/>
                    <a:pt x="11136" y="14352"/>
                  </a:cubicBezTo>
                  <a:cubicBezTo>
                    <a:pt x="11048" y="14495"/>
                    <a:pt x="10930" y="14711"/>
                    <a:pt x="10871" y="14837"/>
                  </a:cubicBezTo>
                  <a:cubicBezTo>
                    <a:pt x="10771" y="15051"/>
                    <a:pt x="10751" y="15069"/>
                    <a:pt x="10598" y="15041"/>
                  </a:cubicBezTo>
                  <a:cubicBezTo>
                    <a:pt x="10508" y="15025"/>
                    <a:pt x="10402" y="15033"/>
                    <a:pt x="10362" y="15063"/>
                  </a:cubicBezTo>
                  <a:cubicBezTo>
                    <a:pt x="10314" y="15100"/>
                    <a:pt x="10244" y="15087"/>
                    <a:pt x="10155" y="15025"/>
                  </a:cubicBezTo>
                  <a:cubicBezTo>
                    <a:pt x="10049" y="14951"/>
                    <a:pt x="10002" y="14948"/>
                    <a:pt x="9927" y="15002"/>
                  </a:cubicBezTo>
                  <a:cubicBezTo>
                    <a:pt x="9868" y="15046"/>
                    <a:pt x="9737" y="15058"/>
                    <a:pt x="9577" y="15036"/>
                  </a:cubicBezTo>
                  <a:cubicBezTo>
                    <a:pt x="9317" y="14999"/>
                    <a:pt x="9280" y="15011"/>
                    <a:pt x="8926" y="15261"/>
                  </a:cubicBezTo>
                  <a:cubicBezTo>
                    <a:pt x="8807" y="15345"/>
                    <a:pt x="8710" y="15382"/>
                    <a:pt x="8685" y="15350"/>
                  </a:cubicBezTo>
                  <a:cubicBezTo>
                    <a:pt x="8662" y="15320"/>
                    <a:pt x="8587" y="15294"/>
                    <a:pt x="8519" y="15294"/>
                  </a:cubicBezTo>
                  <a:cubicBezTo>
                    <a:pt x="8382" y="15294"/>
                    <a:pt x="8311" y="15151"/>
                    <a:pt x="8392" y="15041"/>
                  </a:cubicBezTo>
                  <a:cubicBezTo>
                    <a:pt x="8429" y="14991"/>
                    <a:pt x="8455" y="14993"/>
                    <a:pt x="8494" y="15047"/>
                  </a:cubicBezTo>
                  <a:cubicBezTo>
                    <a:pt x="8523" y="15086"/>
                    <a:pt x="8579" y="15115"/>
                    <a:pt x="8616" y="15113"/>
                  </a:cubicBezTo>
                  <a:cubicBezTo>
                    <a:pt x="8614" y="15099"/>
                    <a:pt x="8606" y="15082"/>
                    <a:pt x="8596" y="15063"/>
                  </a:cubicBezTo>
                  <a:cubicBezTo>
                    <a:pt x="8590" y="15060"/>
                    <a:pt x="8591" y="15056"/>
                    <a:pt x="8584" y="15052"/>
                  </a:cubicBezTo>
                  <a:cubicBezTo>
                    <a:pt x="8529" y="15022"/>
                    <a:pt x="8472" y="14959"/>
                    <a:pt x="8457" y="14909"/>
                  </a:cubicBezTo>
                  <a:cubicBezTo>
                    <a:pt x="8443" y="14859"/>
                    <a:pt x="8405" y="14815"/>
                    <a:pt x="8372" y="14815"/>
                  </a:cubicBezTo>
                  <a:cubicBezTo>
                    <a:pt x="8339" y="14815"/>
                    <a:pt x="8281" y="14748"/>
                    <a:pt x="8242" y="14666"/>
                  </a:cubicBezTo>
                  <a:cubicBezTo>
                    <a:pt x="8177" y="14533"/>
                    <a:pt x="8174" y="14508"/>
                    <a:pt x="8234" y="14385"/>
                  </a:cubicBezTo>
                  <a:cubicBezTo>
                    <a:pt x="8314" y="14218"/>
                    <a:pt x="8300" y="13585"/>
                    <a:pt x="8213" y="13476"/>
                  </a:cubicBezTo>
                  <a:cubicBezTo>
                    <a:pt x="8181" y="13436"/>
                    <a:pt x="8068" y="13379"/>
                    <a:pt x="7961" y="13344"/>
                  </a:cubicBezTo>
                  <a:cubicBezTo>
                    <a:pt x="7716" y="13264"/>
                    <a:pt x="7607" y="13329"/>
                    <a:pt x="7607" y="13564"/>
                  </a:cubicBezTo>
                  <a:cubicBezTo>
                    <a:pt x="7607" y="13840"/>
                    <a:pt x="7392" y="14051"/>
                    <a:pt x="7110" y="14044"/>
                  </a:cubicBezTo>
                  <a:cubicBezTo>
                    <a:pt x="6749" y="14035"/>
                    <a:pt x="6734" y="14039"/>
                    <a:pt x="6646" y="14270"/>
                  </a:cubicBezTo>
                  <a:cubicBezTo>
                    <a:pt x="6532" y="14570"/>
                    <a:pt x="6339" y="14803"/>
                    <a:pt x="6186" y="14826"/>
                  </a:cubicBezTo>
                  <a:cubicBezTo>
                    <a:pt x="6083" y="14842"/>
                    <a:pt x="6046" y="14811"/>
                    <a:pt x="5987" y="14666"/>
                  </a:cubicBezTo>
                  <a:cubicBezTo>
                    <a:pt x="5947" y="14568"/>
                    <a:pt x="5841" y="14440"/>
                    <a:pt x="5751" y="14380"/>
                  </a:cubicBezTo>
                  <a:cubicBezTo>
                    <a:pt x="5598" y="14277"/>
                    <a:pt x="5577" y="14277"/>
                    <a:pt x="5474" y="14369"/>
                  </a:cubicBezTo>
                  <a:cubicBezTo>
                    <a:pt x="5431" y="14407"/>
                    <a:pt x="5396" y="14447"/>
                    <a:pt x="5368" y="14490"/>
                  </a:cubicBezTo>
                  <a:cubicBezTo>
                    <a:pt x="5367" y="14492"/>
                    <a:pt x="5365" y="14494"/>
                    <a:pt x="5364" y="14496"/>
                  </a:cubicBezTo>
                  <a:cubicBezTo>
                    <a:pt x="5326" y="14556"/>
                    <a:pt x="5306" y="14621"/>
                    <a:pt x="5299" y="14688"/>
                  </a:cubicBezTo>
                  <a:cubicBezTo>
                    <a:pt x="5298" y="14731"/>
                    <a:pt x="5301" y="14788"/>
                    <a:pt x="5311" y="14859"/>
                  </a:cubicBezTo>
                  <a:cubicBezTo>
                    <a:pt x="5312" y="14862"/>
                    <a:pt x="5315" y="14862"/>
                    <a:pt x="5315" y="14865"/>
                  </a:cubicBezTo>
                  <a:cubicBezTo>
                    <a:pt x="5323" y="14891"/>
                    <a:pt x="5332" y="14915"/>
                    <a:pt x="5344" y="14942"/>
                  </a:cubicBezTo>
                  <a:cubicBezTo>
                    <a:pt x="5387" y="15041"/>
                    <a:pt x="5410" y="15139"/>
                    <a:pt x="5397" y="15157"/>
                  </a:cubicBezTo>
                  <a:cubicBezTo>
                    <a:pt x="5384" y="15174"/>
                    <a:pt x="5421" y="15287"/>
                    <a:pt x="5478" y="15410"/>
                  </a:cubicBezTo>
                  <a:cubicBezTo>
                    <a:pt x="5578" y="15625"/>
                    <a:pt x="5579" y="15651"/>
                    <a:pt x="5519" y="15923"/>
                  </a:cubicBezTo>
                  <a:cubicBezTo>
                    <a:pt x="5484" y="16079"/>
                    <a:pt x="5379" y="16350"/>
                    <a:pt x="5283" y="16523"/>
                  </a:cubicBezTo>
                  <a:cubicBezTo>
                    <a:pt x="5239" y="16602"/>
                    <a:pt x="5200" y="16674"/>
                    <a:pt x="5169" y="16738"/>
                  </a:cubicBezTo>
                  <a:cubicBezTo>
                    <a:pt x="5154" y="16773"/>
                    <a:pt x="5139" y="16809"/>
                    <a:pt x="5128" y="16837"/>
                  </a:cubicBezTo>
                  <a:cubicBezTo>
                    <a:pt x="5122" y="16854"/>
                    <a:pt x="5104" y="16886"/>
                    <a:pt x="5104" y="16892"/>
                  </a:cubicBezTo>
                  <a:cubicBezTo>
                    <a:pt x="5104" y="16922"/>
                    <a:pt x="5078" y="16980"/>
                    <a:pt x="5043" y="17019"/>
                  </a:cubicBezTo>
                  <a:cubicBezTo>
                    <a:pt x="5008" y="17058"/>
                    <a:pt x="4918" y="17229"/>
                    <a:pt x="4847" y="17399"/>
                  </a:cubicBezTo>
                  <a:cubicBezTo>
                    <a:pt x="4776" y="17569"/>
                    <a:pt x="4623" y="17843"/>
                    <a:pt x="4505" y="18011"/>
                  </a:cubicBezTo>
                  <a:cubicBezTo>
                    <a:pt x="4030" y="18688"/>
                    <a:pt x="3967" y="18823"/>
                    <a:pt x="3830" y="19427"/>
                  </a:cubicBezTo>
                  <a:cubicBezTo>
                    <a:pt x="3782" y="19634"/>
                    <a:pt x="3691" y="19923"/>
                    <a:pt x="3630" y="20071"/>
                  </a:cubicBezTo>
                  <a:cubicBezTo>
                    <a:pt x="3454" y="20499"/>
                    <a:pt x="3428" y="20512"/>
                    <a:pt x="3252" y="20220"/>
                  </a:cubicBezTo>
                  <a:cubicBezTo>
                    <a:pt x="3167" y="20080"/>
                    <a:pt x="3053" y="19827"/>
                    <a:pt x="2999" y="19658"/>
                  </a:cubicBezTo>
                  <a:cubicBezTo>
                    <a:pt x="2946" y="19489"/>
                    <a:pt x="2865" y="19306"/>
                    <a:pt x="2820" y="19250"/>
                  </a:cubicBezTo>
                  <a:cubicBezTo>
                    <a:pt x="2715" y="19121"/>
                    <a:pt x="2384" y="19071"/>
                    <a:pt x="2202" y="19157"/>
                  </a:cubicBezTo>
                  <a:cubicBezTo>
                    <a:pt x="2085" y="19212"/>
                    <a:pt x="2040" y="19204"/>
                    <a:pt x="1949" y="19124"/>
                  </a:cubicBezTo>
                  <a:cubicBezTo>
                    <a:pt x="1899" y="19079"/>
                    <a:pt x="1873" y="19053"/>
                    <a:pt x="1868" y="19030"/>
                  </a:cubicBezTo>
                  <a:close/>
                  <a:moveTo>
                    <a:pt x="18788" y="15272"/>
                  </a:moveTo>
                  <a:cubicBezTo>
                    <a:pt x="18820" y="15274"/>
                    <a:pt x="18869" y="15294"/>
                    <a:pt x="18934" y="15333"/>
                  </a:cubicBezTo>
                  <a:cubicBezTo>
                    <a:pt x="19116" y="15440"/>
                    <a:pt x="19362" y="15525"/>
                    <a:pt x="19618" y="15570"/>
                  </a:cubicBezTo>
                  <a:cubicBezTo>
                    <a:pt x="19811" y="15604"/>
                    <a:pt x="19992" y="15792"/>
                    <a:pt x="19992" y="15956"/>
                  </a:cubicBezTo>
                  <a:cubicBezTo>
                    <a:pt x="19992" y="16108"/>
                    <a:pt x="19947" y="16118"/>
                    <a:pt x="19756" y="16016"/>
                  </a:cubicBezTo>
                  <a:cubicBezTo>
                    <a:pt x="19622" y="15945"/>
                    <a:pt x="19550" y="15938"/>
                    <a:pt x="19410" y="15989"/>
                  </a:cubicBezTo>
                  <a:cubicBezTo>
                    <a:pt x="19271" y="16039"/>
                    <a:pt x="19202" y="16037"/>
                    <a:pt x="19077" y="15967"/>
                  </a:cubicBezTo>
                  <a:cubicBezTo>
                    <a:pt x="18891" y="15863"/>
                    <a:pt x="18725" y="15614"/>
                    <a:pt x="18723" y="15438"/>
                  </a:cubicBezTo>
                  <a:cubicBezTo>
                    <a:pt x="18721" y="15321"/>
                    <a:pt x="18733" y="15270"/>
                    <a:pt x="18788" y="15272"/>
                  </a:cubicBezTo>
                  <a:close/>
                  <a:moveTo>
                    <a:pt x="2857" y="20270"/>
                  </a:moveTo>
                  <a:lnTo>
                    <a:pt x="2999" y="20473"/>
                  </a:lnTo>
                  <a:lnTo>
                    <a:pt x="3138" y="20677"/>
                  </a:lnTo>
                  <a:lnTo>
                    <a:pt x="2999" y="20843"/>
                  </a:lnTo>
                  <a:cubicBezTo>
                    <a:pt x="2871" y="20998"/>
                    <a:pt x="2674" y="21064"/>
                    <a:pt x="2633" y="20964"/>
                  </a:cubicBezTo>
                  <a:cubicBezTo>
                    <a:pt x="2603" y="20890"/>
                    <a:pt x="2682" y="20568"/>
                    <a:pt x="2771" y="20413"/>
                  </a:cubicBezTo>
                  <a:lnTo>
                    <a:pt x="2857" y="20270"/>
                  </a:lnTo>
                  <a:close/>
                  <a:moveTo>
                    <a:pt x="2161" y="21548"/>
                  </a:moveTo>
                  <a:cubicBezTo>
                    <a:pt x="2146" y="21547"/>
                    <a:pt x="2128" y="21550"/>
                    <a:pt x="2112" y="21559"/>
                  </a:cubicBezTo>
                  <a:cubicBezTo>
                    <a:pt x="2077" y="21578"/>
                    <a:pt x="2085" y="21595"/>
                    <a:pt x="2136" y="21597"/>
                  </a:cubicBezTo>
                  <a:cubicBezTo>
                    <a:pt x="2183" y="21600"/>
                    <a:pt x="2208" y="21584"/>
                    <a:pt x="2193" y="21564"/>
                  </a:cubicBezTo>
                  <a:cubicBezTo>
                    <a:pt x="2186" y="21554"/>
                    <a:pt x="2176" y="21549"/>
                    <a:pt x="2161" y="21548"/>
                  </a:cubicBezTo>
                  <a:close/>
                </a:path>
              </a:pathLst>
            </a:custGeom>
            <a:ln>
              <a:noFill/>
            </a:ln>
            <a:effectLst/>
          </p:spPr>
        </p:pic>
        <p:pic>
          <p:nvPicPr>
            <p:cNvPr id="46" name="Image" descr="Image"/>
            <p:cNvPicPr>
              <a:picLocks/>
            </p:cNvPicPr>
            <p:nvPr/>
          </p:nvPicPr>
          <p:blipFill>
            <a:blip r:embed="rId3">
              <a:extLst/>
            </a:blip>
            <a:stretch>
              <a:fillRect/>
            </a:stretch>
          </p:blipFill>
          <p:spPr>
            <a:xfrm>
              <a:off x="-1" y="0"/>
              <a:ext cx="2129765" cy="1581260"/>
            </a:xfrm>
            <a:prstGeom prst="rect">
              <a:avLst/>
            </a:prstGeom>
            <a:effectLst/>
          </p:spPr>
        </p:pic>
      </p:grpSp>
      <p:grpSp>
        <p:nvGrpSpPr>
          <p:cNvPr id="56" name="Group"/>
          <p:cNvGrpSpPr/>
          <p:nvPr/>
        </p:nvGrpSpPr>
        <p:grpSpPr>
          <a:xfrm>
            <a:off x="187775" y="12792199"/>
            <a:ext cx="8057250" cy="716211"/>
            <a:chOff x="0" y="0"/>
            <a:chExt cx="8057249" cy="716210"/>
          </a:xfrm>
        </p:grpSpPr>
        <p:pic>
          <p:nvPicPr>
            <p:cNvPr id="49" name="Image" descr="Image"/>
            <p:cNvPicPr>
              <a:picLocks noChangeAspect="1"/>
            </p:cNvPicPr>
            <p:nvPr/>
          </p:nvPicPr>
          <p:blipFill>
            <a:blip r:embed="rId4">
              <a:extLst/>
            </a:blip>
            <a:stretch>
              <a:fillRect/>
            </a:stretch>
          </p:blipFill>
          <p:spPr>
            <a:xfrm>
              <a:off x="0" y="283573"/>
              <a:ext cx="1466194" cy="149064"/>
            </a:xfrm>
            <a:prstGeom prst="rect">
              <a:avLst/>
            </a:prstGeom>
            <a:ln w="12700" cap="flat">
              <a:noFill/>
              <a:miter lim="400000"/>
            </a:ln>
            <a:effectLst/>
          </p:spPr>
        </p:pic>
        <p:pic>
          <p:nvPicPr>
            <p:cNvPr id="50" name="Image" descr="Image"/>
            <p:cNvPicPr>
              <a:picLocks noChangeAspect="1"/>
            </p:cNvPicPr>
            <p:nvPr/>
          </p:nvPicPr>
          <p:blipFill>
            <a:blip r:embed="rId5">
              <a:extLst/>
            </a:blip>
            <a:stretch>
              <a:fillRect/>
            </a:stretch>
          </p:blipFill>
          <p:spPr>
            <a:xfrm>
              <a:off x="1657569" y="97720"/>
              <a:ext cx="373906" cy="520771"/>
            </a:xfrm>
            <a:prstGeom prst="rect">
              <a:avLst/>
            </a:prstGeom>
            <a:ln w="12700" cap="flat">
              <a:noFill/>
              <a:miter lim="400000"/>
            </a:ln>
            <a:effectLst/>
          </p:spPr>
        </p:pic>
        <p:pic>
          <p:nvPicPr>
            <p:cNvPr id="51" name="Image" descr="Image"/>
            <p:cNvPicPr>
              <a:picLocks noChangeAspect="1"/>
            </p:cNvPicPr>
            <p:nvPr/>
          </p:nvPicPr>
          <p:blipFill>
            <a:blip r:embed="rId6">
              <a:extLst/>
            </a:blip>
            <a:stretch>
              <a:fillRect/>
            </a:stretch>
          </p:blipFill>
          <p:spPr>
            <a:xfrm>
              <a:off x="2222851" y="0"/>
              <a:ext cx="1204725" cy="716211"/>
            </a:xfrm>
            <a:prstGeom prst="rect">
              <a:avLst/>
            </a:prstGeom>
            <a:ln w="12700" cap="flat">
              <a:noFill/>
              <a:miter lim="400000"/>
            </a:ln>
            <a:effectLst/>
          </p:spPr>
        </p:pic>
        <p:pic>
          <p:nvPicPr>
            <p:cNvPr id="52" name="Image" descr="Image"/>
            <p:cNvPicPr>
              <a:picLocks noChangeAspect="1"/>
            </p:cNvPicPr>
            <p:nvPr/>
          </p:nvPicPr>
          <p:blipFill>
            <a:blip r:embed="rId7">
              <a:extLst/>
            </a:blip>
            <a:stretch>
              <a:fillRect/>
            </a:stretch>
          </p:blipFill>
          <p:spPr>
            <a:xfrm>
              <a:off x="3528586" y="76770"/>
              <a:ext cx="512991" cy="562671"/>
            </a:xfrm>
            <a:prstGeom prst="rect">
              <a:avLst/>
            </a:prstGeom>
            <a:ln w="12700" cap="flat">
              <a:noFill/>
              <a:miter lim="400000"/>
            </a:ln>
            <a:effectLst/>
          </p:spPr>
        </p:pic>
        <p:pic>
          <p:nvPicPr>
            <p:cNvPr id="53" name="Image" descr="Image"/>
            <p:cNvPicPr>
              <a:picLocks noChangeAspect="1"/>
            </p:cNvPicPr>
            <p:nvPr/>
          </p:nvPicPr>
          <p:blipFill>
            <a:blip r:embed="rId8">
              <a:extLst/>
            </a:blip>
            <a:srcRect b="39989"/>
            <a:stretch>
              <a:fillRect/>
            </a:stretch>
          </p:blipFill>
          <p:spPr>
            <a:xfrm>
              <a:off x="4316432" y="125221"/>
              <a:ext cx="484782" cy="465830"/>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pic>
          <p:nvPicPr>
            <p:cNvPr id="54" name="Image" descr="Image"/>
            <p:cNvPicPr>
              <a:picLocks noChangeAspect="1"/>
            </p:cNvPicPr>
            <p:nvPr/>
          </p:nvPicPr>
          <p:blipFill>
            <a:blip r:embed="rId9">
              <a:extLst/>
            </a:blip>
            <a:stretch>
              <a:fillRect/>
            </a:stretch>
          </p:blipFill>
          <p:spPr>
            <a:xfrm>
              <a:off x="7437828" y="39047"/>
              <a:ext cx="619422" cy="638117"/>
            </a:xfrm>
            <a:prstGeom prst="rect">
              <a:avLst/>
            </a:prstGeom>
            <a:ln w="12700" cap="flat">
              <a:noFill/>
              <a:miter lim="400000"/>
            </a:ln>
            <a:effectLst/>
          </p:spPr>
        </p:pic>
        <p:pic>
          <p:nvPicPr>
            <p:cNvPr id="55" name="Image" descr="Image"/>
            <p:cNvPicPr>
              <a:picLocks noChangeAspect="1"/>
            </p:cNvPicPr>
            <p:nvPr/>
          </p:nvPicPr>
          <p:blipFill>
            <a:blip r:embed="rId10">
              <a:extLst/>
            </a:blip>
            <a:srcRect/>
            <a:stretch>
              <a:fillRect/>
            </a:stretch>
          </p:blipFill>
          <p:spPr>
            <a:xfrm>
              <a:off x="4828194" y="121060"/>
              <a:ext cx="2384244" cy="474153"/>
            </a:xfrm>
            <a:prstGeom prst="rect">
              <a:avLst/>
            </a:prstGeom>
            <a:ln w="12700" cap="flat">
              <a:noFill/>
              <a:miter lim="400000"/>
            </a:ln>
            <a:effectLst/>
          </p:spPr>
        </p:pic>
      </p:gr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64" name="Image"/>
          <p:cNvSpPr>
            <a:spLocks noGrp="1"/>
          </p:cNvSpPr>
          <p:nvPr>
            <p:ph type="pic" sz="quarter" idx="13"/>
          </p:nvPr>
        </p:nvSpPr>
        <p:spPr>
          <a:xfrm>
            <a:off x="12950760" y="1935757"/>
            <a:ext cx="6291688" cy="9692196"/>
          </a:xfrm>
          <a:prstGeom prst="rect">
            <a:avLst/>
          </a:prstGeom>
        </p:spPr>
        <p:txBody>
          <a:bodyPr lIns="91439" tIns="45719" rIns="91439" bIns="45719" anchor="t">
            <a:noAutofit/>
          </a:bodyPr>
          <a:lstStyle/>
          <a:p>
            <a:endParaRPr dirty="0"/>
          </a:p>
        </p:txBody>
      </p:sp>
      <p:sp>
        <p:nvSpPr>
          <p:cNvPr id="65" name="Body Level One…"/>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grpSp>
        <p:nvGrpSpPr>
          <p:cNvPr id="73" name="Group"/>
          <p:cNvGrpSpPr/>
          <p:nvPr/>
        </p:nvGrpSpPr>
        <p:grpSpPr>
          <a:xfrm>
            <a:off x="187775" y="12792199"/>
            <a:ext cx="8057250" cy="716211"/>
            <a:chOff x="0" y="0"/>
            <a:chExt cx="8057249" cy="716210"/>
          </a:xfrm>
        </p:grpSpPr>
        <p:pic>
          <p:nvPicPr>
            <p:cNvPr id="66" name="Image" descr="Image"/>
            <p:cNvPicPr>
              <a:picLocks noChangeAspect="1"/>
            </p:cNvPicPr>
            <p:nvPr/>
          </p:nvPicPr>
          <p:blipFill>
            <a:blip r:embed="rId2">
              <a:extLst/>
            </a:blip>
            <a:stretch>
              <a:fillRect/>
            </a:stretch>
          </p:blipFill>
          <p:spPr>
            <a:xfrm>
              <a:off x="0" y="283573"/>
              <a:ext cx="1466194" cy="149064"/>
            </a:xfrm>
            <a:prstGeom prst="rect">
              <a:avLst/>
            </a:prstGeom>
            <a:ln w="12700" cap="flat">
              <a:noFill/>
              <a:miter lim="400000"/>
            </a:ln>
            <a:effectLst/>
          </p:spPr>
        </p:pic>
        <p:pic>
          <p:nvPicPr>
            <p:cNvPr id="67" name="Image" descr="Image"/>
            <p:cNvPicPr>
              <a:picLocks noChangeAspect="1"/>
            </p:cNvPicPr>
            <p:nvPr/>
          </p:nvPicPr>
          <p:blipFill>
            <a:blip r:embed="rId3">
              <a:extLst/>
            </a:blip>
            <a:stretch>
              <a:fillRect/>
            </a:stretch>
          </p:blipFill>
          <p:spPr>
            <a:xfrm>
              <a:off x="1657569" y="97720"/>
              <a:ext cx="373906" cy="520771"/>
            </a:xfrm>
            <a:prstGeom prst="rect">
              <a:avLst/>
            </a:prstGeom>
            <a:ln w="12700" cap="flat">
              <a:noFill/>
              <a:miter lim="400000"/>
            </a:ln>
            <a:effectLst/>
          </p:spPr>
        </p:pic>
        <p:pic>
          <p:nvPicPr>
            <p:cNvPr id="68" name="Image" descr="Image"/>
            <p:cNvPicPr>
              <a:picLocks noChangeAspect="1"/>
            </p:cNvPicPr>
            <p:nvPr/>
          </p:nvPicPr>
          <p:blipFill>
            <a:blip r:embed="rId4">
              <a:extLst/>
            </a:blip>
            <a:stretch>
              <a:fillRect/>
            </a:stretch>
          </p:blipFill>
          <p:spPr>
            <a:xfrm>
              <a:off x="2222851" y="0"/>
              <a:ext cx="1204725" cy="716211"/>
            </a:xfrm>
            <a:prstGeom prst="rect">
              <a:avLst/>
            </a:prstGeom>
            <a:ln w="12700" cap="flat">
              <a:noFill/>
              <a:miter lim="400000"/>
            </a:ln>
            <a:effectLst/>
          </p:spPr>
        </p:pic>
        <p:pic>
          <p:nvPicPr>
            <p:cNvPr id="69" name="Image" descr="Image"/>
            <p:cNvPicPr>
              <a:picLocks noChangeAspect="1"/>
            </p:cNvPicPr>
            <p:nvPr/>
          </p:nvPicPr>
          <p:blipFill>
            <a:blip r:embed="rId5">
              <a:extLst/>
            </a:blip>
            <a:stretch>
              <a:fillRect/>
            </a:stretch>
          </p:blipFill>
          <p:spPr>
            <a:xfrm>
              <a:off x="3528586" y="76770"/>
              <a:ext cx="512991" cy="562671"/>
            </a:xfrm>
            <a:prstGeom prst="rect">
              <a:avLst/>
            </a:prstGeom>
            <a:ln w="12700" cap="flat">
              <a:noFill/>
              <a:miter lim="400000"/>
            </a:ln>
            <a:effectLst/>
          </p:spPr>
        </p:pic>
        <p:pic>
          <p:nvPicPr>
            <p:cNvPr id="70" name="Image" descr="Image"/>
            <p:cNvPicPr>
              <a:picLocks noChangeAspect="1"/>
            </p:cNvPicPr>
            <p:nvPr/>
          </p:nvPicPr>
          <p:blipFill>
            <a:blip r:embed="rId6">
              <a:extLst/>
            </a:blip>
            <a:srcRect b="39989"/>
            <a:stretch>
              <a:fillRect/>
            </a:stretch>
          </p:blipFill>
          <p:spPr>
            <a:xfrm>
              <a:off x="4316432" y="125221"/>
              <a:ext cx="484782" cy="465830"/>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pic>
          <p:nvPicPr>
            <p:cNvPr id="71" name="Image" descr="Image"/>
            <p:cNvPicPr>
              <a:picLocks noChangeAspect="1"/>
            </p:cNvPicPr>
            <p:nvPr/>
          </p:nvPicPr>
          <p:blipFill>
            <a:blip r:embed="rId7">
              <a:extLst/>
            </a:blip>
            <a:stretch>
              <a:fillRect/>
            </a:stretch>
          </p:blipFill>
          <p:spPr>
            <a:xfrm>
              <a:off x="7437828" y="39047"/>
              <a:ext cx="619422" cy="638117"/>
            </a:xfrm>
            <a:prstGeom prst="rect">
              <a:avLst/>
            </a:prstGeom>
            <a:ln w="12700" cap="flat">
              <a:noFill/>
              <a:miter lim="400000"/>
            </a:ln>
            <a:effectLst/>
          </p:spPr>
        </p:pic>
        <p:pic>
          <p:nvPicPr>
            <p:cNvPr id="72" name="Image" descr="Image"/>
            <p:cNvPicPr>
              <a:picLocks noChangeAspect="1"/>
            </p:cNvPicPr>
            <p:nvPr/>
          </p:nvPicPr>
          <p:blipFill>
            <a:blip r:embed="rId8">
              <a:extLst/>
            </a:blip>
            <a:srcRect/>
            <a:stretch>
              <a:fillRect/>
            </a:stretch>
          </p:blipFill>
          <p:spPr>
            <a:xfrm>
              <a:off x="4828194" y="121060"/>
              <a:ext cx="2384244" cy="474153"/>
            </a:xfrm>
            <a:prstGeom prst="rect">
              <a:avLst/>
            </a:prstGeom>
            <a:ln w="12700" cap="flat">
              <a:noFill/>
              <a:miter lim="400000"/>
            </a:ln>
            <a:effectLst/>
          </p:spPr>
        </p:pic>
      </p:grpSp>
      <p:sp>
        <p:nvSpPr>
          <p:cNvPr id="74" name="Rectangle"/>
          <p:cNvSpPr/>
          <p:nvPr/>
        </p:nvSpPr>
        <p:spPr>
          <a:xfrm>
            <a:off x="-54081" y="-10174"/>
            <a:ext cx="24492162" cy="1817764"/>
          </a:xfrm>
          <a:prstGeom prst="rect">
            <a:avLst/>
          </a:prstGeom>
          <a:gradFill>
            <a:gsLst>
              <a:gs pos="0">
                <a:schemeClr val="accent1">
                  <a:lumOff val="16847"/>
                </a:schemeClr>
              </a:gs>
              <a:gs pos="100000">
                <a:schemeClr val="accent1">
                  <a:hueOff val="114395"/>
                  <a:lumOff val="-24975"/>
                </a:schemeClr>
              </a:gs>
            </a:gsLst>
            <a:lin ang="60395"/>
          </a:gra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dirty="0"/>
          </a:p>
        </p:txBody>
      </p:sp>
      <p:grpSp>
        <p:nvGrpSpPr>
          <p:cNvPr id="77" name="Image"/>
          <p:cNvGrpSpPr/>
          <p:nvPr/>
        </p:nvGrpSpPr>
        <p:grpSpPr>
          <a:xfrm>
            <a:off x="350532" y="164840"/>
            <a:ext cx="2129765" cy="1581260"/>
            <a:chOff x="0" y="0"/>
            <a:chExt cx="2129763" cy="1581259"/>
          </a:xfrm>
        </p:grpSpPr>
        <p:pic>
          <p:nvPicPr>
            <p:cNvPr id="76" name="Image" descr="Image"/>
            <p:cNvPicPr>
              <a:picLocks noChangeAspect="1"/>
            </p:cNvPicPr>
            <p:nvPr/>
          </p:nvPicPr>
          <p:blipFill>
            <a:blip r:embed="rId9">
              <a:extLst/>
            </a:blip>
            <a:srcRect l="5438" t="6101" r="5100" b="14828"/>
            <a:stretch>
              <a:fillRect/>
            </a:stretch>
          </p:blipFill>
          <p:spPr>
            <a:xfrm>
              <a:off x="21431" y="12700"/>
              <a:ext cx="2095498" cy="1555770"/>
            </a:xfrm>
            <a:custGeom>
              <a:avLst/>
              <a:gdLst/>
              <a:ahLst/>
              <a:cxnLst>
                <a:cxn ang="0">
                  <a:pos x="wd2" y="hd2"/>
                </a:cxn>
                <a:cxn ang="5400000">
                  <a:pos x="wd2" y="hd2"/>
                </a:cxn>
                <a:cxn ang="10800000">
                  <a:pos x="wd2" y="hd2"/>
                </a:cxn>
                <a:cxn ang="16200000">
                  <a:pos x="wd2" y="hd2"/>
                </a:cxn>
              </a:cxnLst>
              <a:rect l="0" t="0" r="r" b="b"/>
              <a:pathLst>
                <a:path w="21491" h="21598" extrusionOk="0">
                  <a:moveTo>
                    <a:pt x="5739" y="0"/>
                  </a:moveTo>
                  <a:cubicBezTo>
                    <a:pt x="5548" y="0"/>
                    <a:pt x="5515" y="23"/>
                    <a:pt x="5344" y="275"/>
                  </a:cubicBezTo>
                  <a:cubicBezTo>
                    <a:pt x="5168" y="534"/>
                    <a:pt x="5142" y="552"/>
                    <a:pt x="4872" y="590"/>
                  </a:cubicBezTo>
                  <a:cubicBezTo>
                    <a:pt x="4795" y="600"/>
                    <a:pt x="4726" y="619"/>
                    <a:pt x="4668" y="639"/>
                  </a:cubicBezTo>
                  <a:lnTo>
                    <a:pt x="4697" y="672"/>
                  </a:lnTo>
                  <a:cubicBezTo>
                    <a:pt x="4718" y="683"/>
                    <a:pt x="4739" y="702"/>
                    <a:pt x="4770" y="733"/>
                  </a:cubicBezTo>
                  <a:cubicBezTo>
                    <a:pt x="4886" y="848"/>
                    <a:pt x="5283" y="664"/>
                    <a:pt x="5360" y="457"/>
                  </a:cubicBezTo>
                  <a:cubicBezTo>
                    <a:pt x="5367" y="439"/>
                    <a:pt x="5376" y="420"/>
                    <a:pt x="5384" y="402"/>
                  </a:cubicBezTo>
                  <a:cubicBezTo>
                    <a:pt x="5389" y="391"/>
                    <a:pt x="5395" y="380"/>
                    <a:pt x="5401" y="369"/>
                  </a:cubicBezTo>
                  <a:cubicBezTo>
                    <a:pt x="5490" y="199"/>
                    <a:pt x="5641" y="61"/>
                    <a:pt x="5751" y="61"/>
                  </a:cubicBezTo>
                  <a:cubicBezTo>
                    <a:pt x="5809" y="61"/>
                    <a:pt x="5918" y="104"/>
                    <a:pt x="5995" y="160"/>
                  </a:cubicBezTo>
                  <a:cubicBezTo>
                    <a:pt x="6086" y="226"/>
                    <a:pt x="6248" y="266"/>
                    <a:pt x="6451" y="270"/>
                  </a:cubicBezTo>
                  <a:lnTo>
                    <a:pt x="6764" y="275"/>
                  </a:lnTo>
                  <a:lnTo>
                    <a:pt x="6956" y="579"/>
                  </a:lnTo>
                  <a:cubicBezTo>
                    <a:pt x="7085" y="783"/>
                    <a:pt x="7181" y="884"/>
                    <a:pt x="7253" y="887"/>
                  </a:cubicBezTo>
                  <a:cubicBezTo>
                    <a:pt x="7312" y="889"/>
                    <a:pt x="7405" y="949"/>
                    <a:pt x="7460" y="1019"/>
                  </a:cubicBezTo>
                  <a:cubicBezTo>
                    <a:pt x="7676" y="1294"/>
                    <a:pt x="8201" y="1628"/>
                    <a:pt x="8299" y="1554"/>
                  </a:cubicBezTo>
                  <a:cubicBezTo>
                    <a:pt x="8344" y="1520"/>
                    <a:pt x="8401" y="1524"/>
                    <a:pt x="8449" y="1565"/>
                  </a:cubicBezTo>
                  <a:cubicBezTo>
                    <a:pt x="8462" y="1575"/>
                    <a:pt x="8471" y="1582"/>
                    <a:pt x="8482" y="1587"/>
                  </a:cubicBezTo>
                  <a:cubicBezTo>
                    <a:pt x="8511" y="1581"/>
                    <a:pt x="8540" y="1570"/>
                    <a:pt x="8563" y="1559"/>
                  </a:cubicBezTo>
                  <a:cubicBezTo>
                    <a:pt x="8585" y="1539"/>
                    <a:pt x="8606" y="1516"/>
                    <a:pt x="8637" y="1471"/>
                  </a:cubicBezTo>
                  <a:cubicBezTo>
                    <a:pt x="8727" y="1339"/>
                    <a:pt x="8778" y="1309"/>
                    <a:pt x="8905" y="1328"/>
                  </a:cubicBezTo>
                  <a:cubicBezTo>
                    <a:pt x="8991" y="1341"/>
                    <a:pt x="9107" y="1412"/>
                    <a:pt x="9162" y="1482"/>
                  </a:cubicBezTo>
                  <a:cubicBezTo>
                    <a:pt x="9216" y="1552"/>
                    <a:pt x="9281" y="1609"/>
                    <a:pt x="9308" y="1609"/>
                  </a:cubicBezTo>
                  <a:cubicBezTo>
                    <a:pt x="9335" y="1609"/>
                    <a:pt x="9401" y="1706"/>
                    <a:pt x="9455" y="1829"/>
                  </a:cubicBezTo>
                  <a:cubicBezTo>
                    <a:pt x="9668" y="2312"/>
                    <a:pt x="9890" y="2540"/>
                    <a:pt x="10187" y="2584"/>
                  </a:cubicBezTo>
                  <a:cubicBezTo>
                    <a:pt x="10278" y="2597"/>
                    <a:pt x="10466" y="2654"/>
                    <a:pt x="10602" y="2705"/>
                  </a:cubicBezTo>
                  <a:cubicBezTo>
                    <a:pt x="10897" y="2816"/>
                    <a:pt x="11039" y="2763"/>
                    <a:pt x="11209" y="2490"/>
                  </a:cubicBezTo>
                  <a:cubicBezTo>
                    <a:pt x="11295" y="2353"/>
                    <a:pt x="11373" y="2304"/>
                    <a:pt x="11559" y="2264"/>
                  </a:cubicBezTo>
                  <a:cubicBezTo>
                    <a:pt x="11843" y="2205"/>
                    <a:pt x="11876" y="2222"/>
                    <a:pt x="12121" y="2490"/>
                  </a:cubicBezTo>
                  <a:cubicBezTo>
                    <a:pt x="12345" y="2737"/>
                    <a:pt x="12380" y="2877"/>
                    <a:pt x="12304" y="3278"/>
                  </a:cubicBezTo>
                  <a:cubicBezTo>
                    <a:pt x="12276" y="3424"/>
                    <a:pt x="12261" y="3500"/>
                    <a:pt x="12267" y="3554"/>
                  </a:cubicBezTo>
                  <a:cubicBezTo>
                    <a:pt x="12268" y="3557"/>
                    <a:pt x="12271" y="3556"/>
                    <a:pt x="12271" y="3559"/>
                  </a:cubicBezTo>
                  <a:cubicBezTo>
                    <a:pt x="12279" y="3608"/>
                    <a:pt x="12303" y="3640"/>
                    <a:pt x="12353" y="3691"/>
                  </a:cubicBezTo>
                  <a:cubicBezTo>
                    <a:pt x="12440" y="3782"/>
                    <a:pt x="12453" y="3821"/>
                    <a:pt x="12414" y="3906"/>
                  </a:cubicBezTo>
                  <a:cubicBezTo>
                    <a:pt x="12271" y="4220"/>
                    <a:pt x="12749" y="5477"/>
                    <a:pt x="13110" y="5730"/>
                  </a:cubicBezTo>
                  <a:cubicBezTo>
                    <a:pt x="13188" y="5785"/>
                    <a:pt x="13231" y="5810"/>
                    <a:pt x="13281" y="5813"/>
                  </a:cubicBezTo>
                  <a:cubicBezTo>
                    <a:pt x="13331" y="5815"/>
                    <a:pt x="13390" y="5792"/>
                    <a:pt x="13492" y="5746"/>
                  </a:cubicBezTo>
                  <a:cubicBezTo>
                    <a:pt x="13611" y="5694"/>
                    <a:pt x="13771" y="5653"/>
                    <a:pt x="13846" y="5653"/>
                  </a:cubicBezTo>
                  <a:cubicBezTo>
                    <a:pt x="13922" y="5653"/>
                    <a:pt x="14046" y="5591"/>
                    <a:pt x="14123" y="5515"/>
                  </a:cubicBezTo>
                  <a:cubicBezTo>
                    <a:pt x="14242" y="5398"/>
                    <a:pt x="14305" y="5379"/>
                    <a:pt x="14547" y="5394"/>
                  </a:cubicBezTo>
                  <a:cubicBezTo>
                    <a:pt x="14949" y="5419"/>
                    <a:pt x="15077" y="5447"/>
                    <a:pt x="15218" y="5526"/>
                  </a:cubicBezTo>
                  <a:cubicBezTo>
                    <a:pt x="15286" y="5564"/>
                    <a:pt x="15357" y="5592"/>
                    <a:pt x="15377" y="5592"/>
                  </a:cubicBezTo>
                  <a:cubicBezTo>
                    <a:pt x="15396" y="5592"/>
                    <a:pt x="15439" y="5634"/>
                    <a:pt x="15470" y="5686"/>
                  </a:cubicBezTo>
                  <a:cubicBezTo>
                    <a:pt x="15494" y="5725"/>
                    <a:pt x="15512" y="5746"/>
                    <a:pt x="15523" y="5746"/>
                  </a:cubicBezTo>
                  <a:cubicBezTo>
                    <a:pt x="15525" y="5747"/>
                    <a:pt x="15526" y="5746"/>
                    <a:pt x="15527" y="5746"/>
                  </a:cubicBezTo>
                  <a:cubicBezTo>
                    <a:pt x="15540" y="5744"/>
                    <a:pt x="15546" y="5716"/>
                    <a:pt x="15560" y="5664"/>
                  </a:cubicBezTo>
                  <a:cubicBezTo>
                    <a:pt x="15577" y="5600"/>
                    <a:pt x="15718" y="5437"/>
                    <a:pt x="15869" y="5300"/>
                  </a:cubicBezTo>
                  <a:cubicBezTo>
                    <a:pt x="16097" y="5094"/>
                    <a:pt x="16155" y="5064"/>
                    <a:pt x="16203" y="5129"/>
                  </a:cubicBezTo>
                  <a:cubicBezTo>
                    <a:pt x="16251" y="5194"/>
                    <a:pt x="16240" y="5250"/>
                    <a:pt x="16146" y="5438"/>
                  </a:cubicBezTo>
                  <a:cubicBezTo>
                    <a:pt x="16066" y="5598"/>
                    <a:pt x="16044" y="5685"/>
                    <a:pt x="16077" y="5730"/>
                  </a:cubicBezTo>
                  <a:cubicBezTo>
                    <a:pt x="16087" y="5744"/>
                    <a:pt x="16099" y="5747"/>
                    <a:pt x="16109" y="5752"/>
                  </a:cubicBezTo>
                  <a:cubicBezTo>
                    <a:pt x="16122" y="5752"/>
                    <a:pt x="16141" y="5749"/>
                    <a:pt x="16158" y="5746"/>
                  </a:cubicBezTo>
                  <a:cubicBezTo>
                    <a:pt x="16166" y="5741"/>
                    <a:pt x="16175" y="5739"/>
                    <a:pt x="16183" y="5730"/>
                  </a:cubicBezTo>
                  <a:cubicBezTo>
                    <a:pt x="16214" y="5696"/>
                    <a:pt x="16269" y="5668"/>
                    <a:pt x="16305" y="5664"/>
                  </a:cubicBezTo>
                  <a:cubicBezTo>
                    <a:pt x="16328" y="5661"/>
                    <a:pt x="16373" y="5653"/>
                    <a:pt x="16415" y="5647"/>
                  </a:cubicBezTo>
                  <a:cubicBezTo>
                    <a:pt x="16417" y="5645"/>
                    <a:pt x="16421" y="5644"/>
                    <a:pt x="16423" y="5642"/>
                  </a:cubicBezTo>
                  <a:cubicBezTo>
                    <a:pt x="16496" y="5560"/>
                    <a:pt x="16610" y="5623"/>
                    <a:pt x="16610" y="5746"/>
                  </a:cubicBezTo>
                  <a:cubicBezTo>
                    <a:pt x="16610" y="5774"/>
                    <a:pt x="16591" y="5823"/>
                    <a:pt x="16561" y="5879"/>
                  </a:cubicBezTo>
                  <a:cubicBezTo>
                    <a:pt x="16534" y="5943"/>
                    <a:pt x="16496" y="6016"/>
                    <a:pt x="16439" y="6099"/>
                  </a:cubicBezTo>
                  <a:cubicBezTo>
                    <a:pt x="16341" y="6244"/>
                    <a:pt x="16260" y="6413"/>
                    <a:pt x="16260" y="6474"/>
                  </a:cubicBezTo>
                  <a:cubicBezTo>
                    <a:pt x="16260" y="6535"/>
                    <a:pt x="16220" y="6632"/>
                    <a:pt x="16175" y="6689"/>
                  </a:cubicBezTo>
                  <a:cubicBezTo>
                    <a:pt x="16098" y="6783"/>
                    <a:pt x="16074" y="6783"/>
                    <a:pt x="15857" y="6700"/>
                  </a:cubicBezTo>
                  <a:cubicBezTo>
                    <a:pt x="15686" y="6634"/>
                    <a:pt x="15548" y="6622"/>
                    <a:pt x="15348" y="6656"/>
                  </a:cubicBezTo>
                  <a:cubicBezTo>
                    <a:pt x="15164" y="6686"/>
                    <a:pt x="15036" y="6681"/>
                    <a:pt x="14954" y="6633"/>
                  </a:cubicBezTo>
                  <a:cubicBezTo>
                    <a:pt x="14886" y="6595"/>
                    <a:pt x="14653" y="6532"/>
                    <a:pt x="14437" y="6496"/>
                  </a:cubicBezTo>
                  <a:cubicBezTo>
                    <a:pt x="14220" y="6459"/>
                    <a:pt x="13999" y="6416"/>
                    <a:pt x="13948" y="6397"/>
                  </a:cubicBezTo>
                  <a:cubicBezTo>
                    <a:pt x="13863" y="6363"/>
                    <a:pt x="13854" y="6390"/>
                    <a:pt x="13826" y="6766"/>
                  </a:cubicBezTo>
                  <a:cubicBezTo>
                    <a:pt x="13767" y="7563"/>
                    <a:pt x="13721" y="7467"/>
                    <a:pt x="14172" y="7476"/>
                  </a:cubicBezTo>
                  <a:cubicBezTo>
                    <a:pt x="14190" y="7477"/>
                    <a:pt x="14204" y="7476"/>
                    <a:pt x="14221" y="7476"/>
                  </a:cubicBezTo>
                  <a:cubicBezTo>
                    <a:pt x="14318" y="7471"/>
                    <a:pt x="14410" y="7479"/>
                    <a:pt x="14485" y="7493"/>
                  </a:cubicBezTo>
                  <a:cubicBezTo>
                    <a:pt x="14657" y="7507"/>
                    <a:pt x="14742" y="7528"/>
                    <a:pt x="14799" y="7576"/>
                  </a:cubicBezTo>
                  <a:cubicBezTo>
                    <a:pt x="14812" y="7586"/>
                    <a:pt x="14823" y="7587"/>
                    <a:pt x="14836" y="7587"/>
                  </a:cubicBezTo>
                  <a:cubicBezTo>
                    <a:pt x="14839" y="7586"/>
                    <a:pt x="14841" y="7587"/>
                    <a:pt x="14844" y="7587"/>
                  </a:cubicBezTo>
                  <a:cubicBezTo>
                    <a:pt x="14855" y="7583"/>
                    <a:pt x="14866" y="7578"/>
                    <a:pt x="14872" y="7565"/>
                  </a:cubicBezTo>
                  <a:cubicBezTo>
                    <a:pt x="14886" y="7535"/>
                    <a:pt x="14869" y="7496"/>
                    <a:pt x="14831" y="7476"/>
                  </a:cubicBezTo>
                  <a:cubicBezTo>
                    <a:pt x="14734" y="7426"/>
                    <a:pt x="14796" y="7322"/>
                    <a:pt x="14925" y="7322"/>
                  </a:cubicBezTo>
                  <a:cubicBezTo>
                    <a:pt x="15070" y="7322"/>
                    <a:pt x="15251" y="7486"/>
                    <a:pt x="15251" y="7620"/>
                  </a:cubicBezTo>
                  <a:cubicBezTo>
                    <a:pt x="15251" y="7737"/>
                    <a:pt x="15518" y="7893"/>
                    <a:pt x="15601" y="7824"/>
                  </a:cubicBezTo>
                  <a:cubicBezTo>
                    <a:pt x="15626" y="7802"/>
                    <a:pt x="15717" y="7854"/>
                    <a:pt x="15800" y="7939"/>
                  </a:cubicBezTo>
                  <a:cubicBezTo>
                    <a:pt x="15839" y="7980"/>
                    <a:pt x="15874" y="8007"/>
                    <a:pt x="15906" y="8027"/>
                  </a:cubicBezTo>
                  <a:cubicBezTo>
                    <a:pt x="15970" y="8055"/>
                    <a:pt x="16029" y="8075"/>
                    <a:pt x="16057" y="8060"/>
                  </a:cubicBezTo>
                  <a:cubicBezTo>
                    <a:pt x="16071" y="8053"/>
                    <a:pt x="16088" y="8047"/>
                    <a:pt x="16105" y="8049"/>
                  </a:cubicBezTo>
                  <a:cubicBezTo>
                    <a:pt x="16161" y="8048"/>
                    <a:pt x="16221" y="8075"/>
                    <a:pt x="16272" y="8121"/>
                  </a:cubicBezTo>
                  <a:cubicBezTo>
                    <a:pt x="16343" y="8184"/>
                    <a:pt x="16422" y="8201"/>
                    <a:pt x="16496" y="8176"/>
                  </a:cubicBezTo>
                  <a:cubicBezTo>
                    <a:pt x="16615" y="8136"/>
                    <a:pt x="16642" y="8070"/>
                    <a:pt x="16565" y="8005"/>
                  </a:cubicBezTo>
                  <a:cubicBezTo>
                    <a:pt x="16541" y="7985"/>
                    <a:pt x="16535" y="7942"/>
                    <a:pt x="16549" y="7912"/>
                  </a:cubicBezTo>
                  <a:cubicBezTo>
                    <a:pt x="16557" y="7894"/>
                    <a:pt x="16566" y="7882"/>
                    <a:pt x="16578" y="7873"/>
                  </a:cubicBezTo>
                  <a:cubicBezTo>
                    <a:pt x="16543" y="7886"/>
                    <a:pt x="16507" y="7907"/>
                    <a:pt x="16476" y="7945"/>
                  </a:cubicBezTo>
                  <a:cubicBezTo>
                    <a:pt x="16409" y="8027"/>
                    <a:pt x="16373" y="8029"/>
                    <a:pt x="16142" y="7950"/>
                  </a:cubicBezTo>
                  <a:cubicBezTo>
                    <a:pt x="15687" y="7795"/>
                    <a:pt x="15425" y="7647"/>
                    <a:pt x="15312" y="7482"/>
                  </a:cubicBezTo>
                  <a:cubicBezTo>
                    <a:pt x="15178" y="7287"/>
                    <a:pt x="15036" y="7231"/>
                    <a:pt x="14819" y="7289"/>
                  </a:cubicBezTo>
                  <a:cubicBezTo>
                    <a:pt x="14730" y="7313"/>
                    <a:pt x="14505" y="7340"/>
                    <a:pt x="14319" y="7350"/>
                  </a:cubicBezTo>
                  <a:cubicBezTo>
                    <a:pt x="13898" y="7371"/>
                    <a:pt x="13860" y="7326"/>
                    <a:pt x="13916" y="6887"/>
                  </a:cubicBezTo>
                  <a:lnTo>
                    <a:pt x="13952" y="6573"/>
                  </a:lnTo>
                  <a:lnTo>
                    <a:pt x="14237" y="6584"/>
                  </a:lnTo>
                  <a:cubicBezTo>
                    <a:pt x="14392" y="6590"/>
                    <a:pt x="14657" y="6644"/>
                    <a:pt x="14823" y="6700"/>
                  </a:cubicBezTo>
                  <a:cubicBezTo>
                    <a:pt x="15026" y="6767"/>
                    <a:pt x="15203" y="6785"/>
                    <a:pt x="15361" y="6760"/>
                  </a:cubicBezTo>
                  <a:cubicBezTo>
                    <a:pt x="15490" y="6740"/>
                    <a:pt x="15693" y="6756"/>
                    <a:pt x="15812" y="6793"/>
                  </a:cubicBezTo>
                  <a:cubicBezTo>
                    <a:pt x="16104" y="6885"/>
                    <a:pt x="16236" y="6828"/>
                    <a:pt x="16309" y="6589"/>
                  </a:cubicBezTo>
                  <a:cubicBezTo>
                    <a:pt x="16341" y="6483"/>
                    <a:pt x="16432" y="6297"/>
                    <a:pt x="16512" y="6176"/>
                  </a:cubicBezTo>
                  <a:cubicBezTo>
                    <a:pt x="16628" y="6003"/>
                    <a:pt x="16658" y="5912"/>
                    <a:pt x="16647" y="5757"/>
                  </a:cubicBezTo>
                  <a:cubicBezTo>
                    <a:pt x="16634" y="5577"/>
                    <a:pt x="16621" y="5559"/>
                    <a:pt x="16460" y="5532"/>
                  </a:cubicBezTo>
                  <a:cubicBezTo>
                    <a:pt x="16306" y="5506"/>
                    <a:pt x="16280" y="5487"/>
                    <a:pt x="16276" y="5350"/>
                  </a:cubicBezTo>
                  <a:cubicBezTo>
                    <a:pt x="16265" y="4929"/>
                    <a:pt x="16174" y="4908"/>
                    <a:pt x="15788" y="5240"/>
                  </a:cubicBezTo>
                  <a:cubicBezTo>
                    <a:pt x="15479" y="5505"/>
                    <a:pt x="15448" y="5508"/>
                    <a:pt x="15145" y="5383"/>
                  </a:cubicBezTo>
                  <a:cubicBezTo>
                    <a:pt x="14843" y="5259"/>
                    <a:pt x="14274" y="5269"/>
                    <a:pt x="14095" y="5399"/>
                  </a:cubicBezTo>
                  <a:cubicBezTo>
                    <a:pt x="13931" y="5518"/>
                    <a:pt x="13538" y="5642"/>
                    <a:pt x="13317" y="5647"/>
                  </a:cubicBezTo>
                  <a:cubicBezTo>
                    <a:pt x="13146" y="5651"/>
                    <a:pt x="13007" y="5519"/>
                    <a:pt x="12817" y="5162"/>
                  </a:cubicBezTo>
                  <a:cubicBezTo>
                    <a:pt x="12615" y="4786"/>
                    <a:pt x="12483" y="4335"/>
                    <a:pt x="12483" y="4027"/>
                  </a:cubicBezTo>
                  <a:cubicBezTo>
                    <a:pt x="12483" y="3871"/>
                    <a:pt x="12455" y="3680"/>
                    <a:pt x="12418" y="3603"/>
                  </a:cubicBezTo>
                  <a:cubicBezTo>
                    <a:pt x="12364" y="3491"/>
                    <a:pt x="12357" y="3413"/>
                    <a:pt x="12393" y="3196"/>
                  </a:cubicBezTo>
                  <a:cubicBezTo>
                    <a:pt x="12456" y="2815"/>
                    <a:pt x="12365" y="2549"/>
                    <a:pt x="12096" y="2314"/>
                  </a:cubicBezTo>
                  <a:cubicBezTo>
                    <a:pt x="11908" y="2150"/>
                    <a:pt x="11865" y="2134"/>
                    <a:pt x="11616" y="2160"/>
                  </a:cubicBezTo>
                  <a:cubicBezTo>
                    <a:pt x="11398" y="2182"/>
                    <a:pt x="11310" y="2223"/>
                    <a:pt x="11185" y="2358"/>
                  </a:cubicBezTo>
                  <a:cubicBezTo>
                    <a:pt x="10892" y="2675"/>
                    <a:pt x="10838" y="2698"/>
                    <a:pt x="10582" y="2601"/>
                  </a:cubicBezTo>
                  <a:cubicBezTo>
                    <a:pt x="10456" y="2553"/>
                    <a:pt x="10275" y="2491"/>
                    <a:pt x="10179" y="2468"/>
                  </a:cubicBezTo>
                  <a:cubicBezTo>
                    <a:pt x="9970" y="2419"/>
                    <a:pt x="9704" y="2152"/>
                    <a:pt x="9556" y="1835"/>
                  </a:cubicBezTo>
                  <a:cubicBezTo>
                    <a:pt x="9420" y="1542"/>
                    <a:pt x="9090" y="1251"/>
                    <a:pt x="8893" y="1251"/>
                  </a:cubicBezTo>
                  <a:cubicBezTo>
                    <a:pt x="8812" y="1251"/>
                    <a:pt x="8683" y="1292"/>
                    <a:pt x="8608" y="1344"/>
                  </a:cubicBezTo>
                  <a:cubicBezTo>
                    <a:pt x="8363" y="1516"/>
                    <a:pt x="8077" y="1434"/>
                    <a:pt x="7676" y="1080"/>
                  </a:cubicBezTo>
                  <a:cubicBezTo>
                    <a:pt x="7484" y="910"/>
                    <a:pt x="7306" y="771"/>
                    <a:pt x="7281" y="771"/>
                  </a:cubicBezTo>
                  <a:cubicBezTo>
                    <a:pt x="7257" y="771"/>
                    <a:pt x="7145" y="652"/>
                    <a:pt x="7033" y="501"/>
                  </a:cubicBezTo>
                  <a:cubicBezTo>
                    <a:pt x="6835" y="238"/>
                    <a:pt x="6818" y="223"/>
                    <a:pt x="6463" y="165"/>
                  </a:cubicBezTo>
                  <a:cubicBezTo>
                    <a:pt x="6261" y="132"/>
                    <a:pt x="6060" y="85"/>
                    <a:pt x="6019" y="55"/>
                  </a:cubicBezTo>
                  <a:cubicBezTo>
                    <a:pt x="5979" y="26"/>
                    <a:pt x="5853" y="0"/>
                    <a:pt x="5739" y="0"/>
                  </a:cubicBezTo>
                  <a:close/>
                  <a:moveTo>
                    <a:pt x="4668" y="639"/>
                  </a:moveTo>
                  <a:cubicBezTo>
                    <a:pt x="4588" y="666"/>
                    <a:pt x="4529" y="699"/>
                    <a:pt x="4497" y="738"/>
                  </a:cubicBezTo>
                  <a:cubicBezTo>
                    <a:pt x="4425" y="827"/>
                    <a:pt x="4381" y="832"/>
                    <a:pt x="4261" y="782"/>
                  </a:cubicBezTo>
                  <a:cubicBezTo>
                    <a:pt x="4181" y="749"/>
                    <a:pt x="4040" y="704"/>
                    <a:pt x="3948" y="683"/>
                  </a:cubicBezTo>
                  <a:cubicBezTo>
                    <a:pt x="3856" y="662"/>
                    <a:pt x="3617" y="542"/>
                    <a:pt x="3414" y="413"/>
                  </a:cubicBezTo>
                  <a:cubicBezTo>
                    <a:pt x="3093" y="208"/>
                    <a:pt x="3005" y="176"/>
                    <a:pt x="2731" y="176"/>
                  </a:cubicBezTo>
                  <a:cubicBezTo>
                    <a:pt x="2276" y="176"/>
                    <a:pt x="1983" y="311"/>
                    <a:pt x="1900" y="551"/>
                  </a:cubicBezTo>
                  <a:cubicBezTo>
                    <a:pt x="1860" y="666"/>
                    <a:pt x="1748" y="805"/>
                    <a:pt x="1615" y="909"/>
                  </a:cubicBezTo>
                  <a:cubicBezTo>
                    <a:pt x="1240" y="1205"/>
                    <a:pt x="1157" y="1456"/>
                    <a:pt x="1351" y="1730"/>
                  </a:cubicBezTo>
                  <a:cubicBezTo>
                    <a:pt x="1447" y="1866"/>
                    <a:pt x="1465" y="1923"/>
                    <a:pt x="1424" y="1978"/>
                  </a:cubicBezTo>
                  <a:cubicBezTo>
                    <a:pt x="1365" y="2058"/>
                    <a:pt x="1353" y="2417"/>
                    <a:pt x="1408" y="2463"/>
                  </a:cubicBezTo>
                  <a:cubicBezTo>
                    <a:pt x="1428" y="2479"/>
                    <a:pt x="1437" y="2615"/>
                    <a:pt x="1428" y="2766"/>
                  </a:cubicBezTo>
                  <a:cubicBezTo>
                    <a:pt x="1416" y="2979"/>
                    <a:pt x="1446" y="3143"/>
                    <a:pt x="1563" y="3499"/>
                  </a:cubicBezTo>
                  <a:cubicBezTo>
                    <a:pt x="1849" y="4373"/>
                    <a:pt x="1832" y="4708"/>
                    <a:pt x="1477" y="5063"/>
                  </a:cubicBezTo>
                  <a:cubicBezTo>
                    <a:pt x="1358" y="5182"/>
                    <a:pt x="1277" y="5301"/>
                    <a:pt x="1261" y="5361"/>
                  </a:cubicBezTo>
                  <a:cubicBezTo>
                    <a:pt x="1268" y="5347"/>
                    <a:pt x="1278" y="5332"/>
                    <a:pt x="1310" y="5317"/>
                  </a:cubicBezTo>
                  <a:cubicBezTo>
                    <a:pt x="1356" y="5295"/>
                    <a:pt x="1473" y="5208"/>
                    <a:pt x="1571" y="5124"/>
                  </a:cubicBezTo>
                  <a:cubicBezTo>
                    <a:pt x="1715" y="4999"/>
                    <a:pt x="1765" y="4916"/>
                    <a:pt x="1819" y="4667"/>
                  </a:cubicBezTo>
                  <a:cubicBezTo>
                    <a:pt x="1877" y="4400"/>
                    <a:pt x="1877" y="4337"/>
                    <a:pt x="1823" y="4198"/>
                  </a:cubicBezTo>
                  <a:cubicBezTo>
                    <a:pt x="1789" y="4110"/>
                    <a:pt x="1773" y="3997"/>
                    <a:pt x="1786" y="3950"/>
                  </a:cubicBezTo>
                  <a:cubicBezTo>
                    <a:pt x="1800" y="3903"/>
                    <a:pt x="1739" y="3688"/>
                    <a:pt x="1652" y="3471"/>
                  </a:cubicBezTo>
                  <a:cubicBezTo>
                    <a:pt x="1517" y="3132"/>
                    <a:pt x="1496" y="3034"/>
                    <a:pt x="1514" y="2788"/>
                  </a:cubicBezTo>
                  <a:cubicBezTo>
                    <a:pt x="1528" y="2590"/>
                    <a:pt x="1518" y="2481"/>
                    <a:pt x="1477" y="2435"/>
                  </a:cubicBezTo>
                  <a:cubicBezTo>
                    <a:pt x="1419" y="2370"/>
                    <a:pt x="1402" y="2254"/>
                    <a:pt x="1432" y="2165"/>
                  </a:cubicBezTo>
                  <a:cubicBezTo>
                    <a:pt x="1436" y="2133"/>
                    <a:pt x="1449" y="2110"/>
                    <a:pt x="1469" y="2099"/>
                  </a:cubicBezTo>
                  <a:cubicBezTo>
                    <a:pt x="1471" y="2097"/>
                    <a:pt x="1471" y="2096"/>
                    <a:pt x="1473" y="2094"/>
                  </a:cubicBezTo>
                  <a:cubicBezTo>
                    <a:pt x="1515" y="2046"/>
                    <a:pt x="1547" y="2045"/>
                    <a:pt x="1583" y="2094"/>
                  </a:cubicBezTo>
                  <a:cubicBezTo>
                    <a:pt x="1615" y="2137"/>
                    <a:pt x="1619" y="2098"/>
                    <a:pt x="1607" y="2022"/>
                  </a:cubicBezTo>
                  <a:cubicBezTo>
                    <a:pt x="1600" y="1998"/>
                    <a:pt x="1596" y="1974"/>
                    <a:pt x="1595" y="1956"/>
                  </a:cubicBezTo>
                  <a:cubicBezTo>
                    <a:pt x="1595" y="1953"/>
                    <a:pt x="1591" y="1947"/>
                    <a:pt x="1591" y="1945"/>
                  </a:cubicBezTo>
                  <a:cubicBezTo>
                    <a:pt x="1574" y="1869"/>
                    <a:pt x="1550" y="1782"/>
                    <a:pt x="1514" y="1686"/>
                  </a:cubicBezTo>
                  <a:cubicBezTo>
                    <a:pt x="1451" y="1516"/>
                    <a:pt x="1436" y="1508"/>
                    <a:pt x="1388" y="1598"/>
                  </a:cubicBezTo>
                  <a:cubicBezTo>
                    <a:pt x="1337" y="1691"/>
                    <a:pt x="1333" y="1687"/>
                    <a:pt x="1306" y="1592"/>
                  </a:cubicBezTo>
                  <a:cubicBezTo>
                    <a:pt x="1291" y="1540"/>
                    <a:pt x="1330" y="1430"/>
                    <a:pt x="1383" y="1322"/>
                  </a:cubicBezTo>
                  <a:lnTo>
                    <a:pt x="1383" y="1317"/>
                  </a:lnTo>
                  <a:lnTo>
                    <a:pt x="1388" y="1306"/>
                  </a:lnTo>
                  <a:cubicBezTo>
                    <a:pt x="1451" y="1182"/>
                    <a:pt x="1533" y="1069"/>
                    <a:pt x="1583" y="1069"/>
                  </a:cubicBezTo>
                  <a:cubicBezTo>
                    <a:pt x="1615" y="1069"/>
                    <a:pt x="1731" y="987"/>
                    <a:pt x="1839" y="882"/>
                  </a:cubicBezTo>
                  <a:cubicBezTo>
                    <a:pt x="1997" y="728"/>
                    <a:pt x="2030" y="663"/>
                    <a:pt x="2010" y="556"/>
                  </a:cubicBezTo>
                  <a:cubicBezTo>
                    <a:pt x="1983" y="408"/>
                    <a:pt x="2059" y="308"/>
                    <a:pt x="2128" y="402"/>
                  </a:cubicBezTo>
                  <a:cubicBezTo>
                    <a:pt x="2159" y="444"/>
                    <a:pt x="2214" y="431"/>
                    <a:pt x="2303" y="358"/>
                  </a:cubicBezTo>
                  <a:cubicBezTo>
                    <a:pt x="2451" y="237"/>
                    <a:pt x="2697" y="229"/>
                    <a:pt x="2979" y="325"/>
                  </a:cubicBezTo>
                  <a:cubicBezTo>
                    <a:pt x="3006" y="332"/>
                    <a:pt x="3033" y="346"/>
                    <a:pt x="3060" y="358"/>
                  </a:cubicBezTo>
                  <a:cubicBezTo>
                    <a:pt x="3169" y="402"/>
                    <a:pt x="3284" y="456"/>
                    <a:pt x="3398" y="529"/>
                  </a:cubicBezTo>
                  <a:cubicBezTo>
                    <a:pt x="3600" y="657"/>
                    <a:pt x="3850" y="777"/>
                    <a:pt x="3956" y="793"/>
                  </a:cubicBezTo>
                  <a:cubicBezTo>
                    <a:pt x="4062" y="810"/>
                    <a:pt x="4170" y="852"/>
                    <a:pt x="4196" y="887"/>
                  </a:cubicBezTo>
                  <a:cubicBezTo>
                    <a:pt x="4219" y="919"/>
                    <a:pt x="4294" y="943"/>
                    <a:pt x="4367" y="948"/>
                  </a:cubicBezTo>
                  <a:cubicBezTo>
                    <a:pt x="4376" y="948"/>
                    <a:pt x="4386" y="953"/>
                    <a:pt x="4395" y="953"/>
                  </a:cubicBezTo>
                  <a:cubicBezTo>
                    <a:pt x="4507" y="952"/>
                    <a:pt x="4546" y="920"/>
                    <a:pt x="4579" y="804"/>
                  </a:cubicBezTo>
                  <a:cubicBezTo>
                    <a:pt x="4604" y="712"/>
                    <a:pt x="4627" y="671"/>
                    <a:pt x="4660" y="667"/>
                  </a:cubicBezTo>
                  <a:lnTo>
                    <a:pt x="4668" y="639"/>
                  </a:lnTo>
                  <a:close/>
                  <a:moveTo>
                    <a:pt x="1249" y="5377"/>
                  </a:moveTo>
                  <a:cubicBezTo>
                    <a:pt x="1249" y="5379"/>
                    <a:pt x="1241" y="5387"/>
                    <a:pt x="1241" y="5388"/>
                  </a:cubicBezTo>
                  <a:cubicBezTo>
                    <a:pt x="1241" y="5678"/>
                    <a:pt x="1598" y="6228"/>
                    <a:pt x="1856" y="6336"/>
                  </a:cubicBezTo>
                  <a:cubicBezTo>
                    <a:pt x="2031" y="6409"/>
                    <a:pt x="2075" y="6485"/>
                    <a:pt x="2075" y="6722"/>
                  </a:cubicBezTo>
                  <a:cubicBezTo>
                    <a:pt x="2075" y="6981"/>
                    <a:pt x="1952" y="7230"/>
                    <a:pt x="1795" y="7284"/>
                  </a:cubicBezTo>
                  <a:cubicBezTo>
                    <a:pt x="1735" y="7304"/>
                    <a:pt x="1675" y="7374"/>
                    <a:pt x="1660" y="7438"/>
                  </a:cubicBezTo>
                  <a:cubicBezTo>
                    <a:pt x="1620" y="7610"/>
                    <a:pt x="1153" y="8126"/>
                    <a:pt x="964" y="8209"/>
                  </a:cubicBezTo>
                  <a:cubicBezTo>
                    <a:pt x="771" y="8294"/>
                    <a:pt x="667" y="8465"/>
                    <a:pt x="667" y="8705"/>
                  </a:cubicBezTo>
                  <a:lnTo>
                    <a:pt x="667" y="8881"/>
                  </a:lnTo>
                  <a:lnTo>
                    <a:pt x="907" y="8837"/>
                  </a:lnTo>
                  <a:cubicBezTo>
                    <a:pt x="1135" y="8799"/>
                    <a:pt x="1150" y="8810"/>
                    <a:pt x="1225" y="8970"/>
                  </a:cubicBezTo>
                  <a:cubicBezTo>
                    <a:pt x="1268" y="9062"/>
                    <a:pt x="1349" y="9195"/>
                    <a:pt x="1404" y="9267"/>
                  </a:cubicBezTo>
                  <a:cubicBezTo>
                    <a:pt x="1459" y="9339"/>
                    <a:pt x="1506" y="9450"/>
                    <a:pt x="1506" y="9515"/>
                  </a:cubicBezTo>
                  <a:cubicBezTo>
                    <a:pt x="1506" y="9580"/>
                    <a:pt x="1525" y="9653"/>
                    <a:pt x="1550" y="9675"/>
                  </a:cubicBezTo>
                  <a:cubicBezTo>
                    <a:pt x="1576" y="9696"/>
                    <a:pt x="1585" y="9781"/>
                    <a:pt x="1571" y="9868"/>
                  </a:cubicBezTo>
                  <a:cubicBezTo>
                    <a:pt x="1557" y="9954"/>
                    <a:pt x="1535" y="10094"/>
                    <a:pt x="1522" y="10176"/>
                  </a:cubicBezTo>
                  <a:cubicBezTo>
                    <a:pt x="1509" y="10258"/>
                    <a:pt x="1495" y="10356"/>
                    <a:pt x="1489" y="10397"/>
                  </a:cubicBezTo>
                  <a:cubicBezTo>
                    <a:pt x="1483" y="10437"/>
                    <a:pt x="1411" y="10560"/>
                    <a:pt x="1331" y="10666"/>
                  </a:cubicBezTo>
                  <a:cubicBezTo>
                    <a:pt x="1250" y="10773"/>
                    <a:pt x="1135" y="10962"/>
                    <a:pt x="1078" y="11085"/>
                  </a:cubicBezTo>
                  <a:cubicBezTo>
                    <a:pt x="964" y="11329"/>
                    <a:pt x="949" y="11332"/>
                    <a:pt x="553" y="11245"/>
                  </a:cubicBezTo>
                  <a:cubicBezTo>
                    <a:pt x="237" y="11175"/>
                    <a:pt x="75" y="11232"/>
                    <a:pt x="4" y="11443"/>
                  </a:cubicBezTo>
                  <a:cubicBezTo>
                    <a:pt x="-5" y="11469"/>
                    <a:pt x="9" y="11502"/>
                    <a:pt x="8" y="11526"/>
                  </a:cubicBezTo>
                  <a:lnTo>
                    <a:pt x="126" y="11388"/>
                  </a:lnTo>
                  <a:cubicBezTo>
                    <a:pt x="198" y="11309"/>
                    <a:pt x="279" y="11268"/>
                    <a:pt x="317" y="11289"/>
                  </a:cubicBezTo>
                  <a:cubicBezTo>
                    <a:pt x="353" y="11310"/>
                    <a:pt x="432" y="11333"/>
                    <a:pt x="492" y="11339"/>
                  </a:cubicBezTo>
                  <a:cubicBezTo>
                    <a:pt x="552" y="11344"/>
                    <a:pt x="640" y="11372"/>
                    <a:pt x="687" y="11399"/>
                  </a:cubicBezTo>
                  <a:cubicBezTo>
                    <a:pt x="761" y="11442"/>
                    <a:pt x="897" y="11454"/>
                    <a:pt x="1062" y="11432"/>
                  </a:cubicBezTo>
                  <a:cubicBezTo>
                    <a:pt x="1085" y="11429"/>
                    <a:pt x="1119" y="11328"/>
                    <a:pt x="1135" y="11212"/>
                  </a:cubicBezTo>
                  <a:cubicBezTo>
                    <a:pt x="1156" y="11062"/>
                    <a:pt x="1220" y="10941"/>
                    <a:pt x="1355" y="10788"/>
                  </a:cubicBezTo>
                  <a:cubicBezTo>
                    <a:pt x="1515" y="10606"/>
                    <a:pt x="1553" y="10515"/>
                    <a:pt x="1595" y="10242"/>
                  </a:cubicBezTo>
                  <a:cubicBezTo>
                    <a:pt x="1661" y="9812"/>
                    <a:pt x="1615" y="9480"/>
                    <a:pt x="1457" y="9212"/>
                  </a:cubicBezTo>
                  <a:cubicBezTo>
                    <a:pt x="1385" y="9091"/>
                    <a:pt x="1326" y="8951"/>
                    <a:pt x="1326" y="8898"/>
                  </a:cubicBezTo>
                  <a:cubicBezTo>
                    <a:pt x="1326" y="8844"/>
                    <a:pt x="1259" y="8760"/>
                    <a:pt x="1172" y="8711"/>
                  </a:cubicBezTo>
                  <a:cubicBezTo>
                    <a:pt x="1031" y="8631"/>
                    <a:pt x="1004" y="8633"/>
                    <a:pt x="887" y="8727"/>
                  </a:cubicBezTo>
                  <a:cubicBezTo>
                    <a:pt x="866" y="8744"/>
                    <a:pt x="851" y="8755"/>
                    <a:pt x="834" y="8766"/>
                  </a:cubicBezTo>
                  <a:cubicBezTo>
                    <a:pt x="824" y="8772"/>
                    <a:pt x="814" y="8780"/>
                    <a:pt x="805" y="8782"/>
                  </a:cubicBezTo>
                  <a:cubicBezTo>
                    <a:pt x="763" y="8801"/>
                    <a:pt x="731" y="8797"/>
                    <a:pt x="708" y="8766"/>
                  </a:cubicBezTo>
                  <a:cubicBezTo>
                    <a:pt x="672" y="8718"/>
                    <a:pt x="702" y="8645"/>
                    <a:pt x="810" y="8490"/>
                  </a:cubicBezTo>
                  <a:cubicBezTo>
                    <a:pt x="923" y="8327"/>
                    <a:pt x="986" y="8281"/>
                    <a:pt x="1086" y="8292"/>
                  </a:cubicBezTo>
                  <a:cubicBezTo>
                    <a:pt x="1136" y="8297"/>
                    <a:pt x="1172" y="8287"/>
                    <a:pt x="1204" y="8264"/>
                  </a:cubicBezTo>
                  <a:cubicBezTo>
                    <a:pt x="1206" y="8263"/>
                    <a:pt x="1211" y="8266"/>
                    <a:pt x="1213" y="8264"/>
                  </a:cubicBezTo>
                  <a:cubicBezTo>
                    <a:pt x="1245" y="8239"/>
                    <a:pt x="1272" y="8195"/>
                    <a:pt x="1306" y="8127"/>
                  </a:cubicBezTo>
                  <a:cubicBezTo>
                    <a:pt x="1355" y="8028"/>
                    <a:pt x="1438" y="7919"/>
                    <a:pt x="1489" y="7884"/>
                  </a:cubicBezTo>
                  <a:cubicBezTo>
                    <a:pt x="1620" y="7796"/>
                    <a:pt x="1724" y="7670"/>
                    <a:pt x="1705" y="7625"/>
                  </a:cubicBezTo>
                  <a:cubicBezTo>
                    <a:pt x="1674" y="7553"/>
                    <a:pt x="1754" y="7350"/>
                    <a:pt x="1815" y="7344"/>
                  </a:cubicBezTo>
                  <a:cubicBezTo>
                    <a:pt x="1849" y="7341"/>
                    <a:pt x="1921" y="7333"/>
                    <a:pt x="1974" y="7328"/>
                  </a:cubicBezTo>
                  <a:cubicBezTo>
                    <a:pt x="1986" y="7327"/>
                    <a:pt x="1996" y="7321"/>
                    <a:pt x="2006" y="7317"/>
                  </a:cubicBezTo>
                  <a:cubicBezTo>
                    <a:pt x="2030" y="7296"/>
                    <a:pt x="2053" y="7278"/>
                    <a:pt x="2071" y="7256"/>
                  </a:cubicBezTo>
                  <a:cubicBezTo>
                    <a:pt x="2123" y="7161"/>
                    <a:pt x="2151" y="6961"/>
                    <a:pt x="2173" y="6578"/>
                  </a:cubicBezTo>
                  <a:cubicBezTo>
                    <a:pt x="2186" y="6347"/>
                    <a:pt x="2183" y="6344"/>
                    <a:pt x="1994" y="6281"/>
                  </a:cubicBezTo>
                  <a:cubicBezTo>
                    <a:pt x="1889" y="6246"/>
                    <a:pt x="1771" y="6164"/>
                    <a:pt x="1729" y="6099"/>
                  </a:cubicBezTo>
                  <a:cubicBezTo>
                    <a:pt x="1688" y="6034"/>
                    <a:pt x="1614" y="5953"/>
                    <a:pt x="1567" y="5917"/>
                  </a:cubicBezTo>
                  <a:cubicBezTo>
                    <a:pt x="1542" y="5899"/>
                    <a:pt x="1518" y="5865"/>
                    <a:pt x="1493" y="5829"/>
                  </a:cubicBezTo>
                  <a:cubicBezTo>
                    <a:pt x="1483" y="5814"/>
                    <a:pt x="1470" y="5800"/>
                    <a:pt x="1465" y="5785"/>
                  </a:cubicBezTo>
                  <a:cubicBezTo>
                    <a:pt x="1453" y="5764"/>
                    <a:pt x="1440" y="5744"/>
                    <a:pt x="1432" y="5724"/>
                  </a:cubicBezTo>
                  <a:cubicBezTo>
                    <a:pt x="1406" y="5654"/>
                    <a:pt x="1350" y="5541"/>
                    <a:pt x="1306" y="5476"/>
                  </a:cubicBezTo>
                  <a:cubicBezTo>
                    <a:pt x="1269" y="5421"/>
                    <a:pt x="1250" y="5398"/>
                    <a:pt x="1249" y="5377"/>
                  </a:cubicBezTo>
                  <a:close/>
                  <a:moveTo>
                    <a:pt x="8" y="11526"/>
                  </a:moveTo>
                  <a:lnTo>
                    <a:pt x="0" y="11531"/>
                  </a:lnTo>
                  <a:lnTo>
                    <a:pt x="8" y="11542"/>
                  </a:lnTo>
                  <a:cubicBezTo>
                    <a:pt x="8" y="11538"/>
                    <a:pt x="7" y="11531"/>
                    <a:pt x="8" y="11526"/>
                  </a:cubicBezTo>
                  <a:close/>
                  <a:moveTo>
                    <a:pt x="8" y="11542"/>
                  </a:moveTo>
                  <a:cubicBezTo>
                    <a:pt x="8" y="11635"/>
                    <a:pt x="54" y="11747"/>
                    <a:pt x="252" y="12082"/>
                  </a:cubicBezTo>
                  <a:cubicBezTo>
                    <a:pt x="527" y="12548"/>
                    <a:pt x="539" y="12590"/>
                    <a:pt x="512" y="12804"/>
                  </a:cubicBezTo>
                  <a:cubicBezTo>
                    <a:pt x="488" y="12997"/>
                    <a:pt x="503" y="13048"/>
                    <a:pt x="590" y="13146"/>
                  </a:cubicBezTo>
                  <a:cubicBezTo>
                    <a:pt x="646" y="13209"/>
                    <a:pt x="796" y="13388"/>
                    <a:pt x="924" y="13537"/>
                  </a:cubicBezTo>
                  <a:cubicBezTo>
                    <a:pt x="1051" y="13686"/>
                    <a:pt x="1255" y="13873"/>
                    <a:pt x="1375" y="13956"/>
                  </a:cubicBezTo>
                  <a:cubicBezTo>
                    <a:pt x="1495" y="14038"/>
                    <a:pt x="1591" y="14141"/>
                    <a:pt x="1591" y="14187"/>
                  </a:cubicBezTo>
                  <a:cubicBezTo>
                    <a:pt x="1591" y="14233"/>
                    <a:pt x="1513" y="14495"/>
                    <a:pt x="1416" y="14766"/>
                  </a:cubicBezTo>
                  <a:cubicBezTo>
                    <a:pt x="1216" y="15327"/>
                    <a:pt x="1202" y="15525"/>
                    <a:pt x="1339" y="15785"/>
                  </a:cubicBezTo>
                  <a:cubicBezTo>
                    <a:pt x="1418" y="15936"/>
                    <a:pt x="1433" y="16045"/>
                    <a:pt x="1428" y="16391"/>
                  </a:cubicBezTo>
                  <a:lnTo>
                    <a:pt x="1424" y="16810"/>
                  </a:lnTo>
                  <a:lnTo>
                    <a:pt x="1656" y="17140"/>
                  </a:lnTo>
                  <a:cubicBezTo>
                    <a:pt x="1865" y="17431"/>
                    <a:pt x="1896" y="17499"/>
                    <a:pt x="1913" y="17763"/>
                  </a:cubicBezTo>
                  <a:cubicBezTo>
                    <a:pt x="1923" y="17926"/>
                    <a:pt x="1956" y="18150"/>
                    <a:pt x="1990" y="18259"/>
                  </a:cubicBezTo>
                  <a:cubicBezTo>
                    <a:pt x="2046" y="18439"/>
                    <a:pt x="2043" y="18476"/>
                    <a:pt x="1953" y="18688"/>
                  </a:cubicBezTo>
                  <a:cubicBezTo>
                    <a:pt x="1898" y="18818"/>
                    <a:pt x="1875" y="18934"/>
                    <a:pt x="1868" y="19030"/>
                  </a:cubicBezTo>
                  <a:cubicBezTo>
                    <a:pt x="1863" y="19007"/>
                    <a:pt x="1879" y="18986"/>
                    <a:pt x="1913" y="18953"/>
                  </a:cubicBezTo>
                  <a:cubicBezTo>
                    <a:pt x="1953" y="18913"/>
                    <a:pt x="1986" y="18852"/>
                    <a:pt x="1986" y="18815"/>
                  </a:cubicBezTo>
                  <a:cubicBezTo>
                    <a:pt x="1986" y="18778"/>
                    <a:pt x="2027" y="18713"/>
                    <a:pt x="2075" y="18672"/>
                  </a:cubicBezTo>
                  <a:cubicBezTo>
                    <a:pt x="2196" y="18570"/>
                    <a:pt x="2184" y="18421"/>
                    <a:pt x="2035" y="18121"/>
                  </a:cubicBezTo>
                  <a:cubicBezTo>
                    <a:pt x="1920" y="17891"/>
                    <a:pt x="1917" y="17856"/>
                    <a:pt x="1978" y="17774"/>
                  </a:cubicBezTo>
                  <a:cubicBezTo>
                    <a:pt x="2000" y="17744"/>
                    <a:pt x="2008" y="17719"/>
                    <a:pt x="2014" y="17691"/>
                  </a:cubicBezTo>
                  <a:cubicBezTo>
                    <a:pt x="2012" y="17657"/>
                    <a:pt x="2013" y="17651"/>
                    <a:pt x="2010" y="17614"/>
                  </a:cubicBezTo>
                  <a:cubicBezTo>
                    <a:pt x="2009" y="17587"/>
                    <a:pt x="2004" y="17566"/>
                    <a:pt x="2002" y="17542"/>
                  </a:cubicBezTo>
                  <a:cubicBezTo>
                    <a:pt x="1997" y="17523"/>
                    <a:pt x="1993" y="17506"/>
                    <a:pt x="1986" y="17482"/>
                  </a:cubicBezTo>
                  <a:cubicBezTo>
                    <a:pt x="1956" y="17378"/>
                    <a:pt x="1919" y="17289"/>
                    <a:pt x="1880" y="17217"/>
                  </a:cubicBezTo>
                  <a:cubicBezTo>
                    <a:pt x="1855" y="17181"/>
                    <a:pt x="1815" y="17132"/>
                    <a:pt x="1778" y="17085"/>
                  </a:cubicBezTo>
                  <a:cubicBezTo>
                    <a:pt x="1770" y="17080"/>
                    <a:pt x="1765" y="17080"/>
                    <a:pt x="1758" y="17080"/>
                  </a:cubicBezTo>
                  <a:cubicBezTo>
                    <a:pt x="1736" y="17080"/>
                    <a:pt x="1659" y="16996"/>
                    <a:pt x="1587" y="16898"/>
                  </a:cubicBezTo>
                  <a:cubicBezTo>
                    <a:pt x="1524" y="16813"/>
                    <a:pt x="1491" y="16769"/>
                    <a:pt x="1481" y="16716"/>
                  </a:cubicBezTo>
                  <a:lnTo>
                    <a:pt x="1461" y="16694"/>
                  </a:lnTo>
                  <a:lnTo>
                    <a:pt x="1477" y="16639"/>
                  </a:lnTo>
                  <a:cubicBezTo>
                    <a:pt x="1481" y="16605"/>
                    <a:pt x="1489" y="16569"/>
                    <a:pt x="1501" y="16518"/>
                  </a:cubicBezTo>
                  <a:cubicBezTo>
                    <a:pt x="1566" y="16254"/>
                    <a:pt x="1521" y="15913"/>
                    <a:pt x="1388" y="15675"/>
                  </a:cubicBezTo>
                  <a:lnTo>
                    <a:pt x="1282" y="15487"/>
                  </a:lnTo>
                  <a:lnTo>
                    <a:pt x="1371" y="15184"/>
                  </a:lnTo>
                  <a:cubicBezTo>
                    <a:pt x="1420" y="15017"/>
                    <a:pt x="1527" y="14694"/>
                    <a:pt x="1611" y="14468"/>
                  </a:cubicBezTo>
                  <a:lnTo>
                    <a:pt x="1762" y="14066"/>
                  </a:lnTo>
                  <a:cubicBezTo>
                    <a:pt x="1760" y="14061"/>
                    <a:pt x="1737" y="14049"/>
                    <a:pt x="1725" y="14038"/>
                  </a:cubicBezTo>
                  <a:lnTo>
                    <a:pt x="1514" y="13912"/>
                  </a:lnTo>
                  <a:cubicBezTo>
                    <a:pt x="1399" y="13844"/>
                    <a:pt x="1246" y="13712"/>
                    <a:pt x="1139" y="13592"/>
                  </a:cubicBezTo>
                  <a:cubicBezTo>
                    <a:pt x="1133" y="13586"/>
                    <a:pt x="1129" y="13576"/>
                    <a:pt x="1123" y="13570"/>
                  </a:cubicBezTo>
                  <a:cubicBezTo>
                    <a:pt x="1108" y="13552"/>
                    <a:pt x="1091" y="13537"/>
                    <a:pt x="1078" y="13520"/>
                  </a:cubicBezTo>
                  <a:cubicBezTo>
                    <a:pt x="977" y="13387"/>
                    <a:pt x="834" y="13236"/>
                    <a:pt x="761" y="13184"/>
                  </a:cubicBezTo>
                  <a:cubicBezTo>
                    <a:pt x="688" y="13133"/>
                    <a:pt x="605" y="13034"/>
                    <a:pt x="578" y="12964"/>
                  </a:cubicBezTo>
                  <a:cubicBezTo>
                    <a:pt x="535" y="12856"/>
                    <a:pt x="543" y="12819"/>
                    <a:pt x="622" y="12738"/>
                  </a:cubicBezTo>
                  <a:lnTo>
                    <a:pt x="704" y="12655"/>
                  </a:lnTo>
                  <a:cubicBezTo>
                    <a:pt x="701" y="12637"/>
                    <a:pt x="693" y="12608"/>
                    <a:pt x="683" y="12584"/>
                  </a:cubicBezTo>
                  <a:lnTo>
                    <a:pt x="517" y="12319"/>
                  </a:lnTo>
                  <a:cubicBezTo>
                    <a:pt x="407" y="12140"/>
                    <a:pt x="245" y="11890"/>
                    <a:pt x="158" y="11763"/>
                  </a:cubicBezTo>
                  <a:lnTo>
                    <a:pt x="8" y="11542"/>
                  </a:lnTo>
                  <a:close/>
                  <a:moveTo>
                    <a:pt x="1868" y="19030"/>
                  </a:moveTo>
                  <a:cubicBezTo>
                    <a:pt x="1860" y="19139"/>
                    <a:pt x="1873" y="19221"/>
                    <a:pt x="1929" y="19250"/>
                  </a:cubicBezTo>
                  <a:cubicBezTo>
                    <a:pt x="1971" y="19272"/>
                    <a:pt x="2129" y="19272"/>
                    <a:pt x="2279" y="19250"/>
                  </a:cubicBezTo>
                  <a:cubicBezTo>
                    <a:pt x="2651" y="19196"/>
                    <a:pt x="2807" y="19323"/>
                    <a:pt x="2963" y="19812"/>
                  </a:cubicBezTo>
                  <a:cubicBezTo>
                    <a:pt x="3025" y="20007"/>
                    <a:pt x="3066" y="20180"/>
                    <a:pt x="3052" y="20198"/>
                  </a:cubicBezTo>
                  <a:cubicBezTo>
                    <a:pt x="3039" y="20216"/>
                    <a:pt x="2972" y="20231"/>
                    <a:pt x="2906" y="20231"/>
                  </a:cubicBezTo>
                  <a:cubicBezTo>
                    <a:pt x="2839" y="20231"/>
                    <a:pt x="2750" y="20276"/>
                    <a:pt x="2710" y="20330"/>
                  </a:cubicBezTo>
                  <a:cubicBezTo>
                    <a:pt x="2565" y="20528"/>
                    <a:pt x="2509" y="20917"/>
                    <a:pt x="2609" y="21052"/>
                  </a:cubicBezTo>
                  <a:cubicBezTo>
                    <a:pt x="2733" y="21220"/>
                    <a:pt x="3113" y="21031"/>
                    <a:pt x="3158" y="20776"/>
                  </a:cubicBezTo>
                  <a:cubicBezTo>
                    <a:pt x="3196" y="20561"/>
                    <a:pt x="3264" y="20461"/>
                    <a:pt x="3341" y="20501"/>
                  </a:cubicBezTo>
                  <a:cubicBezTo>
                    <a:pt x="3377" y="20520"/>
                    <a:pt x="3440" y="20520"/>
                    <a:pt x="3484" y="20501"/>
                  </a:cubicBezTo>
                  <a:cubicBezTo>
                    <a:pt x="3593" y="20454"/>
                    <a:pt x="3805" y="19918"/>
                    <a:pt x="3915" y="19416"/>
                  </a:cubicBezTo>
                  <a:cubicBezTo>
                    <a:pt x="4004" y="19009"/>
                    <a:pt x="4251" y="18522"/>
                    <a:pt x="4611" y="18033"/>
                  </a:cubicBezTo>
                  <a:cubicBezTo>
                    <a:pt x="4671" y="17951"/>
                    <a:pt x="4906" y="17505"/>
                    <a:pt x="5132" y="17047"/>
                  </a:cubicBezTo>
                  <a:cubicBezTo>
                    <a:pt x="5649" y="15997"/>
                    <a:pt x="5694" y="15788"/>
                    <a:pt x="5527" y="15250"/>
                  </a:cubicBezTo>
                  <a:cubicBezTo>
                    <a:pt x="5389" y="14808"/>
                    <a:pt x="5385" y="14690"/>
                    <a:pt x="5498" y="14551"/>
                  </a:cubicBezTo>
                  <a:cubicBezTo>
                    <a:pt x="5616" y="14407"/>
                    <a:pt x="5782" y="14471"/>
                    <a:pt x="5881" y="14699"/>
                  </a:cubicBezTo>
                  <a:cubicBezTo>
                    <a:pt x="6041" y="15066"/>
                    <a:pt x="6299" y="15009"/>
                    <a:pt x="6642" y="14523"/>
                  </a:cubicBezTo>
                  <a:cubicBezTo>
                    <a:pt x="6860" y="14214"/>
                    <a:pt x="6912" y="14170"/>
                    <a:pt x="7106" y="14137"/>
                  </a:cubicBezTo>
                  <a:cubicBezTo>
                    <a:pt x="7486" y="14073"/>
                    <a:pt x="7537" y="14033"/>
                    <a:pt x="7643" y="13730"/>
                  </a:cubicBezTo>
                  <a:cubicBezTo>
                    <a:pt x="7730" y="13485"/>
                    <a:pt x="7760" y="13449"/>
                    <a:pt x="7875" y="13449"/>
                  </a:cubicBezTo>
                  <a:cubicBezTo>
                    <a:pt x="8043" y="13449"/>
                    <a:pt x="8221" y="13683"/>
                    <a:pt x="8221" y="13901"/>
                  </a:cubicBezTo>
                  <a:cubicBezTo>
                    <a:pt x="8221" y="13988"/>
                    <a:pt x="8201" y="14164"/>
                    <a:pt x="8173" y="14292"/>
                  </a:cubicBezTo>
                  <a:cubicBezTo>
                    <a:pt x="8128" y="14491"/>
                    <a:pt x="8134" y="14553"/>
                    <a:pt x="8205" y="14744"/>
                  </a:cubicBezTo>
                  <a:cubicBezTo>
                    <a:pt x="8251" y="14865"/>
                    <a:pt x="8298" y="15048"/>
                    <a:pt x="8311" y="15146"/>
                  </a:cubicBezTo>
                  <a:cubicBezTo>
                    <a:pt x="8331" y="15304"/>
                    <a:pt x="8357" y="15327"/>
                    <a:pt x="8559" y="15388"/>
                  </a:cubicBezTo>
                  <a:cubicBezTo>
                    <a:pt x="8767" y="15451"/>
                    <a:pt x="8810" y="15447"/>
                    <a:pt x="9044" y="15311"/>
                  </a:cubicBezTo>
                  <a:cubicBezTo>
                    <a:pt x="9277" y="15175"/>
                    <a:pt x="9362" y="15158"/>
                    <a:pt x="10025" y="15146"/>
                  </a:cubicBezTo>
                  <a:cubicBezTo>
                    <a:pt x="10423" y="15138"/>
                    <a:pt x="10778" y="15114"/>
                    <a:pt x="10814" y="15091"/>
                  </a:cubicBezTo>
                  <a:cubicBezTo>
                    <a:pt x="10892" y="15040"/>
                    <a:pt x="11222" y="14435"/>
                    <a:pt x="11400" y="14016"/>
                  </a:cubicBezTo>
                  <a:cubicBezTo>
                    <a:pt x="11579" y="13596"/>
                    <a:pt x="11640" y="13516"/>
                    <a:pt x="11840" y="13443"/>
                  </a:cubicBezTo>
                  <a:cubicBezTo>
                    <a:pt x="11937" y="13408"/>
                    <a:pt x="12088" y="13313"/>
                    <a:pt x="12174" y="13234"/>
                  </a:cubicBezTo>
                  <a:cubicBezTo>
                    <a:pt x="12306" y="13112"/>
                    <a:pt x="12378" y="13091"/>
                    <a:pt x="12678" y="13091"/>
                  </a:cubicBezTo>
                  <a:cubicBezTo>
                    <a:pt x="13131" y="13091"/>
                    <a:pt x="13282" y="13155"/>
                    <a:pt x="13464" y="13416"/>
                  </a:cubicBezTo>
                  <a:cubicBezTo>
                    <a:pt x="13634" y="13661"/>
                    <a:pt x="13742" y="13679"/>
                    <a:pt x="13912" y="13498"/>
                  </a:cubicBezTo>
                  <a:cubicBezTo>
                    <a:pt x="14009" y="13395"/>
                    <a:pt x="14045" y="13382"/>
                    <a:pt x="14103" y="13438"/>
                  </a:cubicBezTo>
                  <a:cubicBezTo>
                    <a:pt x="14279" y="13609"/>
                    <a:pt x="14392" y="13635"/>
                    <a:pt x="14636" y="13564"/>
                  </a:cubicBezTo>
                  <a:cubicBezTo>
                    <a:pt x="14769" y="13526"/>
                    <a:pt x="15033" y="13476"/>
                    <a:pt x="15226" y="13449"/>
                  </a:cubicBezTo>
                  <a:cubicBezTo>
                    <a:pt x="15419" y="13422"/>
                    <a:pt x="15712" y="13366"/>
                    <a:pt x="15877" y="13328"/>
                  </a:cubicBezTo>
                  <a:cubicBezTo>
                    <a:pt x="16155" y="13263"/>
                    <a:pt x="16189" y="13269"/>
                    <a:pt x="16276" y="13377"/>
                  </a:cubicBezTo>
                  <a:cubicBezTo>
                    <a:pt x="16382" y="13508"/>
                    <a:pt x="16602" y="13614"/>
                    <a:pt x="16964" y="13713"/>
                  </a:cubicBezTo>
                  <a:cubicBezTo>
                    <a:pt x="17147" y="13763"/>
                    <a:pt x="17214" y="13816"/>
                    <a:pt x="17253" y="13923"/>
                  </a:cubicBezTo>
                  <a:cubicBezTo>
                    <a:pt x="17361" y="14215"/>
                    <a:pt x="17579" y="14219"/>
                    <a:pt x="17579" y="13928"/>
                  </a:cubicBezTo>
                  <a:cubicBezTo>
                    <a:pt x="17579" y="13683"/>
                    <a:pt x="17671" y="13608"/>
                    <a:pt x="17917" y="13658"/>
                  </a:cubicBezTo>
                  <a:cubicBezTo>
                    <a:pt x="18178" y="13711"/>
                    <a:pt x="18375" y="13977"/>
                    <a:pt x="18609" y="14600"/>
                  </a:cubicBezTo>
                  <a:lnTo>
                    <a:pt x="18771" y="15036"/>
                  </a:lnTo>
                  <a:lnTo>
                    <a:pt x="18690" y="15256"/>
                  </a:lnTo>
                  <a:cubicBezTo>
                    <a:pt x="18615" y="15470"/>
                    <a:pt x="18617" y="15482"/>
                    <a:pt x="18698" y="15686"/>
                  </a:cubicBezTo>
                  <a:cubicBezTo>
                    <a:pt x="18831" y="16021"/>
                    <a:pt x="19014" y="16114"/>
                    <a:pt x="19565" y="16115"/>
                  </a:cubicBezTo>
                  <a:lnTo>
                    <a:pt x="20037" y="16115"/>
                  </a:lnTo>
                  <a:lnTo>
                    <a:pt x="20037" y="15917"/>
                  </a:lnTo>
                  <a:cubicBezTo>
                    <a:pt x="20037" y="15690"/>
                    <a:pt x="19873" y="15471"/>
                    <a:pt x="19703" y="15471"/>
                  </a:cubicBezTo>
                  <a:cubicBezTo>
                    <a:pt x="19565" y="15471"/>
                    <a:pt x="19541" y="15396"/>
                    <a:pt x="19618" y="15195"/>
                  </a:cubicBezTo>
                  <a:cubicBezTo>
                    <a:pt x="19654" y="15102"/>
                    <a:pt x="19683" y="14962"/>
                    <a:pt x="19683" y="14887"/>
                  </a:cubicBezTo>
                  <a:cubicBezTo>
                    <a:pt x="19683" y="14736"/>
                    <a:pt x="19884" y="14128"/>
                    <a:pt x="19952" y="14071"/>
                  </a:cubicBezTo>
                  <a:cubicBezTo>
                    <a:pt x="19975" y="14052"/>
                    <a:pt x="20064" y="14067"/>
                    <a:pt x="20147" y="14104"/>
                  </a:cubicBezTo>
                  <a:cubicBezTo>
                    <a:pt x="20532" y="14276"/>
                    <a:pt x="20719" y="14142"/>
                    <a:pt x="20786" y="13653"/>
                  </a:cubicBezTo>
                  <a:cubicBezTo>
                    <a:pt x="20808" y="13495"/>
                    <a:pt x="20863" y="13312"/>
                    <a:pt x="20908" y="13245"/>
                  </a:cubicBezTo>
                  <a:cubicBezTo>
                    <a:pt x="20954" y="13178"/>
                    <a:pt x="21102" y="12867"/>
                    <a:pt x="21238" y="12556"/>
                  </a:cubicBezTo>
                  <a:cubicBezTo>
                    <a:pt x="21595" y="11739"/>
                    <a:pt x="21578" y="11436"/>
                    <a:pt x="21157" y="11102"/>
                  </a:cubicBezTo>
                  <a:cubicBezTo>
                    <a:pt x="21048" y="11015"/>
                    <a:pt x="20940" y="10897"/>
                    <a:pt x="20916" y="10837"/>
                  </a:cubicBezTo>
                  <a:cubicBezTo>
                    <a:pt x="20893" y="10778"/>
                    <a:pt x="20689" y="10537"/>
                    <a:pt x="20461" y="10303"/>
                  </a:cubicBezTo>
                  <a:cubicBezTo>
                    <a:pt x="20232" y="10069"/>
                    <a:pt x="19888" y="9646"/>
                    <a:pt x="19699" y="9366"/>
                  </a:cubicBezTo>
                  <a:cubicBezTo>
                    <a:pt x="19300" y="8771"/>
                    <a:pt x="18952" y="8438"/>
                    <a:pt x="18564" y="8275"/>
                  </a:cubicBezTo>
                  <a:cubicBezTo>
                    <a:pt x="18411" y="8211"/>
                    <a:pt x="18205" y="8106"/>
                    <a:pt x="18108" y="8038"/>
                  </a:cubicBezTo>
                  <a:cubicBezTo>
                    <a:pt x="17815" y="7836"/>
                    <a:pt x="17517" y="7881"/>
                    <a:pt x="17286" y="8165"/>
                  </a:cubicBezTo>
                  <a:cubicBezTo>
                    <a:pt x="17180" y="8296"/>
                    <a:pt x="17096" y="8263"/>
                    <a:pt x="16858" y="7994"/>
                  </a:cubicBezTo>
                  <a:cubicBezTo>
                    <a:pt x="16783" y="7910"/>
                    <a:pt x="16714" y="7867"/>
                    <a:pt x="16647" y="7862"/>
                  </a:cubicBezTo>
                  <a:cubicBezTo>
                    <a:pt x="16685" y="7877"/>
                    <a:pt x="16721" y="7921"/>
                    <a:pt x="16744" y="7989"/>
                  </a:cubicBezTo>
                  <a:cubicBezTo>
                    <a:pt x="16795" y="8139"/>
                    <a:pt x="17006" y="8338"/>
                    <a:pt x="17143" y="8380"/>
                  </a:cubicBezTo>
                  <a:cubicBezTo>
                    <a:pt x="17164" y="8381"/>
                    <a:pt x="17184" y="8383"/>
                    <a:pt x="17208" y="8380"/>
                  </a:cubicBezTo>
                  <a:cubicBezTo>
                    <a:pt x="17260" y="8374"/>
                    <a:pt x="17292" y="8365"/>
                    <a:pt x="17318" y="8352"/>
                  </a:cubicBezTo>
                  <a:cubicBezTo>
                    <a:pt x="17327" y="8347"/>
                    <a:pt x="17339" y="8342"/>
                    <a:pt x="17347" y="8336"/>
                  </a:cubicBezTo>
                  <a:cubicBezTo>
                    <a:pt x="17357" y="8327"/>
                    <a:pt x="17366" y="8317"/>
                    <a:pt x="17371" y="8303"/>
                  </a:cubicBezTo>
                  <a:cubicBezTo>
                    <a:pt x="17377" y="8287"/>
                    <a:pt x="17379" y="8270"/>
                    <a:pt x="17379" y="8248"/>
                  </a:cubicBezTo>
                  <a:cubicBezTo>
                    <a:pt x="17379" y="8238"/>
                    <a:pt x="17382" y="8229"/>
                    <a:pt x="17383" y="8220"/>
                  </a:cubicBezTo>
                  <a:cubicBezTo>
                    <a:pt x="17367" y="8183"/>
                    <a:pt x="17382" y="8137"/>
                    <a:pt x="17420" y="8121"/>
                  </a:cubicBezTo>
                  <a:cubicBezTo>
                    <a:pt x="17424" y="8119"/>
                    <a:pt x="17432" y="8118"/>
                    <a:pt x="17436" y="8116"/>
                  </a:cubicBezTo>
                  <a:cubicBezTo>
                    <a:pt x="17439" y="8114"/>
                    <a:pt x="17441" y="8111"/>
                    <a:pt x="17445" y="8110"/>
                  </a:cubicBezTo>
                  <a:cubicBezTo>
                    <a:pt x="17463" y="8103"/>
                    <a:pt x="17489" y="8088"/>
                    <a:pt x="17514" y="8077"/>
                  </a:cubicBezTo>
                  <a:cubicBezTo>
                    <a:pt x="17533" y="8068"/>
                    <a:pt x="17551" y="8063"/>
                    <a:pt x="17567" y="8055"/>
                  </a:cubicBezTo>
                  <a:cubicBezTo>
                    <a:pt x="17588" y="8044"/>
                    <a:pt x="17607" y="8035"/>
                    <a:pt x="17628" y="8027"/>
                  </a:cubicBezTo>
                  <a:cubicBezTo>
                    <a:pt x="17630" y="8027"/>
                    <a:pt x="17634" y="8028"/>
                    <a:pt x="17636" y="8027"/>
                  </a:cubicBezTo>
                  <a:cubicBezTo>
                    <a:pt x="17774" y="7979"/>
                    <a:pt x="17896" y="8007"/>
                    <a:pt x="18047" y="8127"/>
                  </a:cubicBezTo>
                  <a:cubicBezTo>
                    <a:pt x="18148" y="8207"/>
                    <a:pt x="18271" y="8270"/>
                    <a:pt x="18320" y="8270"/>
                  </a:cubicBezTo>
                  <a:cubicBezTo>
                    <a:pt x="18368" y="8270"/>
                    <a:pt x="18419" y="8298"/>
                    <a:pt x="18434" y="8330"/>
                  </a:cubicBezTo>
                  <a:cubicBezTo>
                    <a:pt x="18448" y="8363"/>
                    <a:pt x="18501" y="8391"/>
                    <a:pt x="18552" y="8391"/>
                  </a:cubicBezTo>
                  <a:cubicBezTo>
                    <a:pt x="18769" y="8391"/>
                    <a:pt x="19064" y="8677"/>
                    <a:pt x="19598" y="9416"/>
                  </a:cubicBezTo>
                  <a:cubicBezTo>
                    <a:pt x="19899" y="9833"/>
                    <a:pt x="20168" y="10176"/>
                    <a:pt x="20196" y="10176"/>
                  </a:cubicBezTo>
                  <a:cubicBezTo>
                    <a:pt x="20224" y="10176"/>
                    <a:pt x="20279" y="10243"/>
                    <a:pt x="20318" y="10325"/>
                  </a:cubicBezTo>
                  <a:cubicBezTo>
                    <a:pt x="20358" y="10407"/>
                    <a:pt x="20421" y="10474"/>
                    <a:pt x="20456" y="10474"/>
                  </a:cubicBezTo>
                  <a:cubicBezTo>
                    <a:pt x="20492" y="10474"/>
                    <a:pt x="20637" y="10635"/>
                    <a:pt x="20778" y="10832"/>
                  </a:cubicBezTo>
                  <a:cubicBezTo>
                    <a:pt x="20919" y="11028"/>
                    <a:pt x="21062" y="11190"/>
                    <a:pt x="21100" y="11190"/>
                  </a:cubicBezTo>
                  <a:cubicBezTo>
                    <a:pt x="21187" y="11190"/>
                    <a:pt x="21441" y="11579"/>
                    <a:pt x="21441" y="11713"/>
                  </a:cubicBezTo>
                  <a:cubicBezTo>
                    <a:pt x="21441" y="11815"/>
                    <a:pt x="21364" y="12030"/>
                    <a:pt x="21185" y="12435"/>
                  </a:cubicBezTo>
                  <a:cubicBezTo>
                    <a:pt x="21134" y="12550"/>
                    <a:pt x="21062" y="12728"/>
                    <a:pt x="21022" y="12826"/>
                  </a:cubicBezTo>
                  <a:cubicBezTo>
                    <a:pt x="20983" y="12924"/>
                    <a:pt x="20903" y="13069"/>
                    <a:pt x="20847" y="13151"/>
                  </a:cubicBezTo>
                  <a:cubicBezTo>
                    <a:pt x="20786" y="13241"/>
                    <a:pt x="20735" y="13403"/>
                    <a:pt x="20721" y="13559"/>
                  </a:cubicBezTo>
                  <a:cubicBezTo>
                    <a:pt x="20708" y="13702"/>
                    <a:pt x="20667" y="13885"/>
                    <a:pt x="20627" y="13967"/>
                  </a:cubicBezTo>
                  <a:cubicBezTo>
                    <a:pt x="20566" y="14094"/>
                    <a:pt x="20532" y="14112"/>
                    <a:pt x="20395" y="14082"/>
                  </a:cubicBezTo>
                  <a:cubicBezTo>
                    <a:pt x="20308" y="14063"/>
                    <a:pt x="20139" y="13978"/>
                    <a:pt x="20021" y="13895"/>
                  </a:cubicBezTo>
                  <a:cubicBezTo>
                    <a:pt x="19903" y="13812"/>
                    <a:pt x="19792" y="13757"/>
                    <a:pt x="19773" y="13774"/>
                  </a:cubicBezTo>
                  <a:cubicBezTo>
                    <a:pt x="19753" y="13790"/>
                    <a:pt x="19758" y="13886"/>
                    <a:pt x="19785" y="13983"/>
                  </a:cubicBezTo>
                  <a:cubicBezTo>
                    <a:pt x="19827" y="14135"/>
                    <a:pt x="19821" y="14186"/>
                    <a:pt x="19736" y="14341"/>
                  </a:cubicBezTo>
                  <a:cubicBezTo>
                    <a:pt x="19677" y="14450"/>
                    <a:pt x="19625" y="14656"/>
                    <a:pt x="19606" y="14859"/>
                  </a:cubicBezTo>
                  <a:lnTo>
                    <a:pt x="19577" y="15195"/>
                  </a:lnTo>
                  <a:lnTo>
                    <a:pt x="19231" y="15206"/>
                  </a:lnTo>
                  <a:cubicBezTo>
                    <a:pt x="18948" y="15215"/>
                    <a:pt x="18882" y="15203"/>
                    <a:pt x="18865" y="15124"/>
                  </a:cubicBezTo>
                  <a:cubicBezTo>
                    <a:pt x="18746" y="14582"/>
                    <a:pt x="18342" y="13730"/>
                    <a:pt x="18153" y="13631"/>
                  </a:cubicBezTo>
                  <a:cubicBezTo>
                    <a:pt x="17903" y="13499"/>
                    <a:pt x="17659" y="13440"/>
                    <a:pt x="17607" y="13498"/>
                  </a:cubicBezTo>
                  <a:cubicBezTo>
                    <a:pt x="17550" y="13563"/>
                    <a:pt x="17339" y="13599"/>
                    <a:pt x="17139" y="13603"/>
                  </a:cubicBezTo>
                  <a:cubicBezTo>
                    <a:pt x="17133" y="13603"/>
                    <a:pt x="17129" y="13603"/>
                    <a:pt x="17123" y="13603"/>
                  </a:cubicBezTo>
                  <a:cubicBezTo>
                    <a:pt x="17005" y="13604"/>
                    <a:pt x="16890" y="13599"/>
                    <a:pt x="16818" y="13570"/>
                  </a:cubicBezTo>
                  <a:cubicBezTo>
                    <a:pt x="16481" y="13433"/>
                    <a:pt x="16386" y="13374"/>
                    <a:pt x="16325" y="13256"/>
                  </a:cubicBezTo>
                  <a:cubicBezTo>
                    <a:pt x="16270" y="13149"/>
                    <a:pt x="16245" y="13146"/>
                    <a:pt x="16012" y="13201"/>
                  </a:cubicBezTo>
                  <a:cubicBezTo>
                    <a:pt x="15855" y="13238"/>
                    <a:pt x="15738" y="13234"/>
                    <a:pt x="15707" y="13201"/>
                  </a:cubicBezTo>
                  <a:cubicBezTo>
                    <a:pt x="15677" y="13210"/>
                    <a:pt x="15653" y="13225"/>
                    <a:pt x="15629" y="13239"/>
                  </a:cubicBezTo>
                  <a:cubicBezTo>
                    <a:pt x="15609" y="13310"/>
                    <a:pt x="15534" y="13328"/>
                    <a:pt x="15304" y="13328"/>
                  </a:cubicBezTo>
                  <a:cubicBezTo>
                    <a:pt x="15138" y="13328"/>
                    <a:pt x="14905" y="13367"/>
                    <a:pt x="14787" y="13416"/>
                  </a:cubicBezTo>
                  <a:cubicBezTo>
                    <a:pt x="14455" y="13552"/>
                    <a:pt x="14317" y="13533"/>
                    <a:pt x="14172" y="13328"/>
                  </a:cubicBezTo>
                  <a:cubicBezTo>
                    <a:pt x="14101" y="13227"/>
                    <a:pt x="14005" y="13154"/>
                    <a:pt x="13944" y="13151"/>
                  </a:cubicBezTo>
                  <a:cubicBezTo>
                    <a:pt x="13903" y="13153"/>
                    <a:pt x="13873" y="13181"/>
                    <a:pt x="13855" y="13234"/>
                  </a:cubicBezTo>
                  <a:cubicBezTo>
                    <a:pt x="13856" y="13251"/>
                    <a:pt x="13858" y="13270"/>
                    <a:pt x="13863" y="13295"/>
                  </a:cubicBezTo>
                  <a:cubicBezTo>
                    <a:pt x="13901" y="13503"/>
                    <a:pt x="13811" y="13575"/>
                    <a:pt x="13639" y="13476"/>
                  </a:cubicBezTo>
                  <a:cubicBezTo>
                    <a:pt x="13552" y="13427"/>
                    <a:pt x="13485" y="13342"/>
                    <a:pt x="13468" y="13250"/>
                  </a:cubicBezTo>
                  <a:cubicBezTo>
                    <a:pt x="13436" y="13078"/>
                    <a:pt x="13316" y="13034"/>
                    <a:pt x="12747" y="13003"/>
                  </a:cubicBezTo>
                  <a:cubicBezTo>
                    <a:pt x="12597" y="12994"/>
                    <a:pt x="12484" y="12979"/>
                    <a:pt x="12422" y="12964"/>
                  </a:cubicBezTo>
                  <a:cubicBezTo>
                    <a:pt x="12368" y="12964"/>
                    <a:pt x="12333" y="12968"/>
                    <a:pt x="12300" y="12975"/>
                  </a:cubicBezTo>
                  <a:cubicBezTo>
                    <a:pt x="12255" y="13006"/>
                    <a:pt x="12193" y="13061"/>
                    <a:pt x="12125" y="13129"/>
                  </a:cubicBezTo>
                  <a:cubicBezTo>
                    <a:pt x="12000" y="13253"/>
                    <a:pt x="11838" y="13354"/>
                    <a:pt x="11738" y="13372"/>
                  </a:cubicBezTo>
                  <a:cubicBezTo>
                    <a:pt x="11590" y="13399"/>
                    <a:pt x="11550" y="13442"/>
                    <a:pt x="11433" y="13697"/>
                  </a:cubicBezTo>
                  <a:cubicBezTo>
                    <a:pt x="11359" y="13859"/>
                    <a:pt x="11298" y="14016"/>
                    <a:pt x="11298" y="14044"/>
                  </a:cubicBezTo>
                  <a:cubicBezTo>
                    <a:pt x="11298" y="14071"/>
                    <a:pt x="11224" y="14210"/>
                    <a:pt x="11136" y="14352"/>
                  </a:cubicBezTo>
                  <a:cubicBezTo>
                    <a:pt x="11048" y="14495"/>
                    <a:pt x="10930" y="14711"/>
                    <a:pt x="10871" y="14837"/>
                  </a:cubicBezTo>
                  <a:cubicBezTo>
                    <a:pt x="10771" y="15051"/>
                    <a:pt x="10751" y="15069"/>
                    <a:pt x="10598" y="15041"/>
                  </a:cubicBezTo>
                  <a:cubicBezTo>
                    <a:pt x="10508" y="15025"/>
                    <a:pt x="10402" y="15033"/>
                    <a:pt x="10362" y="15063"/>
                  </a:cubicBezTo>
                  <a:cubicBezTo>
                    <a:pt x="10314" y="15100"/>
                    <a:pt x="10244" y="15087"/>
                    <a:pt x="10155" y="15025"/>
                  </a:cubicBezTo>
                  <a:cubicBezTo>
                    <a:pt x="10049" y="14951"/>
                    <a:pt x="10002" y="14948"/>
                    <a:pt x="9927" y="15002"/>
                  </a:cubicBezTo>
                  <a:cubicBezTo>
                    <a:pt x="9868" y="15046"/>
                    <a:pt x="9737" y="15058"/>
                    <a:pt x="9577" y="15036"/>
                  </a:cubicBezTo>
                  <a:cubicBezTo>
                    <a:pt x="9317" y="14999"/>
                    <a:pt x="9280" y="15011"/>
                    <a:pt x="8926" y="15261"/>
                  </a:cubicBezTo>
                  <a:cubicBezTo>
                    <a:pt x="8807" y="15345"/>
                    <a:pt x="8710" y="15382"/>
                    <a:pt x="8685" y="15350"/>
                  </a:cubicBezTo>
                  <a:cubicBezTo>
                    <a:pt x="8662" y="15320"/>
                    <a:pt x="8587" y="15294"/>
                    <a:pt x="8519" y="15294"/>
                  </a:cubicBezTo>
                  <a:cubicBezTo>
                    <a:pt x="8382" y="15294"/>
                    <a:pt x="8311" y="15151"/>
                    <a:pt x="8392" y="15041"/>
                  </a:cubicBezTo>
                  <a:cubicBezTo>
                    <a:pt x="8429" y="14991"/>
                    <a:pt x="8455" y="14993"/>
                    <a:pt x="8494" y="15047"/>
                  </a:cubicBezTo>
                  <a:cubicBezTo>
                    <a:pt x="8523" y="15086"/>
                    <a:pt x="8579" y="15115"/>
                    <a:pt x="8616" y="15113"/>
                  </a:cubicBezTo>
                  <a:cubicBezTo>
                    <a:pt x="8614" y="15099"/>
                    <a:pt x="8606" y="15082"/>
                    <a:pt x="8596" y="15063"/>
                  </a:cubicBezTo>
                  <a:cubicBezTo>
                    <a:pt x="8590" y="15060"/>
                    <a:pt x="8591" y="15056"/>
                    <a:pt x="8584" y="15052"/>
                  </a:cubicBezTo>
                  <a:cubicBezTo>
                    <a:pt x="8529" y="15022"/>
                    <a:pt x="8472" y="14959"/>
                    <a:pt x="8457" y="14909"/>
                  </a:cubicBezTo>
                  <a:cubicBezTo>
                    <a:pt x="8443" y="14859"/>
                    <a:pt x="8405" y="14815"/>
                    <a:pt x="8372" y="14815"/>
                  </a:cubicBezTo>
                  <a:cubicBezTo>
                    <a:pt x="8339" y="14815"/>
                    <a:pt x="8281" y="14748"/>
                    <a:pt x="8242" y="14666"/>
                  </a:cubicBezTo>
                  <a:cubicBezTo>
                    <a:pt x="8177" y="14533"/>
                    <a:pt x="8174" y="14508"/>
                    <a:pt x="8234" y="14385"/>
                  </a:cubicBezTo>
                  <a:cubicBezTo>
                    <a:pt x="8314" y="14218"/>
                    <a:pt x="8300" y="13585"/>
                    <a:pt x="8213" y="13476"/>
                  </a:cubicBezTo>
                  <a:cubicBezTo>
                    <a:pt x="8181" y="13436"/>
                    <a:pt x="8068" y="13379"/>
                    <a:pt x="7961" y="13344"/>
                  </a:cubicBezTo>
                  <a:cubicBezTo>
                    <a:pt x="7716" y="13264"/>
                    <a:pt x="7607" y="13329"/>
                    <a:pt x="7607" y="13564"/>
                  </a:cubicBezTo>
                  <a:cubicBezTo>
                    <a:pt x="7607" y="13840"/>
                    <a:pt x="7392" y="14051"/>
                    <a:pt x="7110" y="14044"/>
                  </a:cubicBezTo>
                  <a:cubicBezTo>
                    <a:pt x="6749" y="14035"/>
                    <a:pt x="6734" y="14039"/>
                    <a:pt x="6646" y="14270"/>
                  </a:cubicBezTo>
                  <a:cubicBezTo>
                    <a:pt x="6532" y="14570"/>
                    <a:pt x="6339" y="14803"/>
                    <a:pt x="6186" y="14826"/>
                  </a:cubicBezTo>
                  <a:cubicBezTo>
                    <a:pt x="6083" y="14842"/>
                    <a:pt x="6046" y="14811"/>
                    <a:pt x="5987" y="14666"/>
                  </a:cubicBezTo>
                  <a:cubicBezTo>
                    <a:pt x="5947" y="14568"/>
                    <a:pt x="5841" y="14440"/>
                    <a:pt x="5751" y="14380"/>
                  </a:cubicBezTo>
                  <a:cubicBezTo>
                    <a:pt x="5598" y="14277"/>
                    <a:pt x="5577" y="14277"/>
                    <a:pt x="5474" y="14369"/>
                  </a:cubicBezTo>
                  <a:cubicBezTo>
                    <a:pt x="5431" y="14407"/>
                    <a:pt x="5396" y="14447"/>
                    <a:pt x="5368" y="14490"/>
                  </a:cubicBezTo>
                  <a:cubicBezTo>
                    <a:pt x="5367" y="14492"/>
                    <a:pt x="5365" y="14494"/>
                    <a:pt x="5364" y="14496"/>
                  </a:cubicBezTo>
                  <a:cubicBezTo>
                    <a:pt x="5326" y="14556"/>
                    <a:pt x="5306" y="14621"/>
                    <a:pt x="5299" y="14688"/>
                  </a:cubicBezTo>
                  <a:cubicBezTo>
                    <a:pt x="5298" y="14731"/>
                    <a:pt x="5301" y="14788"/>
                    <a:pt x="5311" y="14859"/>
                  </a:cubicBezTo>
                  <a:cubicBezTo>
                    <a:pt x="5312" y="14862"/>
                    <a:pt x="5315" y="14862"/>
                    <a:pt x="5315" y="14865"/>
                  </a:cubicBezTo>
                  <a:cubicBezTo>
                    <a:pt x="5323" y="14891"/>
                    <a:pt x="5332" y="14915"/>
                    <a:pt x="5344" y="14942"/>
                  </a:cubicBezTo>
                  <a:cubicBezTo>
                    <a:pt x="5387" y="15041"/>
                    <a:pt x="5410" y="15139"/>
                    <a:pt x="5397" y="15157"/>
                  </a:cubicBezTo>
                  <a:cubicBezTo>
                    <a:pt x="5384" y="15174"/>
                    <a:pt x="5421" y="15287"/>
                    <a:pt x="5478" y="15410"/>
                  </a:cubicBezTo>
                  <a:cubicBezTo>
                    <a:pt x="5578" y="15625"/>
                    <a:pt x="5579" y="15651"/>
                    <a:pt x="5519" y="15923"/>
                  </a:cubicBezTo>
                  <a:cubicBezTo>
                    <a:pt x="5484" y="16079"/>
                    <a:pt x="5379" y="16350"/>
                    <a:pt x="5283" y="16523"/>
                  </a:cubicBezTo>
                  <a:cubicBezTo>
                    <a:pt x="5239" y="16602"/>
                    <a:pt x="5200" y="16674"/>
                    <a:pt x="5169" y="16738"/>
                  </a:cubicBezTo>
                  <a:cubicBezTo>
                    <a:pt x="5154" y="16773"/>
                    <a:pt x="5139" y="16809"/>
                    <a:pt x="5128" y="16837"/>
                  </a:cubicBezTo>
                  <a:cubicBezTo>
                    <a:pt x="5122" y="16854"/>
                    <a:pt x="5104" y="16886"/>
                    <a:pt x="5104" y="16892"/>
                  </a:cubicBezTo>
                  <a:cubicBezTo>
                    <a:pt x="5104" y="16922"/>
                    <a:pt x="5078" y="16980"/>
                    <a:pt x="5043" y="17019"/>
                  </a:cubicBezTo>
                  <a:cubicBezTo>
                    <a:pt x="5008" y="17058"/>
                    <a:pt x="4918" y="17229"/>
                    <a:pt x="4847" y="17399"/>
                  </a:cubicBezTo>
                  <a:cubicBezTo>
                    <a:pt x="4776" y="17569"/>
                    <a:pt x="4623" y="17843"/>
                    <a:pt x="4505" y="18011"/>
                  </a:cubicBezTo>
                  <a:cubicBezTo>
                    <a:pt x="4030" y="18688"/>
                    <a:pt x="3967" y="18823"/>
                    <a:pt x="3830" y="19427"/>
                  </a:cubicBezTo>
                  <a:cubicBezTo>
                    <a:pt x="3782" y="19634"/>
                    <a:pt x="3691" y="19923"/>
                    <a:pt x="3630" y="20071"/>
                  </a:cubicBezTo>
                  <a:cubicBezTo>
                    <a:pt x="3454" y="20499"/>
                    <a:pt x="3428" y="20512"/>
                    <a:pt x="3252" y="20220"/>
                  </a:cubicBezTo>
                  <a:cubicBezTo>
                    <a:pt x="3167" y="20080"/>
                    <a:pt x="3053" y="19827"/>
                    <a:pt x="2999" y="19658"/>
                  </a:cubicBezTo>
                  <a:cubicBezTo>
                    <a:pt x="2946" y="19489"/>
                    <a:pt x="2865" y="19306"/>
                    <a:pt x="2820" y="19250"/>
                  </a:cubicBezTo>
                  <a:cubicBezTo>
                    <a:pt x="2715" y="19121"/>
                    <a:pt x="2384" y="19071"/>
                    <a:pt x="2202" y="19157"/>
                  </a:cubicBezTo>
                  <a:cubicBezTo>
                    <a:pt x="2085" y="19212"/>
                    <a:pt x="2040" y="19204"/>
                    <a:pt x="1949" y="19124"/>
                  </a:cubicBezTo>
                  <a:cubicBezTo>
                    <a:pt x="1899" y="19079"/>
                    <a:pt x="1873" y="19053"/>
                    <a:pt x="1868" y="19030"/>
                  </a:cubicBezTo>
                  <a:close/>
                  <a:moveTo>
                    <a:pt x="18788" y="15272"/>
                  </a:moveTo>
                  <a:cubicBezTo>
                    <a:pt x="18820" y="15274"/>
                    <a:pt x="18869" y="15294"/>
                    <a:pt x="18934" y="15333"/>
                  </a:cubicBezTo>
                  <a:cubicBezTo>
                    <a:pt x="19116" y="15440"/>
                    <a:pt x="19362" y="15525"/>
                    <a:pt x="19618" y="15570"/>
                  </a:cubicBezTo>
                  <a:cubicBezTo>
                    <a:pt x="19811" y="15604"/>
                    <a:pt x="19992" y="15792"/>
                    <a:pt x="19992" y="15956"/>
                  </a:cubicBezTo>
                  <a:cubicBezTo>
                    <a:pt x="19992" y="16108"/>
                    <a:pt x="19947" y="16118"/>
                    <a:pt x="19756" y="16016"/>
                  </a:cubicBezTo>
                  <a:cubicBezTo>
                    <a:pt x="19622" y="15945"/>
                    <a:pt x="19550" y="15938"/>
                    <a:pt x="19410" y="15989"/>
                  </a:cubicBezTo>
                  <a:cubicBezTo>
                    <a:pt x="19271" y="16039"/>
                    <a:pt x="19202" y="16037"/>
                    <a:pt x="19077" y="15967"/>
                  </a:cubicBezTo>
                  <a:cubicBezTo>
                    <a:pt x="18891" y="15863"/>
                    <a:pt x="18725" y="15614"/>
                    <a:pt x="18723" y="15438"/>
                  </a:cubicBezTo>
                  <a:cubicBezTo>
                    <a:pt x="18721" y="15321"/>
                    <a:pt x="18733" y="15270"/>
                    <a:pt x="18788" y="15272"/>
                  </a:cubicBezTo>
                  <a:close/>
                  <a:moveTo>
                    <a:pt x="2857" y="20270"/>
                  </a:moveTo>
                  <a:lnTo>
                    <a:pt x="2999" y="20473"/>
                  </a:lnTo>
                  <a:lnTo>
                    <a:pt x="3138" y="20677"/>
                  </a:lnTo>
                  <a:lnTo>
                    <a:pt x="2999" y="20843"/>
                  </a:lnTo>
                  <a:cubicBezTo>
                    <a:pt x="2871" y="20998"/>
                    <a:pt x="2674" y="21064"/>
                    <a:pt x="2633" y="20964"/>
                  </a:cubicBezTo>
                  <a:cubicBezTo>
                    <a:pt x="2603" y="20890"/>
                    <a:pt x="2682" y="20568"/>
                    <a:pt x="2771" y="20413"/>
                  </a:cubicBezTo>
                  <a:lnTo>
                    <a:pt x="2857" y="20270"/>
                  </a:lnTo>
                  <a:close/>
                  <a:moveTo>
                    <a:pt x="2161" y="21548"/>
                  </a:moveTo>
                  <a:cubicBezTo>
                    <a:pt x="2146" y="21547"/>
                    <a:pt x="2128" y="21550"/>
                    <a:pt x="2112" y="21559"/>
                  </a:cubicBezTo>
                  <a:cubicBezTo>
                    <a:pt x="2077" y="21578"/>
                    <a:pt x="2085" y="21595"/>
                    <a:pt x="2136" y="21597"/>
                  </a:cubicBezTo>
                  <a:cubicBezTo>
                    <a:pt x="2183" y="21600"/>
                    <a:pt x="2208" y="21584"/>
                    <a:pt x="2193" y="21564"/>
                  </a:cubicBezTo>
                  <a:cubicBezTo>
                    <a:pt x="2186" y="21554"/>
                    <a:pt x="2176" y="21549"/>
                    <a:pt x="2161" y="21548"/>
                  </a:cubicBezTo>
                  <a:close/>
                </a:path>
              </a:pathLst>
            </a:custGeom>
            <a:ln>
              <a:noFill/>
            </a:ln>
            <a:effectLst/>
          </p:spPr>
        </p:pic>
        <p:pic>
          <p:nvPicPr>
            <p:cNvPr id="75" name="Image" descr="Image"/>
            <p:cNvPicPr>
              <a:picLocks/>
            </p:cNvPicPr>
            <p:nvPr/>
          </p:nvPicPr>
          <p:blipFill>
            <a:blip r:embed="rId10">
              <a:extLst/>
            </a:blip>
            <a:stretch>
              <a:fillRect/>
            </a:stretch>
          </p:blipFill>
          <p:spPr>
            <a:xfrm>
              <a:off x="-1" y="0"/>
              <a:ext cx="2129765" cy="1581260"/>
            </a:xfrm>
            <a:prstGeom prst="rect">
              <a:avLst/>
            </a:prstGeom>
            <a:effectLst/>
          </p:spPr>
        </p:pic>
      </p:gr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9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100" name="Group"/>
          <p:cNvGrpSpPr/>
          <p:nvPr/>
        </p:nvGrpSpPr>
        <p:grpSpPr>
          <a:xfrm>
            <a:off x="187775" y="12792199"/>
            <a:ext cx="8057250" cy="716211"/>
            <a:chOff x="0" y="0"/>
            <a:chExt cx="8057249" cy="716210"/>
          </a:xfrm>
        </p:grpSpPr>
        <p:pic>
          <p:nvPicPr>
            <p:cNvPr id="93" name="Image" descr="Image"/>
            <p:cNvPicPr>
              <a:picLocks noChangeAspect="1"/>
            </p:cNvPicPr>
            <p:nvPr/>
          </p:nvPicPr>
          <p:blipFill>
            <a:blip r:embed="rId2">
              <a:extLst/>
            </a:blip>
            <a:stretch>
              <a:fillRect/>
            </a:stretch>
          </p:blipFill>
          <p:spPr>
            <a:xfrm>
              <a:off x="0" y="283573"/>
              <a:ext cx="1466194" cy="149064"/>
            </a:xfrm>
            <a:prstGeom prst="rect">
              <a:avLst/>
            </a:prstGeom>
            <a:ln w="12700" cap="flat">
              <a:noFill/>
              <a:miter lim="400000"/>
            </a:ln>
            <a:effectLst/>
          </p:spPr>
        </p:pic>
        <p:pic>
          <p:nvPicPr>
            <p:cNvPr id="94" name="Image" descr="Image"/>
            <p:cNvPicPr>
              <a:picLocks noChangeAspect="1"/>
            </p:cNvPicPr>
            <p:nvPr/>
          </p:nvPicPr>
          <p:blipFill>
            <a:blip r:embed="rId3">
              <a:extLst/>
            </a:blip>
            <a:stretch>
              <a:fillRect/>
            </a:stretch>
          </p:blipFill>
          <p:spPr>
            <a:xfrm>
              <a:off x="1657569" y="97720"/>
              <a:ext cx="373906" cy="520771"/>
            </a:xfrm>
            <a:prstGeom prst="rect">
              <a:avLst/>
            </a:prstGeom>
            <a:ln w="12700" cap="flat">
              <a:noFill/>
              <a:miter lim="400000"/>
            </a:ln>
            <a:effectLst/>
          </p:spPr>
        </p:pic>
        <p:pic>
          <p:nvPicPr>
            <p:cNvPr id="95" name="Image" descr="Image"/>
            <p:cNvPicPr>
              <a:picLocks noChangeAspect="1"/>
            </p:cNvPicPr>
            <p:nvPr/>
          </p:nvPicPr>
          <p:blipFill>
            <a:blip r:embed="rId4">
              <a:extLst/>
            </a:blip>
            <a:stretch>
              <a:fillRect/>
            </a:stretch>
          </p:blipFill>
          <p:spPr>
            <a:xfrm>
              <a:off x="2222851" y="0"/>
              <a:ext cx="1204725" cy="716211"/>
            </a:xfrm>
            <a:prstGeom prst="rect">
              <a:avLst/>
            </a:prstGeom>
            <a:ln w="12700" cap="flat">
              <a:noFill/>
              <a:miter lim="400000"/>
            </a:ln>
            <a:effectLst/>
          </p:spPr>
        </p:pic>
        <p:pic>
          <p:nvPicPr>
            <p:cNvPr id="96" name="Image" descr="Image"/>
            <p:cNvPicPr>
              <a:picLocks noChangeAspect="1"/>
            </p:cNvPicPr>
            <p:nvPr/>
          </p:nvPicPr>
          <p:blipFill>
            <a:blip r:embed="rId5">
              <a:extLst/>
            </a:blip>
            <a:stretch>
              <a:fillRect/>
            </a:stretch>
          </p:blipFill>
          <p:spPr>
            <a:xfrm>
              <a:off x="3528586" y="76770"/>
              <a:ext cx="512991" cy="562671"/>
            </a:xfrm>
            <a:prstGeom prst="rect">
              <a:avLst/>
            </a:prstGeom>
            <a:ln w="12700" cap="flat">
              <a:noFill/>
              <a:miter lim="400000"/>
            </a:ln>
            <a:effectLst/>
          </p:spPr>
        </p:pic>
        <p:pic>
          <p:nvPicPr>
            <p:cNvPr id="97" name="Image" descr="Image"/>
            <p:cNvPicPr>
              <a:picLocks noChangeAspect="1"/>
            </p:cNvPicPr>
            <p:nvPr/>
          </p:nvPicPr>
          <p:blipFill>
            <a:blip r:embed="rId6">
              <a:extLst/>
            </a:blip>
            <a:srcRect b="39989"/>
            <a:stretch>
              <a:fillRect/>
            </a:stretch>
          </p:blipFill>
          <p:spPr>
            <a:xfrm>
              <a:off x="4316432" y="125221"/>
              <a:ext cx="484782" cy="465830"/>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pic>
          <p:nvPicPr>
            <p:cNvPr id="98" name="Image" descr="Image"/>
            <p:cNvPicPr>
              <a:picLocks noChangeAspect="1"/>
            </p:cNvPicPr>
            <p:nvPr/>
          </p:nvPicPr>
          <p:blipFill>
            <a:blip r:embed="rId7">
              <a:extLst/>
            </a:blip>
            <a:stretch>
              <a:fillRect/>
            </a:stretch>
          </p:blipFill>
          <p:spPr>
            <a:xfrm>
              <a:off x="7437828" y="39047"/>
              <a:ext cx="619422" cy="638117"/>
            </a:xfrm>
            <a:prstGeom prst="rect">
              <a:avLst/>
            </a:prstGeom>
            <a:ln w="12700" cap="flat">
              <a:noFill/>
              <a:miter lim="400000"/>
            </a:ln>
            <a:effectLst/>
          </p:spPr>
        </p:pic>
        <p:pic>
          <p:nvPicPr>
            <p:cNvPr id="99" name="Image" descr="Image"/>
            <p:cNvPicPr>
              <a:picLocks noChangeAspect="1"/>
            </p:cNvPicPr>
            <p:nvPr/>
          </p:nvPicPr>
          <p:blipFill>
            <a:blip r:embed="rId8">
              <a:extLst/>
            </a:blip>
            <a:srcRect/>
            <a:stretch>
              <a:fillRect/>
            </a:stretch>
          </p:blipFill>
          <p:spPr>
            <a:xfrm>
              <a:off x="4828194" y="121060"/>
              <a:ext cx="2384244" cy="474153"/>
            </a:xfrm>
            <a:prstGeom prst="rect">
              <a:avLst/>
            </a:prstGeom>
            <a:ln w="12700" cap="flat">
              <a:noFill/>
              <a:miter lim="400000"/>
            </a:ln>
            <a:effectLst/>
          </p:spPr>
        </p:pic>
      </p:grpSp>
      <p:sp>
        <p:nvSpPr>
          <p:cNvPr id="101" name="Rectangle"/>
          <p:cNvSpPr/>
          <p:nvPr/>
        </p:nvSpPr>
        <p:spPr>
          <a:xfrm>
            <a:off x="-54081" y="-10174"/>
            <a:ext cx="24492162" cy="1817764"/>
          </a:xfrm>
          <a:prstGeom prst="rect">
            <a:avLst/>
          </a:prstGeom>
          <a:gradFill>
            <a:gsLst>
              <a:gs pos="0">
                <a:schemeClr val="accent1">
                  <a:lumOff val="16847"/>
                </a:schemeClr>
              </a:gs>
              <a:gs pos="100000">
                <a:schemeClr val="accent1">
                  <a:hueOff val="114395"/>
                  <a:lumOff val="-24975"/>
                </a:schemeClr>
              </a:gs>
            </a:gsLst>
            <a:lin ang="60395"/>
          </a:gra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dirty="0"/>
          </a:p>
        </p:txBody>
      </p:sp>
      <p:grpSp>
        <p:nvGrpSpPr>
          <p:cNvPr id="104" name="Image"/>
          <p:cNvGrpSpPr/>
          <p:nvPr/>
        </p:nvGrpSpPr>
        <p:grpSpPr>
          <a:xfrm>
            <a:off x="350532" y="164840"/>
            <a:ext cx="2129765" cy="1581260"/>
            <a:chOff x="0" y="0"/>
            <a:chExt cx="2129763" cy="1581259"/>
          </a:xfrm>
        </p:grpSpPr>
        <p:pic>
          <p:nvPicPr>
            <p:cNvPr id="103" name="Image" descr="Image"/>
            <p:cNvPicPr>
              <a:picLocks noChangeAspect="1"/>
            </p:cNvPicPr>
            <p:nvPr/>
          </p:nvPicPr>
          <p:blipFill>
            <a:blip r:embed="rId9">
              <a:extLst/>
            </a:blip>
            <a:srcRect l="5438" t="6101" r="5100" b="14828"/>
            <a:stretch>
              <a:fillRect/>
            </a:stretch>
          </p:blipFill>
          <p:spPr>
            <a:xfrm>
              <a:off x="21431" y="12700"/>
              <a:ext cx="2095498" cy="1555770"/>
            </a:xfrm>
            <a:custGeom>
              <a:avLst/>
              <a:gdLst/>
              <a:ahLst/>
              <a:cxnLst>
                <a:cxn ang="0">
                  <a:pos x="wd2" y="hd2"/>
                </a:cxn>
                <a:cxn ang="5400000">
                  <a:pos x="wd2" y="hd2"/>
                </a:cxn>
                <a:cxn ang="10800000">
                  <a:pos x="wd2" y="hd2"/>
                </a:cxn>
                <a:cxn ang="16200000">
                  <a:pos x="wd2" y="hd2"/>
                </a:cxn>
              </a:cxnLst>
              <a:rect l="0" t="0" r="r" b="b"/>
              <a:pathLst>
                <a:path w="21491" h="21598" extrusionOk="0">
                  <a:moveTo>
                    <a:pt x="5739" y="0"/>
                  </a:moveTo>
                  <a:cubicBezTo>
                    <a:pt x="5548" y="0"/>
                    <a:pt x="5515" y="23"/>
                    <a:pt x="5344" y="275"/>
                  </a:cubicBezTo>
                  <a:cubicBezTo>
                    <a:pt x="5168" y="534"/>
                    <a:pt x="5142" y="552"/>
                    <a:pt x="4872" y="590"/>
                  </a:cubicBezTo>
                  <a:cubicBezTo>
                    <a:pt x="4795" y="600"/>
                    <a:pt x="4726" y="619"/>
                    <a:pt x="4668" y="639"/>
                  </a:cubicBezTo>
                  <a:lnTo>
                    <a:pt x="4697" y="672"/>
                  </a:lnTo>
                  <a:cubicBezTo>
                    <a:pt x="4718" y="683"/>
                    <a:pt x="4739" y="702"/>
                    <a:pt x="4770" y="733"/>
                  </a:cubicBezTo>
                  <a:cubicBezTo>
                    <a:pt x="4886" y="848"/>
                    <a:pt x="5283" y="664"/>
                    <a:pt x="5360" y="457"/>
                  </a:cubicBezTo>
                  <a:cubicBezTo>
                    <a:pt x="5367" y="439"/>
                    <a:pt x="5376" y="420"/>
                    <a:pt x="5384" y="402"/>
                  </a:cubicBezTo>
                  <a:cubicBezTo>
                    <a:pt x="5389" y="391"/>
                    <a:pt x="5395" y="380"/>
                    <a:pt x="5401" y="369"/>
                  </a:cubicBezTo>
                  <a:cubicBezTo>
                    <a:pt x="5490" y="199"/>
                    <a:pt x="5641" y="61"/>
                    <a:pt x="5751" y="61"/>
                  </a:cubicBezTo>
                  <a:cubicBezTo>
                    <a:pt x="5809" y="61"/>
                    <a:pt x="5918" y="104"/>
                    <a:pt x="5995" y="160"/>
                  </a:cubicBezTo>
                  <a:cubicBezTo>
                    <a:pt x="6086" y="226"/>
                    <a:pt x="6248" y="266"/>
                    <a:pt x="6451" y="270"/>
                  </a:cubicBezTo>
                  <a:lnTo>
                    <a:pt x="6764" y="275"/>
                  </a:lnTo>
                  <a:lnTo>
                    <a:pt x="6956" y="579"/>
                  </a:lnTo>
                  <a:cubicBezTo>
                    <a:pt x="7085" y="783"/>
                    <a:pt x="7181" y="884"/>
                    <a:pt x="7253" y="887"/>
                  </a:cubicBezTo>
                  <a:cubicBezTo>
                    <a:pt x="7312" y="889"/>
                    <a:pt x="7405" y="949"/>
                    <a:pt x="7460" y="1019"/>
                  </a:cubicBezTo>
                  <a:cubicBezTo>
                    <a:pt x="7676" y="1294"/>
                    <a:pt x="8201" y="1628"/>
                    <a:pt x="8299" y="1554"/>
                  </a:cubicBezTo>
                  <a:cubicBezTo>
                    <a:pt x="8344" y="1520"/>
                    <a:pt x="8401" y="1524"/>
                    <a:pt x="8449" y="1565"/>
                  </a:cubicBezTo>
                  <a:cubicBezTo>
                    <a:pt x="8462" y="1575"/>
                    <a:pt x="8471" y="1582"/>
                    <a:pt x="8482" y="1587"/>
                  </a:cubicBezTo>
                  <a:cubicBezTo>
                    <a:pt x="8511" y="1581"/>
                    <a:pt x="8540" y="1570"/>
                    <a:pt x="8563" y="1559"/>
                  </a:cubicBezTo>
                  <a:cubicBezTo>
                    <a:pt x="8585" y="1539"/>
                    <a:pt x="8606" y="1516"/>
                    <a:pt x="8637" y="1471"/>
                  </a:cubicBezTo>
                  <a:cubicBezTo>
                    <a:pt x="8727" y="1339"/>
                    <a:pt x="8778" y="1309"/>
                    <a:pt x="8905" y="1328"/>
                  </a:cubicBezTo>
                  <a:cubicBezTo>
                    <a:pt x="8991" y="1341"/>
                    <a:pt x="9107" y="1412"/>
                    <a:pt x="9162" y="1482"/>
                  </a:cubicBezTo>
                  <a:cubicBezTo>
                    <a:pt x="9216" y="1552"/>
                    <a:pt x="9281" y="1609"/>
                    <a:pt x="9308" y="1609"/>
                  </a:cubicBezTo>
                  <a:cubicBezTo>
                    <a:pt x="9335" y="1609"/>
                    <a:pt x="9401" y="1706"/>
                    <a:pt x="9455" y="1829"/>
                  </a:cubicBezTo>
                  <a:cubicBezTo>
                    <a:pt x="9668" y="2312"/>
                    <a:pt x="9890" y="2540"/>
                    <a:pt x="10187" y="2584"/>
                  </a:cubicBezTo>
                  <a:cubicBezTo>
                    <a:pt x="10278" y="2597"/>
                    <a:pt x="10466" y="2654"/>
                    <a:pt x="10602" y="2705"/>
                  </a:cubicBezTo>
                  <a:cubicBezTo>
                    <a:pt x="10897" y="2816"/>
                    <a:pt x="11039" y="2763"/>
                    <a:pt x="11209" y="2490"/>
                  </a:cubicBezTo>
                  <a:cubicBezTo>
                    <a:pt x="11295" y="2353"/>
                    <a:pt x="11373" y="2304"/>
                    <a:pt x="11559" y="2264"/>
                  </a:cubicBezTo>
                  <a:cubicBezTo>
                    <a:pt x="11843" y="2205"/>
                    <a:pt x="11876" y="2222"/>
                    <a:pt x="12121" y="2490"/>
                  </a:cubicBezTo>
                  <a:cubicBezTo>
                    <a:pt x="12345" y="2737"/>
                    <a:pt x="12380" y="2877"/>
                    <a:pt x="12304" y="3278"/>
                  </a:cubicBezTo>
                  <a:cubicBezTo>
                    <a:pt x="12276" y="3424"/>
                    <a:pt x="12261" y="3500"/>
                    <a:pt x="12267" y="3554"/>
                  </a:cubicBezTo>
                  <a:cubicBezTo>
                    <a:pt x="12268" y="3557"/>
                    <a:pt x="12271" y="3556"/>
                    <a:pt x="12271" y="3559"/>
                  </a:cubicBezTo>
                  <a:cubicBezTo>
                    <a:pt x="12279" y="3608"/>
                    <a:pt x="12303" y="3640"/>
                    <a:pt x="12353" y="3691"/>
                  </a:cubicBezTo>
                  <a:cubicBezTo>
                    <a:pt x="12440" y="3782"/>
                    <a:pt x="12453" y="3821"/>
                    <a:pt x="12414" y="3906"/>
                  </a:cubicBezTo>
                  <a:cubicBezTo>
                    <a:pt x="12271" y="4220"/>
                    <a:pt x="12749" y="5477"/>
                    <a:pt x="13110" y="5730"/>
                  </a:cubicBezTo>
                  <a:cubicBezTo>
                    <a:pt x="13188" y="5785"/>
                    <a:pt x="13231" y="5810"/>
                    <a:pt x="13281" y="5813"/>
                  </a:cubicBezTo>
                  <a:cubicBezTo>
                    <a:pt x="13331" y="5815"/>
                    <a:pt x="13390" y="5792"/>
                    <a:pt x="13492" y="5746"/>
                  </a:cubicBezTo>
                  <a:cubicBezTo>
                    <a:pt x="13611" y="5694"/>
                    <a:pt x="13771" y="5653"/>
                    <a:pt x="13846" y="5653"/>
                  </a:cubicBezTo>
                  <a:cubicBezTo>
                    <a:pt x="13922" y="5653"/>
                    <a:pt x="14046" y="5591"/>
                    <a:pt x="14123" y="5515"/>
                  </a:cubicBezTo>
                  <a:cubicBezTo>
                    <a:pt x="14242" y="5398"/>
                    <a:pt x="14305" y="5379"/>
                    <a:pt x="14547" y="5394"/>
                  </a:cubicBezTo>
                  <a:cubicBezTo>
                    <a:pt x="14949" y="5419"/>
                    <a:pt x="15077" y="5447"/>
                    <a:pt x="15218" y="5526"/>
                  </a:cubicBezTo>
                  <a:cubicBezTo>
                    <a:pt x="15286" y="5564"/>
                    <a:pt x="15357" y="5592"/>
                    <a:pt x="15377" y="5592"/>
                  </a:cubicBezTo>
                  <a:cubicBezTo>
                    <a:pt x="15396" y="5592"/>
                    <a:pt x="15439" y="5634"/>
                    <a:pt x="15470" y="5686"/>
                  </a:cubicBezTo>
                  <a:cubicBezTo>
                    <a:pt x="15494" y="5725"/>
                    <a:pt x="15512" y="5746"/>
                    <a:pt x="15523" y="5746"/>
                  </a:cubicBezTo>
                  <a:cubicBezTo>
                    <a:pt x="15525" y="5747"/>
                    <a:pt x="15526" y="5746"/>
                    <a:pt x="15527" y="5746"/>
                  </a:cubicBezTo>
                  <a:cubicBezTo>
                    <a:pt x="15540" y="5744"/>
                    <a:pt x="15546" y="5716"/>
                    <a:pt x="15560" y="5664"/>
                  </a:cubicBezTo>
                  <a:cubicBezTo>
                    <a:pt x="15577" y="5600"/>
                    <a:pt x="15718" y="5437"/>
                    <a:pt x="15869" y="5300"/>
                  </a:cubicBezTo>
                  <a:cubicBezTo>
                    <a:pt x="16097" y="5094"/>
                    <a:pt x="16155" y="5064"/>
                    <a:pt x="16203" y="5129"/>
                  </a:cubicBezTo>
                  <a:cubicBezTo>
                    <a:pt x="16251" y="5194"/>
                    <a:pt x="16240" y="5250"/>
                    <a:pt x="16146" y="5438"/>
                  </a:cubicBezTo>
                  <a:cubicBezTo>
                    <a:pt x="16066" y="5598"/>
                    <a:pt x="16044" y="5685"/>
                    <a:pt x="16077" y="5730"/>
                  </a:cubicBezTo>
                  <a:cubicBezTo>
                    <a:pt x="16087" y="5744"/>
                    <a:pt x="16099" y="5747"/>
                    <a:pt x="16109" y="5752"/>
                  </a:cubicBezTo>
                  <a:cubicBezTo>
                    <a:pt x="16122" y="5752"/>
                    <a:pt x="16141" y="5749"/>
                    <a:pt x="16158" y="5746"/>
                  </a:cubicBezTo>
                  <a:cubicBezTo>
                    <a:pt x="16166" y="5741"/>
                    <a:pt x="16175" y="5739"/>
                    <a:pt x="16183" y="5730"/>
                  </a:cubicBezTo>
                  <a:cubicBezTo>
                    <a:pt x="16214" y="5696"/>
                    <a:pt x="16269" y="5668"/>
                    <a:pt x="16305" y="5664"/>
                  </a:cubicBezTo>
                  <a:cubicBezTo>
                    <a:pt x="16328" y="5661"/>
                    <a:pt x="16373" y="5653"/>
                    <a:pt x="16415" y="5647"/>
                  </a:cubicBezTo>
                  <a:cubicBezTo>
                    <a:pt x="16417" y="5645"/>
                    <a:pt x="16421" y="5644"/>
                    <a:pt x="16423" y="5642"/>
                  </a:cubicBezTo>
                  <a:cubicBezTo>
                    <a:pt x="16496" y="5560"/>
                    <a:pt x="16610" y="5623"/>
                    <a:pt x="16610" y="5746"/>
                  </a:cubicBezTo>
                  <a:cubicBezTo>
                    <a:pt x="16610" y="5774"/>
                    <a:pt x="16591" y="5823"/>
                    <a:pt x="16561" y="5879"/>
                  </a:cubicBezTo>
                  <a:cubicBezTo>
                    <a:pt x="16534" y="5943"/>
                    <a:pt x="16496" y="6016"/>
                    <a:pt x="16439" y="6099"/>
                  </a:cubicBezTo>
                  <a:cubicBezTo>
                    <a:pt x="16341" y="6244"/>
                    <a:pt x="16260" y="6413"/>
                    <a:pt x="16260" y="6474"/>
                  </a:cubicBezTo>
                  <a:cubicBezTo>
                    <a:pt x="16260" y="6535"/>
                    <a:pt x="16220" y="6632"/>
                    <a:pt x="16175" y="6689"/>
                  </a:cubicBezTo>
                  <a:cubicBezTo>
                    <a:pt x="16098" y="6783"/>
                    <a:pt x="16074" y="6783"/>
                    <a:pt x="15857" y="6700"/>
                  </a:cubicBezTo>
                  <a:cubicBezTo>
                    <a:pt x="15686" y="6634"/>
                    <a:pt x="15548" y="6622"/>
                    <a:pt x="15348" y="6656"/>
                  </a:cubicBezTo>
                  <a:cubicBezTo>
                    <a:pt x="15164" y="6686"/>
                    <a:pt x="15036" y="6681"/>
                    <a:pt x="14954" y="6633"/>
                  </a:cubicBezTo>
                  <a:cubicBezTo>
                    <a:pt x="14886" y="6595"/>
                    <a:pt x="14653" y="6532"/>
                    <a:pt x="14437" y="6496"/>
                  </a:cubicBezTo>
                  <a:cubicBezTo>
                    <a:pt x="14220" y="6459"/>
                    <a:pt x="13999" y="6416"/>
                    <a:pt x="13948" y="6397"/>
                  </a:cubicBezTo>
                  <a:cubicBezTo>
                    <a:pt x="13863" y="6363"/>
                    <a:pt x="13854" y="6390"/>
                    <a:pt x="13826" y="6766"/>
                  </a:cubicBezTo>
                  <a:cubicBezTo>
                    <a:pt x="13767" y="7563"/>
                    <a:pt x="13721" y="7467"/>
                    <a:pt x="14172" y="7476"/>
                  </a:cubicBezTo>
                  <a:cubicBezTo>
                    <a:pt x="14190" y="7477"/>
                    <a:pt x="14204" y="7476"/>
                    <a:pt x="14221" y="7476"/>
                  </a:cubicBezTo>
                  <a:cubicBezTo>
                    <a:pt x="14318" y="7471"/>
                    <a:pt x="14410" y="7479"/>
                    <a:pt x="14485" y="7493"/>
                  </a:cubicBezTo>
                  <a:cubicBezTo>
                    <a:pt x="14657" y="7507"/>
                    <a:pt x="14742" y="7528"/>
                    <a:pt x="14799" y="7576"/>
                  </a:cubicBezTo>
                  <a:cubicBezTo>
                    <a:pt x="14812" y="7586"/>
                    <a:pt x="14823" y="7587"/>
                    <a:pt x="14836" y="7587"/>
                  </a:cubicBezTo>
                  <a:cubicBezTo>
                    <a:pt x="14839" y="7586"/>
                    <a:pt x="14841" y="7587"/>
                    <a:pt x="14844" y="7587"/>
                  </a:cubicBezTo>
                  <a:cubicBezTo>
                    <a:pt x="14855" y="7583"/>
                    <a:pt x="14866" y="7578"/>
                    <a:pt x="14872" y="7565"/>
                  </a:cubicBezTo>
                  <a:cubicBezTo>
                    <a:pt x="14886" y="7535"/>
                    <a:pt x="14869" y="7496"/>
                    <a:pt x="14831" y="7476"/>
                  </a:cubicBezTo>
                  <a:cubicBezTo>
                    <a:pt x="14734" y="7426"/>
                    <a:pt x="14796" y="7322"/>
                    <a:pt x="14925" y="7322"/>
                  </a:cubicBezTo>
                  <a:cubicBezTo>
                    <a:pt x="15070" y="7322"/>
                    <a:pt x="15251" y="7486"/>
                    <a:pt x="15251" y="7620"/>
                  </a:cubicBezTo>
                  <a:cubicBezTo>
                    <a:pt x="15251" y="7737"/>
                    <a:pt x="15518" y="7893"/>
                    <a:pt x="15601" y="7824"/>
                  </a:cubicBezTo>
                  <a:cubicBezTo>
                    <a:pt x="15626" y="7802"/>
                    <a:pt x="15717" y="7854"/>
                    <a:pt x="15800" y="7939"/>
                  </a:cubicBezTo>
                  <a:cubicBezTo>
                    <a:pt x="15839" y="7980"/>
                    <a:pt x="15874" y="8007"/>
                    <a:pt x="15906" y="8027"/>
                  </a:cubicBezTo>
                  <a:cubicBezTo>
                    <a:pt x="15970" y="8055"/>
                    <a:pt x="16029" y="8075"/>
                    <a:pt x="16057" y="8060"/>
                  </a:cubicBezTo>
                  <a:cubicBezTo>
                    <a:pt x="16071" y="8053"/>
                    <a:pt x="16088" y="8047"/>
                    <a:pt x="16105" y="8049"/>
                  </a:cubicBezTo>
                  <a:cubicBezTo>
                    <a:pt x="16161" y="8048"/>
                    <a:pt x="16221" y="8075"/>
                    <a:pt x="16272" y="8121"/>
                  </a:cubicBezTo>
                  <a:cubicBezTo>
                    <a:pt x="16343" y="8184"/>
                    <a:pt x="16422" y="8201"/>
                    <a:pt x="16496" y="8176"/>
                  </a:cubicBezTo>
                  <a:cubicBezTo>
                    <a:pt x="16615" y="8136"/>
                    <a:pt x="16642" y="8070"/>
                    <a:pt x="16565" y="8005"/>
                  </a:cubicBezTo>
                  <a:cubicBezTo>
                    <a:pt x="16541" y="7985"/>
                    <a:pt x="16535" y="7942"/>
                    <a:pt x="16549" y="7912"/>
                  </a:cubicBezTo>
                  <a:cubicBezTo>
                    <a:pt x="16557" y="7894"/>
                    <a:pt x="16566" y="7882"/>
                    <a:pt x="16578" y="7873"/>
                  </a:cubicBezTo>
                  <a:cubicBezTo>
                    <a:pt x="16543" y="7886"/>
                    <a:pt x="16507" y="7907"/>
                    <a:pt x="16476" y="7945"/>
                  </a:cubicBezTo>
                  <a:cubicBezTo>
                    <a:pt x="16409" y="8027"/>
                    <a:pt x="16373" y="8029"/>
                    <a:pt x="16142" y="7950"/>
                  </a:cubicBezTo>
                  <a:cubicBezTo>
                    <a:pt x="15687" y="7795"/>
                    <a:pt x="15425" y="7647"/>
                    <a:pt x="15312" y="7482"/>
                  </a:cubicBezTo>
                  <a:cubicBezTo>
                    <a:pt x="15178" y="7287"/>
                    <a:pt x="15036" y="7231"/>
                    <a:pt x="14819" y="7289"/>
                  </a:cubicBezTo>
                  <a:cubicBezTo>
                    <a:pt x="14730" y="7313"/>
                    <a:pt x="14505" y="7340"/>
                    <a:pt x="14319" y="7350"/>
                  </a:cubicBezTo>
                  <a:cubicBezTo>
                    <a:pt x="13898" y="7371"/>
                    <a:pt x="13860" y="7326"/>
                    <a:pt x="13916" y="6887"/>
                  </a:cubicBezTo>
                  <a:lnTo>
                    <a:pt x="13952" y="6573"/>
                  </a:lnTo>
                  <a:lnTo>
                    <a:pt x="14237" y="6584"/>
                  </a:lnTo>
                  <a:cubicBezTo>
                    <a:pt x="14392" y="6590"/>
                    <a:pt x="14657" y="6644"/>
                    <a:pt x="14823" y="6700"/>
                  </a:cubicBezTo>
                  <a:cubicBezTo>
                    <a:pt x="15026" y="6767"/>
                    <a:pt x="15203" y="6785"/>
                    <a:pt x="15361" y="6760"/>
                  </a:cubicBezTo>
                  <a:cubicBezTo>
                    <a:pt x="15490" y="6740"/>
                    <a:pt x="15693" y="6756"/>
                    <a:pt x="15812" y="6793"/>
                  </a:cubicBezTo>
                  <a:cubicBezTo>
                    <a:pt x="16104" y="6885"/>
                    <a:pt x="16236" y="6828"/>
                    <a:pt x="16309" y="6589"/>
                  </a:cubicBezTo>
                  <a:cubicBezTo>
                    <a:pt x="16341" y="6483"/>
                    <a:pt x="16432" y="6297"/>
                    <a:pt x="16512" y="6176"/>
                  </a:cubicBezTo>
                  <a:cubicBezTo>
                    <a:pt x="16628" y="6003"/>
                    <a:pt x="16658" y="5912"/>
                    <a:pt x="16647" y="5757"/>
                  </a:cubicBezTo>
                  <a:cubicBezTo>
                    <a:pt x="16634" y="5577"/>
                    <a:pt x="16621" y="5559"/>
                    <a:pt x="16460" y="5532"/>
                  </a:cubicBezTo>
                  <a:cubicBezTo>
                    <a:pt x="16306" y="5506"/>
                    <a:pt x="16280" y="5487"/>
                    <a:pt x="16276" y="5350"/>
                  </a:cubicBezTo>
                  <a:cubicBezTo>
                    <a:pt x="16265" y="4929"/>
                    <a:pt x="16174" y="4908"/>
                    <a:pt x="15788" y="5240"/>
                  </a:cubicBezTo>
                  <a:cubicBezTo>
                    <a:pt x="15479" y="5505"/>
                    <a:pt x="15448" y="5508"/>
                    <a:pt x="15145" y="5383"/>
                  </a:cubicBezTo>
                  <a:cubicBezTo>
                    <a:pt x="14843" y="5259"/>
                    <a:pt x="14274" y="5269"/>
                    <a:pt x="14095" y="5399"/>
                  </a:cubicBezTo>
                  <a:cubicBezTo>
                    <a:pt x="13931" y="5518"/>
                    <a:pt x="13538" y="5642"/>
                    <a:pt x="13317" y="5647"/>
                  </a:cubicBezTo>
                  <a:cubicBezTo>
                    <a:pt x="13146" y="5651"/>
                    <a:pt x="13007" y="5519"/>
                    <a:pt x="12817" y="5162"/>
                  </a:cubicBezTo>
                  <a:cubicBezTo>
                    <a:pt x="12615" y="4786"/>
                    <a:pt x="12483" y="4335"/>
                    <a:pt x="12483" y="4027"/>
                  </a:cubicBezTo>
                  <a:cubicBezTo>
                    <a:pt x="12483" y="3871"/>
                    <a:pt x="12455" y="3680"/>
                    <a:pt x="12418" y="3603"/>
                  </a:cubicBezTo>
                  <a:cubicBezTo>
                    <a:pt x="12364" y="3491"/>
                    <a:pt x="12357" y="3413"/>
                    <a:pt x="12393" y="3196"/>
                  </a:cubicBezTo>
                  <a:cubicBezTo>
                    <a:pt x="12456" y="2815"/>
                    <a:pt x="12365" y="2549"/>
                    <a:pt x="12096" y="2314"/>
                  </a:cubicBezTo>
                  <a:cubicBezTo>
                    <a:pt x="11908" y="2150"/>
                    <a:pt x="11865" y="2134"/>
                    <a:pt x="11616" y="2160"/>
                  </a:cubicBezTo>
                  <a:cubicBezTo>
                    <a:pt x="11398" y="2182"/>
                    <a:pt x="11310" y="2223"/>
                    <a:pt x="11185" y="2358"/>
                  </a:cubicBezTo>
                  <a:cubicBezTo>
                    <a:pt x="10892" y="2675"/>
                    <a:pt x="10838" y="2698"/>
                    <a:pt x="10582" y="2601"/>
                  </a:cubicBezTo>
                  <a:cubicBezTo>
                    <a:pt x="10456" y="2553"/>
                    <a:pt x="10275" y="2491"/>
                    <a:pt x="10179" y="2468"/>
                  </a:cubicBezTo>
                  <a:cubicBezTo>
                    <a:pt x="9970" y="2419"/>
                    <a:pt x="9704" y="2152"/>
                    <a:pt x="9556" y="1835"/>
                  </a:cubicBezTo>
                  <a:cubicBezTo>
                    <a:pt x="9420" y="1542"/>
                    <a:pt x="9090" y="1251"/>
                    <a:pt x="8893" y="1251"/>
                  </a:cubicBezTo>
                  <a:cubicBezTo>
                    <a:pt x="8812" y="1251"/>
                    <a:pt x="8683" y="1292"/>
                    <a:pt x="8608" y="1344"/>
                  </a:cubicBezTo>
                  <a:cubicBezTo>
                    <a:pt x="8363" y="1516"/>
                    <a:pt x="8077" y="1434"/>
                    <a:pt x="7676" y="1080"/>
                  </a:cubicBezTo>
                  <a:cubicBezTo>
                    <a:pt x="7484" y="910"/>
                    <a:pt x="7306" y="771"/>
                    <a:pt x="7281" y="771"/>
                  </a:cubicBezTo>
                  <a:cubicBezTo>
                    <a:pt x="7257" y="771"/>
                    <a:pt x="7145" y="652"/>
                    <a:pt x="7033" y="501"/>
                  </a:cubicBezTo>
                  <a:cubicBezTo>
                    <a:pt x="6835" y="238"/>
                    <a:pt x="6818" y="223"/>
                    <a:pt x="6463" y="165"/>
                  </a:cubicBezTo>
                  <a:cubicBezTo>
                    <a:pt x="6261" y="132"/>
                    <a:pt x="6060" y="85"/>
                    <a:pt x="6019" y="55"/>
                  </a:cubicBezTo>
                  <a:cubicBezTo>
                    <a:pt x="5979" y="26"/>
                    <a:pt x="5853" y="0"/>
                    <a:pt x="5739" y="0"/>
                  </a:cubicBezTo>
                  <a:close/>
                  <a:moveTo>
                    <a:pt x="4668" y="639"/>
                  </a:moveTo>
                  <a:cubicBezTo>
                    <a:pt x="4588" y="666"/>
                    <a:pt x="4529" y="699"/>
                    <a:pt x="4497" y="738"/>
                  </a:cubicBezTo>
                  <a:cubicBezTo>
                    <a:pt x="4425" y="827"/>
                    <a:pt x="4381" y="832"/>
                    <a:pt x="4261" y="782"/>
                  </a:cubicBezTo>
                  <a:cubicBezTo>
                    <a:pt x="4181" y="749"/>
                    <a:pt x="4040" y="704"/>
                    <a:pt x="3948" y="683"/>
                  </a:cubicBezTo>
                  <a:cubicBezTo>
                    <a:pt x="3856" y="662"/>
                    <a:pt x="3617" y="542"/>
                    <a:pt x="3414" y="413"/>
                  </a:cubicBezTo>
                  <a:cubicBezTo>
                    <a:pt x="3093" y="208"/>
                    <a:pt x="3005" y="176"/>
                    <a:pt x="2731" y="176"/>
                  </a:cubicBezTo>
                  <a:cubicBezTo>
                    <a:pt x="2276" y="176"/>
                    <a:pt x="1983" y="311"/>
                    <a:pt x="1900" y="551"/>
                  </a:cubicBezTo>
                  <a:cubicBezTo>
                    <a:pt x="1860" y="666"/>
                    <a:pt x="1748" y="805"/>
                    <a:pt x="1615" y="909"/>
                  </a:cubicBezTo>
                  <a:cubicBezTo>
                    <a:pt x="1240" y="1205"/>
                    <a:pt x="1157" y="1456"/>
                    <a:pt x="1351" y="1730"/>
                  </a:cubicBezTo>
                  <a:cubicBezTo>
                    <a:pt x="1447" y="1866"/>
                    <a:pt x="1465" y="1923"/>
                    <a:pt x="1424" y="1978"/>
                  </a:cubicBezTo>
                  <a:cubicBezTo>
                    <a:pt x="1365" y="2058"/>
                    <a:pt x="1353" y="2417"/>
                    <a:pt x="1408" y="2463"/>
                  </a:cubicBezTo>
                  <a:cubicBezTo>
                    <a:pt x="1428" y="2479"/>
                    <a:pt x="1437" y="2615"/>
                    <a:pt x="1428" y="2766"/>
                  </a:cubicBezTo>
                  <a:cubicBezTo>
                    <a:pt x="1416" y="2979"/>
                    <a:pt x="1446" y="3143"/>
                    <a:pt x="1563" y="3499"/>
                  </a:cubicBezTo>
                  <a:cubicBezTo>
                    <a:pt x="1849" y="4373"/>
                    <a:pt x="1832" y="4708"/>
                    <a:pt x="1477" y="5063"/>
                  </a:cubicBezTo>
                  <a:cubicBezTo>
                    <a:pt x="1358" y="5182"/>
                    <a:pt x="1277" y="5301"/>
                    <a:pt x="1261" y="5361"/>
                  </a:cubicBezTo>
                  <a:cubicBezTo>
                    <a:pt x="1268" y="5347"/>
                    <a:pt x="1278" y="5332"/>
                    <a:pt x="1310" y="5317"/>
                  </a:cubicBezTo>
                  <a:cubicBezTo>
                    <a:pt x="1356" y="5295"/>
                    <a:pt x="1473" y="5208"/>
                    <a:pt x="1571" y="5124"/>
                  </a:cubicBezTo>
                  <a:cubicBezTo>
                    <a:pt x="1715" y="4999"/>
                    <a:pt x="1765" y="4916"/>
                    <a:pt x="1819" y="4667"/>
                  </a:cubicBezTo>
                  <a:cubicBezTo>
                    <a:pt x="1877" y="4400"/>
                    <a:pt x="1877" y="4337"/>
                    <a:pt x="1823" y="4198"/>
                  </a:cubicBezTo>
                  <a:cubicBezTo>
                    <a:pt x="1789" y="4110"/>
                    <a:pt x="1773" y="3997"/>
                    <a:pt x="1786" y="3950"/>
                  </a:cubicBezTo>
                  <a:cubicBezTo>
                    <a:pt x="1800" y="3903"/>
                    <a:pt x="1739" y="3688"/>
                    <a:pt x="1652" y="3471"/>
                  </a:cubicBezTo>
                  <a:cubicBezTo>
                    <a:pt x="1517" y="3132"/>
                    <a:pt x="1496" y="3034"/>
                    <a:pt x="1514" y="2788"/>
                  </a:cubicBezTo>
                  <a:cubicBezTo>
                    <a:pt x="1528" y="2590"/>
                    <a:pt x="1518" y="2481"/>
                    <a:pt x="1477" y="2435"/>
                  </a:cubicBezTo>
                  <a:cubicBezTo>
                    <a:pt x="1419" y="2370"/>
                    <a:pt x="1402" y="2254"/>
                    <a:pt x="1432" y="2165"/>
                  </a:cubicBezTo>
                  <a:cubicBezTo>
                    <a:pt x="1436" y="2133"/>
                    <a:pt x="1449" y="2110"/>
                    <a:pt x="1469" y="2099"/>
                  </a:cubicBezTo>
                  <a:cubicBezTo>
                    <a:pt x="1471" y="2097"/>
                    <a:pt x="1471" y="2096"/>
                    <a:pt x="1473" y="2094"/>
                  </a:cubicBezTo>
                  <a:cubicBezTo>
                    <a:pt x="1515" y="2046"/>
                    <a:pt x="1547" y="2045"/>
                    <a:pt x="1583" y="2094"/>
                  </a:cubicBezTo>
                  <a:cubicBezTo>
                    <a:pt x="1615" y="2137"/>
                    <a:pt x="1619" y="2098"/>
                    <a:pt x="1607" y="2022"/>
                  </a:cubicBezTo>
                  <a:cubicBezTo>
                    <a:pt x="1600" y="1998"/>
                    <a:pt x="1596" y="1974"/>
                    <a:pt x="1595" y="1956"/>
                  </a:cubicBezTo>
                  <a:cubicBezTo>
                    <a:pt x="1595" y="1953"/>
                    <a:pt x="1591" y="1947"/>
                    <a:pt x="1591" y="1945"/>
                  </a:cubicBezTo>
                  <a:cubicBezTo>
                    <a:pt x="1574" y="1869"/>
                    <a:pt x="1550" y="1782"/>
                    <a:pt x="1514" y="1686"/>
                  </a:cubicBezTo>
                  <a:cubicBezTo>
                    <a:pt x="1451" y="1516"/>
                    <a:pt x="1436" y="1508"/>
                    <a:pt x="1388" y="1598"/>
                  </a:cubicBezTo>
                  <a:cubicBezTo>
                    <a:pt x="1337" y="1691"/>
                    <a:pt x="1333" y="1687"/>
                    <a:pt x="1306" y="1592"/>
                  </a:cubicBezTo>
                  <a:cubicBezTo>
                    <a:pt x="1291" y="1540"/>
                    <a:pt x="1330" y="1430"/>
                    <a:pt x="1383" y="1322"/>
                  </a:cubicBezTo>
                  <a:lnTo>
                    <a:pt x="1383" y="1317"/>
                  </a:lnTo>
                  <a:lnTo>
                    <a:pt x="1388" y="1306"/>
                  </a:lnTo>
                  <a:cubicBezTo>
                    <a:pt x="1451" y="1182"/>
                    <a:pt x="1533" y="1069"/>
                    <a:pt x="1583" y="1069"/>
                  </a:cubicBezTo>
                  <a:cubicBezTo>
                    <a:pt x="1615" y="1069"/>
                    <a:pt x="1731" y="987"/>
                    <a:pt x="1839" y="882"/>
                  </a:cubicBezTo>
                  <a:cubicBezTo>
                    <a:pt x="1997" y="728"/>
                    <a:pt x="2030" y="663"/>
                    <a:pt x="2010" y="556"/>
                  </a:cubicBezTo>
                  <a:cubicBezTo>
                    <a:pt x="1983" y="408"/>
                    <a:pt x="2059" y="308"/>
                    <a:pt x="2128" y="402"/>
                  </a:cubicBezTo>
                  <a:cubicBezTo>
                    <a:pt x="2159" y="444"/>
                    <a:pt x="2214" y="431"/>
                    <a:pt x="2303" y="358"/>
                  </a:cubicBezTo>
                  <a:cubicBezTo>
                    <a:pt x="2451" y="237"/>
                    <a:pt x="2697" y="229"/>
                    <a:pt x="2979" y="325"/>
                  </a:cubicBezTo>
                  <a:cubicBezTo>
                    <a:pt x="3006" y="332"/>
                    <a:pt x="3033" y="346"/>
                    <a:pt x="3060" y="358"/>
                  </a:cubicBezTo>
                  <a:cubicBezTo>
                    <a:pt x="3169" y="402"/>
                    <a:pt x="3284" y="456"/>
                    <a:pt x="3398" y="529"/>
                  </a:cubicBezTo>
                  <a:cubicBezTo>
                    <a:pt x="3600" y="657"/>
                    <a:pt x="3850" y="777"/>
                    <a:pt x="3956" y="793"/>
                  </a:cubicBezTo>
                  <a:cubicBezTo>
                    <a:pt x="4062" y="810"/>
                    <a:pt x="4170" y="852"/>
                    <a:pt x="4196" y="887"/>
                  </a:cubicBezTo>
                  <a:cubicBezTo>
                    <a:pt x="4219" y="919"/>
                    <a:pt x="4294" y="943"/>
                    <a:pt x="4367" y="948"/>
                  </a:cubicBezTo>
                  <a:cubicBezTo>
                    <a:pt x="4376" y="948"/>
                    <a:pt x="4386" y="953"/>
                    <a:pt x="4395" y="953"/>
                  </a:cubicBezTo>
                  <a:cubicBezTo>
                    <a:pt x="4507" y="952"/>
                    <a:pt x="4546" y="920"/>
                    <a:pt x="4579" y="804"/>
                  </a:cubicBezTo>
                  <a:cubicBezTo>
                    <a:pt x="4604" y="712"/>
                    <a:pt x="4627" y="671"/>
                    <a:pt x="4660" y="667"/>
                  </a:cubicBezTo>
                  <a:lnTo>
                    <a:pt x="4668" y="639"/>
                  </a:lnTo>
                  <a:close/>
                  <a:moveTo>
                    <a:pt x="1249" y="5377"/>
                  </a:moveTo>
                  <a:cubicBezTo>
                    <a:pt x="1249" y="5379"/>
                    <a:pt x="1241" y="5387"/>
                    <a:pt x="1241" y="5388"/>
                  </a:cubicBezTo>
                  <a:cubicBezTo>
                    <a:pt x="1241" y="5678"/>
                    <a:pt x="1598" y="6228"/>
                    <a:pt x="1856" y="6336"/>
                  </a:cubicBezTo>
                  <a:cubicBezTo>
                    <a:pt x="2031" y="6409"/>
                    <a:pt x="2075" y="6485"/>
                    <a:pt x="2075" y="6722"/>
                  </a:cubicBezTo>
                  <a:cubicBezTo>
                    <a:pt x="2075" y="6981"/>
                    <a:pt x="1952" y="7230"/>
                    <a:pt x="1795" y="7284"/>
                  </a:cubicBezTo>
                  <a:cubicBezTo>
                    <a:pt x="1735" y="7304"/>
                    <a:pt x="1675" y="7374"/>
                    <a:pt x="1660" y="7438"/>
                  </a:cubicBezTo>
                  <a:cubicBezTo>
                    <a:pt x="1620" y="7610"/>
                    <a:pt x="1153" y="8126"/>
                    <a:pt x="964" y="8209"/>
                  </a:cubicBezTo>
                  <a:cubicBezTo>
                    <a:pt x="771" y="8294"/>
                    <a:pt x="667" y="8465"/>
                    <a:pt x="667" y="8705"/>
                  </a:cubicBezTo>
                  <a:lnTo>
                    <a:pt x="667" y="8881"/>
                  </a:lnTo>
                  <a:lnTo>
                    <a:pt x="907" y="8837"/>
                  </a:lnTo>
                  <a:cubicBezTo>
                    <a:pt x="1135" y="8799"/>
                    <a:pt x="1150" y="8810"/>
                    <a:pt x="1225" y="8970"/>
                  </a:cubicBezTo>
                  <a:cubicBezTo>
                    <a:pt x="1268" y="9062"/>
                    <a:pt x="1349" y="9195"/>
                    <a:pt x="1404" y="9267"/>
                  </a:cubicBezTo>
                  <a:cubicBezTo>
                    <a:pt x="1459" y="9339"/>
                    <a:pt x="1506" y="9450"/>
                    <a:pt x="1506" y="9515"/>
                  </a:cubicBezTo>
                  <a:cubicBezTo>
                    <a:pt x="1506" y="9580"/>
                    <a:pt x="1525" y="9653"/>
                    <a:pt x="1550" y="9675"/>
                  </a:cubicBezTo>
                  <a:cubicBezTo>
                    <a:pt x="1576" y="9696"/>
                    <a:pt x="1585" y="9781"/>
                    <a:pt x="1571" y="9868"/>
                  </a:cubicBezTo>
                  <a:cubicBezTo>
                    <a:pt x="1557" y="9954"/>
                    <a:pt x="1535" y="10094"/>
                    <a:pt x="1522" y="10176"/>
                  </a:cubicBezTo>
                  <a:cubicBezTo>
                    <a:pt x="1509" y="10258"/>
                    <a:pt x="1495" y="10356"/>
                    <a:pt x="1489" y="10397"/>
                  </a:cubicBezTo>
                  <a:cubicBezTo>
                    <a:pt x="1483" y="10437"/>
                    <a:pt x="1411" y="10560"/>
                    <a:pt x="1331" y="10666"/>
                  </a:cubicBezTo>
                  <a:cubicBezTo>
                    <a:pt x="1250" y="10773"/>
                    <a:pt x="1135" y="10962"/>
                    <a:pt x="1078" y="11085"/>
                  </a:cubicBezTo>
                  <a:cubicBezTo>
                    <a:pt x="964" y="11329"/>
                    <a:pt x="949" y="11332"/>
                    <a:pt x="553" y="11245"/>
                  </a:cubicBezTo>
                  <a:cubicBezTo>
                    <a:pt x="237" y="11175"/>
                    <a:pt x="75" y="11232"/>
                    <a:pt x="4" y="11443"/>
                  </a:cubicBezTo>
                  <a:cubicBezTo>
                    <a:pt x="-5" y="11469"/>
                    <a:pt x="9" y="11502"/>
                    <a:pt x="8" y="11526"/>
                  </a:cubicBezTo>
                  <a:lnTo>
                    <a:pt x="126" y="11388"/>
                  </a:lnTo>
                  <a:cubicBezTo>
                    <a:pt x="198" y="11309"/>
                    <a:pt x="279" y="11268"/>
                    <a:pt x="317" y="11289"/>
                  </a:cubicBezTo>
                  <a:cubicBezTo>
                    <a:pt x="353" y="11310"/>
                    <a:pt x="432" y="11333"/>
                    <a:pt x="492" y="11339"/>
                  </a:cubicBezTo>
                  <a:cubicBezTo>
                    <a:pt x="552" y="11344"/>
                    <a:pt x="640" y="11372"/>
                    <a:pt x="687" y="11399"/>
                  </a:cubicBezTo>
                  <a:cubicBezTo>
                    <a:pt x="761" y="11442"/>
                    <a:pt x="897" y="11454"/>
                    <a:pt x="1062" y="11432"/>
                  </a:cubicBezTo>
                  <a:cubicBezTo>
                    <a:pt x="1085" y="11429"/>
                    <a:pt x="1119" y="11328"/>
                    <a:pt x="1135" y="11212"/>
                  </a:cubicBezTo>
                  <a:cubicBezTo>
                    <a:pt x="1156" y="11062"/>
                    <a:pt x="1220" y="10941"/>
                    <a:pt x="1355" y="10788"/>
                  </a:cubicBezTo>
                  <a:cubicBezTo>
                    <a:pt x="1515" y="10606"/>
                    <a:pt x="1553" y="10515"/>
                    <a:pt x="1595" y="10242"/>
                  </a:cubicBezTo>
                  <a:cubicBezTo>
                    <a:pt x="1661" y="9812"/>
                    <a:pt x="1615" y="9480"/>
                    <a:pt x="1457" y="9212"/>
                  </a:cubicBezTo>
                  <a:cubicBezTo>
                    <a:pt x="1385" y="9091"/>
                    <a:pt x="1326" y="8951"/>
                    <a:pt x="1326" y="8898"/>
                  </a:cubicBezTo>
                  <a:cubicBezTo>
                    <a:pt x="1326" y="8844"/>
                    <a:pt x="1259" y="8760"/>
                    <a:pt x="1172" y="8711"/>
                  </a:cubicBezTo>
                  <a:cubicBezTo>
                    <a:pt x="1031" y="8631"/>
                    <a:pt x="1004" y="8633"/>
                    <a:pt x="887" y="8727"/>
                  </a:cubicBezTo>
                  <a:cubicBezTo>
                    <a:pt x="866" y="8744"/>
                    <a:pt x="851" y="8755"/>
                    <a:pt x="834" y="8766"/>
                  </a:cubicBezTo>
                  <a:cubicBezTo>
                    <a:pt x="824" y="8772"/>
                    <a:pt x="814" y="8780"/>
                    <a:pt x="805" y="8782"/>
                  </a:cubicBezTo>
                  <a:cubicBezTo>
                    <a:pt x="763" y="8801"/>
                    <a:pt x="731" y="8797"/>
                    <a:pt x="708" y="8766"/>
                  </a:cubicBezTo>
                  <a:cubicBezTo>
                    <a:pt x="672" y="8718"/>
                    <a:pt x="702" y="8645"/>
                    <a:pt x="810" y="8490"/>
                  </a:cubicBezTo>
                  <a:cubicBezTo>
                    <a:pt x="923" y="8327"/>
                    <a:pt x="986" y="8281"/>
                    <a:pt x="1086" y="8292"/>
                  </a:cubicBezTo>
                  <a:cubicBezTo>
                    <a:pt x="1136" y="8297"/>
                    <a:pt x="1172" y="8287"/>
                    <a:pt x="1204" y="8264"/>
                  </a:cubicBezTo>
                  <a:cubicBezTo>
                    <a:pt x="1206" y="8263"/>
                    <a:pt x="1211" y="8266"/>
                    <a:pt x="1213" y="8264"/>
                  </a:cubicBezTo>
                  <a:cubicBezTo>
                    <a:pt x="1245" y="8239"/>
                    <a:pt x="1272" y="8195"/>
                    <a:pt x="1306" y="8127"/>
                  </a:cubicBezTo>
                  <a:cubicBezTo>
                    <a:pt x="1355" y="8028"/>
                    <a:pt x="1438" y="7919"/>
                    <a:pt x="1489" y="7884"/>
                  </a:cubicBezTo>
                  <a:cubicBezTo>
                    <a:pt x="1620" y="7796"/>
                    <a:pt x="1724" y="7670"/>
                    <a:pt x="1705" y="7625"/>
                  </a:cubicBezTo>
                  <a:cubicBezTo>
                    <a:pt x="1674" y="7553"/>
                    <a:pt x="1754" y="7350"/>
                    <a:pt x="1815" y="7344"/>
                  </a:cubicBezTo>
                  <a:cubicBezTo>
                    <a:pt x="1849" y="7341"/>
                    <a:pt x="1921" y="7333"/>
                    <a:pt x="1974" y="7328"/>
                  </a:cubicBezTo>
                  <a:cubicBezTo>
                    <a:pt x="1986" y="7327"/>
                    <a:pt x="1996" y="7321"/>
                    <a:pt x="2006" y="7317"/>
                  </a:cubicBezTo>
                  <a:cubicBezTo>
                    <a:pt x="2030" y="7296"/>
                    <a:pt x="2053" y="7278"/>
                    <a:pt x="2071" y="7256"/>
                  </a:cubicBezTo>
                  <a:cubicBezTo>
                    <a:pt x="2123" y="7161"/>
                    <a:pt x="2151" y="6961"/>
                    <a:pt x="2173" y="6578"/>
                  </a:cubicBezTo>
                  <a:cubicBezTo>
                    <a:pt x="2186" y="6347"/>
                    <a:pt x="2183" y="6344"/>
                    <a:pt x="1994" y="6281"/>
                  </a:cubicBezTo>
                  <a:cubicBezTo>
                    <a:pt x="1889" y="6246"/>
                    <a:pt x="1771" y="6164"/>
                    <a:pt x="1729" y="6099"/>
                  </a:cubicBezTo>
                  <a:cubicBezTo>
                    <a:pt x="1688" y="6034"/>
                    <a:pt x="1614" y="5953"/>
                    <a:pt x="1567" y="5917"/>
                  </a:cubicBezTo>
                  <a:cubicBezTo>
                    <a:pt x="1542" y="5899"/>
                    <a:pt x="1518" y="5865"/>
                    <a:pt x="1493" y="5829"/>
                  </a:cubicBezTo>
                  <a:cubicBezTo>
                    <a:pt x="1483" y="5814"/>
                    <a:pt x="1470" y="5800"/>
                    <a:pt x="1465" y="5785"/>
                  </a:cubicBezTo>
                  <a:cubicBezTo>
                    <a:pt x="1453" y="5764"/>
                    <a:pt x="1440" y="5744"/>
                    <a:pt x="1432" y="5724"/>
                  </a:cubicBezTo>
                  <a:cubicBezTo>
                    <a:pt x="1406" y="5654"/>
                    <a:pt x="1350" y="5541"/>
                    <a:pt x="1306" y="5476"/>
                  </a:cubicBezTo>
                  <a:cubicBezTo>
                    <a:pt x="1269" y="5421"/>
                    <a:pt x="1250" y="5398"/>
                    <a:pt x="1249" y="5377"/>
                  </a:cubicBezTo>
                  <a:close/>
                  <a:moveTo>
                    <a:pt x="8" y="11526"/>
                  </a:moveTo>
                  <a:lnTo>
                    <a:pt x="0" y="11531"/>
                  </a:lnTo>
                  <a:lnTo>
                    <a:pt x="8" y="11542"/>
                  </a:lnTo>
                  <a:cubicBezTo>
                    <a:pt x="8" y="11538"/>
                    <a:pt x="7" y="11531"/>
                    <a:pt x="8" y="11526"/>
                  </a:cubicBezTo>
                  <a:close/>
                  <a:moveTo>
                    <a:pt x="8" y="11542"/>
                  </a:moveTo>
                  <a:cubicBezTo>
                    <a:pt x="8" y="11635"/>
                    <a:pt x="54" y="11747"/>
                    <a:pt x="252" y="12082"/>
                  </a:cubicBezTo>
                  <a:cubicBezTo>
                    <a:pt x="527" y="12548"/>
                    <a:pt x="539" y="12590"/>
                    <a:pt x="512" y="12804"/>
                  </a:cubicBezTo>
                  <a:cubicBezTo>
                    <a:pt x="488" y="12997"/>
                    <a:pt x="503" y="13048"/>
                    <a:pt x="590" y="13146"/>
                  </a:cubicBezTo>
                  <a:cubicBezTo>
                    <a:pt x="646" y="13209"/>
                    <a:pt x="796" y="13388"/>
                    <a:pt x="924" y="13537"/>
                  </a:cubicBezTo>
                  <a:cubicBezTo>
                    <a:pt x="1051" y="13686"/>
                    <a:pt x="1255" y="13873"/>
                    <a:pt x="1375" y="13956"/>
                  </a:cubicBezTo>
                  <a:cubicBezTo>
                    <a:pt x="1495" y="14038"/>
                    <a:pt x="1591" y="14141"/>
                    <a:pt x="1591" y="14187"/>
                  </a:cubicBezTo>
                  <a:cubicBezTo>
                    <a:pt x="1591" y="14233"/>
                    <a:pt x="1513" y="14495"/>
                    <a:pt x="1416" y="14766"/>
                  </a:cubicBezTo>
                  <a:cubicBezTo>
                    <a:pt x="1216" y="15327"/>
                    <a:pt x="1202" y="15525"/>
                    <a:pt x="1339" y="15785"/>
                  </a:cubicBezTo>
                  <a:cubicBezTo>
                    <a:pt x="1418" y="15936"/>
                    <a:pt x="1433" y="16045"/>
                    <a:pt x="1428" y="16391"/>
                  </a:cubicBezTo>
                  <a:lnTo>
                    <a:pt x="1424" y="16810"/>
                  </a:lnTo>
                  <a:lnTo>
                    <a:pt x="1656" y="17140"/>
                  </a:lnTo>
                  <a:cubicBezTo>
                    <a:pt x="1865" y="17431"/>
                    <a:pt x="1896" y="17499"/>
                    <a:pt x="1913" y="17763"/>
                  </a:cubicBezTo>
                  <a:cubicBezTo>
                    <a:pt x="1923" y="17926"/>
                    <a:pt x="1956" y="18150"/>
                    <a:pt x="1990" y="18259"/>
                  </a:cubicBezTo>
                  <a:cubicBezTo>
                    <a:pt x="2046" y="18439"/>
                    <a:pt x="2043" y="18476"/>
                    <a:pt x="1953" y="18688"/>
                  </a:cubicBezTo>
                  <a:cubicBezTo>
                    <a:pt x="1898" y="18818"/>
                    <a:pt x="1875" y="18934"/>
                    <a:pt x="1868" y="19030"/>
                  </a:cubicBezTo>
                  <a:cubicBezTo>
                    <a:pt x="1863" y="19007"/>
                    <a:pt x="1879" y="18986"/>
                    <a:pt x="1913" y="18953"/>
                  </a:cubicBezTo>
                  <a:cubicBezTo>
                    <a:pt x="1953" y="18913"/>
                    <a:pt x="1986" y="18852"/>
                    <a:pt x="1986" y="18815"/>
                  </a:cubicBezTo>
                  <a:cubicBezTo>
                    <a:pt x="1986" y="18778"/>
                    <a:pt x="2027" y="18713"/>
                    <a:pt x="2075" y="18672"/>
                  </a:cubicBezTo>
                  <a:cubicBezTo>
                    <a:pt x="2196" y="18570"/>
                    <a:pt x="2184" y="18421"/>
                    <a:pt x="2035" y="18121"/>
                  </a:cubicBezTo>
                  <a:cubicBezTo>
                    <a:pt x="1920" y="17891"/>
                    <a:pt x="1917" y="17856"/>
                    <a:pt x="1978" y="17774"/>
                  </a:cubicBezTo>
                  <a:cubicBezTo>
                    <a:pt x="2000" y="17744"/>
                    <a:pt x="2008" y="17719"/>
                    <a:pt x="2014" y="17691"/>
                  </a:cubicBezTo>
                  <a:cubicBezTo>
                    <a:pt x="2012" y="17657"/>
                    <a:pt x="2013" y="17651"/>
                    <a:pt x="2010" y="17614"/>
                  </a:cubicBezTo>
                  <a:cubicBezTo>
                    <a:pt x="2009" y="17587"/>
                    <a:pt x="2004" y="17566"/>
                    <a:pt x="2002" y="17542"/>
                  </a:cubicBezTo>
                  <a:cubicBezTo>
                    <a:pt x="1997" y="17523"/>
                    <a:pt x="1993" y="17506"/>
                    <a:pt x="1986" y="17482"/>
                  </a:cubicBezTo>
                  <a:cubicBezTo>
                    <a:pt x="1956" y="17378"/>
                    <a:pt x="1919" y="17289"/>
                    <a:pt x="1880" y="17217"/>
                  </a:cubicBezTo>
                  <a:cubicBezTo>
                    <a:pt x="1855" y="17181"/>
                    <a:pt x="1815" y="17132"/>
                    <a:pt x="1778" y="17085"/>
                  </a:cubicBezTo>
                  <a:cubicBezTo>
                    <a:pt x="1770" y="17080"/>
                    <a:pt x="1765" y="17080"/>
                    <a:pt x="1758" y="17080"/>
                  </a:cubicBezTo>
                  <a:cubicBezTo>
                    <a:pt x="1736" y="17080"/>
                    <a:pt x="1659" y="16996"/>
                    <a:pt x="1587" y="16898"/>
                  </a:cubicBezTo>
                  <a:cubicBezTo>
                    <a:pt x="1524" y="16813"/>
                    <a:pt x="1491" y="16769"/>
                    <a:pt x="1481" y="16716"/>
                  </a:cubicBezTo>
                  <a:lnTo>
                    <a:pt x="1461" y="16694"/>
                  </a:lnTo>
                  <a:lnTo>
                    <a:pt x="1477" y="16639"/>
                  </a:lnTo>
                  <a:cubicBezTo>
                    <a:pt x="1481" y="16605"/>
                    <a:pt x="1489" y="16569"/>
                    <a:pt x="1501" y="16518"/>
                  </a:cubicBezTo>
                  <a:cubicBezTo>
                    <a:pt x="1566" y="16254"/>
                    <a:pt x="1521" y="15913"/>
                    <a:pt x="1388" y="15675"/>
                  </a:cubicBezTo>
                  <a:lnTo>
                    <a:pt x="1282" y="15487"/>
                  </a:lnTo>
                  <a:lnTo>
                    <a:pt x="1371" y="15184"/>
                  </a:lnTo>
                  <a:cubicBezTo>
                    <a:pt x="1420" y="15017"/>
                    <a:pt x="1527" y="14694"/>
                    <a:pt x="1611" y="14468"/>
                  </a:cubicBezTo>
                  <a:lnTo>
                    <a:pt x="1762" y="14066"/>
                  </a:lnTo>
                  <a:cubicBezTo>
                    <a:pt x="1760" y="14061"/>
                    <a:pt x="1737" y="14049"/>
                    <a:pt x="1725" y="14038"/>
                  </a:cubicBezTo>
                  <a:lnTo>
                    <a:pt x="1514" y="13912"/>
                  </a:lnTo>
                  <a:cubicBezTo>
                    <a:pt x="1399" y="13844"/>
                    <a:pt x="1246" y="13712"/>
                    <a:pt x="1139" y="13592"/>
                  </a:cubicBezTo>
                  <a:cubicBezTo>
                    <a:pt x="1133" y="13586"/>
                    <a:pt x="1129" y="13576"/>
                    <a:pt x="1123" y="13570"/>
                  </a:cubicBezTo>
                  <a:cubicBezTo>
                    <a:pt x="1108" y="13552"/>
                    <a:pt x="1091" y="13537"/>
                    <a:pt x="1078" y="13520"/>
                  </a:cubicBezTo>
                  <a:cubicBezTo>
                    <a:pt x="977" y="13387"/>
                    <a:pt x="834" y="13236"/>
                    <a:pt x="761" y="13184"/>
                  </a:cubicBezTo>
                  <a:cubicBezTo>
                    <a:pt x="688" y="13133"/>
                    <a:pt x="605" y="13034"/>
                    <a:pt x="578" y="12964"/>
                  </a:cubicBezTo>
                  <a:cubicBezTo>
                    <a:pt x="535" y="12856"/>
                    <a:pt x="543" y="12819"/>
                    <a:pt x="622" y="12738"/>
                  </a:cubicBezTo>
                  <a:lnTo>
                    <a:pt x="704" y="12655"/>
                  </a:lnTo>
                  <a:cubicBezTo>
                    <a:pt x="701" y="12637"/>
                    <a:pt x="693" y="12608"/>
                    <a:pt x="683" y="12584"/>
                  </a:cubicBezTo>
                  <a:lnTo>
                    <a:pt x="517" y="12319"/>
                  </a:lnTo>
                  <a:cubicBezTo>
                    <a:pt x="407" y="12140"/>
                    <a:pt x="245" y="11890"/>
                    <a:pt x="158" y="11763"/>
                  </a:cubicBezTo>
                  <a:lnTo>
                    <a:pt x="8" y="11542"/>
                  </a:lnTo>
                  <a:close/>
                  <a:moveTo>
                    <a:pt x="1868" y="19030"/>
                  </a:moveTo>
                  <a:cubicBezTo>
                    <a:pt x="1860" y="19139"/>
                    <a:pt x="1873" y="19221"/>
                    <a:pt x="1929" y="19250"/>
                  </a:cubicBezTo>
                  <a:cubicBezTo>
                    <a:pt x="1971" y="19272"/>
                    <a:pt x="2129" y="19272"/>
                    <a:pt x="2279" y="19250"/>
                  </a:cubicBezTo>
                  <a:cubicBezTo>
                    <a:pt x="2651" y="19196"/>
                    <a:pt x="2807" y="19323"/>
                    <a:pt x="2963" y="19812"/>
                  </a:cubicBezTo>
                  <a:cubicBezTo>
                    <a:pt x="3025" y="20007"/>
                    <a:pt x="3066" y="20180"/>
                    <a:pt x="3052" y="20198"/>
                  </a:cubicBezTo>
                  <a:cubicBezTo>
                    <a:pt x="3039" y="20216"/>
                    <a:pt x="2972" y="20231"/>
                    <a:pt x="2906" y="20231"/>
                  </a:cubicBezTo>
                  <a:cubicBezTo>
                    <a:pt x="2839" y="20231"/>
                    <a:pt x="2750" y="20276"/>
                    <a:pt x="2710" y="20330"/>
                  </a:cubicBezTo>
                  <a:cubicBezTo>
                    <a:pt x="2565" y="20528"/>
                    <a:pt x="2509" y="20917"/>
                    <a:pt x="2609" y="21052"/>
                  </a:cubicBezTo>
                  <a:cubicBezTo>
                    <a:pt x="2733" y="21220"/>
                    <a:pt x="3113" y="21031"/>
                    <a:pt x="3158" y="20776"/>
                  </a:cubicBezTo>
                  <a:cubicBezTo>
                    <a:pt x="3196" y="20561"/>
                    <a:pt x="3264" y="20461"/>
                    <a:pt x="3341" y="20501"/>
                  </a:cubicBezTo>
                  <a:cubicBezTo>
                    <a:pt x="3377" y="20520"/>
                    <a:pt x="3440" y="20520"/>
                    <a:pt x="3484" y="20501"/>
                  </a:cubicBezTo>
                  <a:cubicBezTo>
                    <a:pt x="3593" y="20454"/>
                    <a:pt x="3805" y="19918"/>
                    <a:pt x="3915" y="19416"/>
                  </a:cubicBezTo>
                  <a:cubicBezTo>
                    <a:pt x="4004" y="19009"/>
                    <a:pt x="4251" y="18522"/>
                    <a:pt x="4611" y="18033"/>
                  </a:cubicBezTo>
                  <a:cubicBezTo>
                    <a:pt x="4671" y="17951"/>
                    <a:pt x="4906" y="17505"/>
                    <a:pt x="5132" y="17047"/>
                  </a:cubicBezTo>
                  <a:cubicBezTo>
                    <a:pt x="5649" y="15997"/>
                    <a:pt x="5694" y="15788"/>
                    <a:pt x="5527" y="15250"/>
                  </a:cubicBezTo>
                  <a:cubicBezTo>
                    <a:pt x="5389" y="14808"/>
                    <a:pt x="5385" y="14690"/>
                    <a:pt x="5498" y="14551"/>
                  </a:cubicBezTo>
                  <a:cubicBezTo>
                    <a:pt x="5616" y="14407"/>
                    <a:pt x="5782" y="14471"/>
                    <a:pt x="5881" y="14699"/>
                  </a:cubicBezTo>
                  <a:cubicBezTo>
                    <a:pt x="6041" y="15066"/>
                    <a:pt x="6299" y="15009"/>
                    <a:pt x="6642" y="14523"/>
                  </a:cubicBezTo>
                  <a:cubicBezTo>
                    <a:pt x="6860" y="14214"/>
                    <a:pt x="6912" y="14170"/>
                    <a:pt x="7106" y="14137"/>
                  </a:cubicBezTo>
                  <a:cubicBezTo>
                    <a:pt x="7486" y="14073"/>
                    <a:pt x="7537" y="14033"/>
                    <a:pt x="7643" y="13730"/>
                  </a:cubicBezTo>
                  <a:cubicBezTo>
                    <a:pt x="7730" y="13485"/>
                    <a:pt x="7760" y="13449"/>
                    <a:pt x="7875" y="13449"/>
                  </a:cubicBezTo>
                  <a:cubicBezTo>
                    <a:pt x="8043" y="13449"/>
                    <a:pt x="8221" y="13683"/>
                    <a:pt x="8221" y="13901"/>
                  </a:cubicBezTo>
                  <a:cubicBezTo>
                    <a:pt x="8221" y="13988"/>
                    <a:pt x="8201" y="14164"/>
                    <a:pt x="8173" y="14292"/>
                  </a:cubicBezTo>
                  <a:cubicBezTo>
                    <a:pt x="8128" y="14491"/>
                    <a:pt x="8134" y="14553"/>
                    <a:pt x="8205" y="14744"/>
                  </a:cubicBezTo>
                  <a:cubicBezTo>
                    <a:pt x="8251" y="14865"/>
                    <a:pt x="8298" y="15048"/>
                    <a:pt x="8311" y="15146"/>
                  </a:cubicBezTo>
                  <a:cubicBezTo>
                    <a:pt x="8331" y="15304"/>
                    <a:pt x="8357" y="15327"/>
                    <a:pt x="8559" y="15388"/>
                  </a:cubicBezTo>
                  <a:cubicBezTo>
                    <a:pt x="8767" y="15451"/>
                    <a:pt x="8810" y="15447"/>
                    <a:pt x="9044" y="15311"/>
                  </a:cubicBezTo>
                  <a:cubicBezTo>
                    <a:pt x="9277" y="15175"/>
                    <a:pt x="9362" y="15158"/>
                    <a:pt x="10025" y="15146"/>
                  </a:cubicBezTo>
                  <a:cubicBezTo>
                    <a:pt x="10423" y="15138"/>
                    <a:pt x="10778" y="15114"/>
                    <a:pt x="10814" y="15091"/>
                  </a:cubicBezTo>
                  <a:cubicBezTo>
                    <a:pt x="10892" y="15040"/>
                    <a:pt x="11222" y="14435"/>
                    <a:pt x="11400" y="14016"/>
                  </a:cubicBezTo>
                  <a:cubicBezTo>
                    <a:pt x="11579" y="13596"/>
                    <a:pt x="11640" y="13516"/>
                    <a:pt x="11840" y="13443"/>
                  </a:cubicBezTo>
                  <a:cubicBezTo>
                    <a:pt x="11937" y="13408"/>
                    <a:pt x="12088" y="13313"/>
                    <a:pt x="12174" y="13234"/>
                  </a:cubicBezTo>
                  <a:cubicBezTo>
                    <a:pt x="12306" y="13112"/>
                    <a:pt x="12378" y="13091"/>
                    <a:pt x="12678" y="13091"/>
                  </a:cubicBezTo>
                  <a:cubicBezTo>
                    <a:pt x="13131" y="13091"/>
                    <a:pt x="13282" y="13155"/>
                    <a:pt x="13464" y="13416"/>
                  </a:cubicBezTo>
                  <a:cubicBezTo>
                    <a:pt x="13634" y="13661"/>
                    <a:pt x="13742" y="13679"/>
                    <a:pt x="13912" y="13498"/>
                  </a:cubicBezTo>
                  <a:cubicBezTo>
                    <a:pt x="14009" y="13395"/>
                    <a:pt x="14045" y="13382"/>
                    <a:pt x="14103" y="13438"/>
                  </a:cubicBezTo>
                  <a:cubicBezTo>
                    <a:pt x="14279" y="13609"/>
                    <a:pt x="14392" y="13635"/>
                    <a:pt x="14636" y="13564"/>
                  </a:cubicBezTo>
                  <a:cubicBezTo>
                    <a:pt x="14769" y="13526"/>
                    <a:pt x="15033" y="13476"/>
                    <a:pt x="15226" y="13449"/>
                  </a:cubicBezTo>
                  <a:cubicBezTo>
                    <a:pt x="15419" y="13422"/>
                    <a:pt x="15712" y="13366"/>
                    <a:pt x="15877" y="13328"/>
                  </a:cubicBezTo>
                  <a:cubicBezTo>
                    <a:pt x="16155" y="13263"/>
                    <a:pt x="16189" y="13269"/>
                    <a:pt x="16276" y="13377"/>
                  </a:cubicBezTo>
                  <a:cubicBezTo>
                    <a:pt x="16382" y="13508"/>
                    <a:pt x="16602" y="13614"/>
                    <a:pt x="16964" y="13713"/>
                  </a:cubicBezTo>
                  <a:cubicBezTo>
                    <a:pt x="17147" y="13763"/>
                    <a:pt x="17214" y="13816"/>
                    <a:pt x="17253" y="13923"/>
                  </a:cubicBezTo>
                  <a:cubicBezTo>
                    <a:pt x="17361" y="14215"/>
                    <a:pt x="17579" y="14219"/>
                    <a:pt x="17579" y="13928"/>
                  </a:cubicBezTo>
                  <a:cubicBezTo>
                    <a:pt x="17579" y="13683"/>
                    <a:pt x="17671" y="13608"/>
                    <a:pt x="17917" y="13658"/>
                  </a:cubicBezTo>
                  <a:cubicBezTo>
                    <a:pt x="18178" y="13711"/>
                    <a:pt x="18375" y="13977"/>
                    <a:pt x="18609" y="14600"/>
                  </a:cubicBezTo>
                  <a:lnTo>
                    <a:pt x="18771" y="15036"/>
                  </a:lnTo>
                  <a:lnTo>
                    <a:pt x="18690" y="15256"/>
                  </a:lnTo>
                  <a:cubicBezTo>
                    <a:pt x="18615" y="15470"/>
                    <a:pt x="18617" y="15482"/>
                    <a:pt x="18698" y="15686"/>
                  </a:cubicBezTo>
                  <a:cubicBezTo>
                    <a:pt x="18831" y="16021"/>
                    <a:pt x="19014" y="16114"/>
                    <a:pt x="19565" y="16115"/>
                  </a:cubicBezTo>
                  <a:lnTo>
                    <a:pt x="20037" y="16115"/>
                  </a:lnTo>
                  <a:lnTo>
                    <a:pt x="20037" y="15917"/>
                  </a:lnTo>
                  <a:cubicBezTo>
                    <a:pt x="20037" y="15690"/>
                    <a:pt x="19873" y="15471"/>
                    <a:pt x="19703" y="15471"/>
                  </a:cubicBezTo>
                  <a:cubicBezTo>
                    <a:pt x="19565" y="15471"/>
                    <a:pt x="19541" y="15396"/>
                    <a:pt x="19618" y="15195"/>
                  </a:cubicBezTo>
                  <a:cubicBezTo>
                    <a:pt x="19654" y="15102"/>
                    <a:pt x="19683" y="14962"/>
                    <a:pt x="19683" y="14887"/>
                  </a:cubicBezTo>
                  <a:cubicBezTo>
                    <a:pt x="19683" y="14736"/>
                    <a:pt x="19884" y="14128"/>
                    <a:pt x="19952" y="14071"/>
                  </a:cubicBezTo>
                  <a:cubicBezTo>
                    <a:pt x="19975" y="14052"/>
                    <a:pt x="20064" y="14067"/>
                    <a:pt x="20147" y="14104"/>
                  </a:cubicBezTo>
                  <a:cubicBezTo>
                    <a:pt x="20532" y="14276"/>
                    <a:pt x="20719" y="14142"/>
                    <a:pt x="20786" y="13653"/>
                  </a:cubicBezTo>
                  <a:cubicBezTo>
                    <a:pt x="20808" y="13495"/>
                    <a:pt x="20863" y="13312"/>
                    <a:pt x="20908" y="13245"/>
                  </a:cubicBezTo>
                  <a:cubicBezTo>
                    <a:pt x="20954" y="13178"/>
                    <a:pt x="21102" y="12867"/>
                    <a:pt x="21238" y="12556"/>
                  </a:cubicBezTo>
                  <a:cubicBezTo>
                    <a:pt x="21595" y="11739"/>
                    <a:pt x="21578" y="11436"/>
                    <a:pt x="21157" y="11102"/>
                  </a:cubicBezTo>
                  <a:cubicBezTo>
                    <a:pt x="21048" y="11015"/>
                    <a:pt x="20940" y="10897"/>
                    <a:pt x="20916" y="10837"/>
                  </a:cubicBezTo>
                  <a:cubicBezTo>
                    <a:pt x="20893" y="10778"/>
                    <a:pt x="20689" y="10537"/>
                    <a:pt x="20461" y="10303"/>
                  </a:cubicBezTo>
                  <a:cubicBezTo>
                    <a:pt x="20232" y="10069"/>
                    <a:pt x="19888" y="9646"/>
                    <a:pt x="19699" y="9366"/>
                  </a:cubicBezTo>
                  <a:cubicBezTo>
                    <a:pt x="19300" y="8771"/>
                    <a:pt x="18952" y="8438"/>
                    <a:pt x="18564" y="8275"/>
                  </a:cubicBezTo>
                  <a:cubicBezTo>
                    <a:pt x="18411" y="8211"/>
                    <a:pt x="18205" y="8106"/>
                    <a:pt x="18108" y="8038"/>
                  </a:cubicBezTo>
                  <a:cubicBezTo>
                    <a:pt x="17815" y="7836"/>
                    <a:pt x="17517" y="7881"/>
                    <a:pt x="17286" y="8165"/>
                  </a:cubicBezTo>
                  <a:cubicBezTo>
                    <a:pt x="17180" y="8296"/>
                    <a:pt x="17096" y="8263"/>
                    <a:pt x="16858" y="7994"/>
                  </a:cubicBezTo>
                  <a:cubicBezTo>
                    <a:pt x="16783" y="7910"/>
                    <a:pt x="16714" y="7867"/>
                    <a:pt x="16647" y="7862"/>
                  </a:cubicBezTo>
                  <a:cubicBezTo>
                    <a:pt x="16685" y="7877"/>
                    <a:pt x="16721" y="7921"/>
                    <a:pt x="16744" y="7989"/>
                  </a:cubicBezTo>
                  <a:cubicBezTo>
                    <a:pt x="16795" y="8139"/>
                    <a:pt x="17006" y="8338"/>
                    <a:pt x="17143" y="8380"/>
                  </a:cubicBezTo>
                  <a:cubicBezTo>
                    <a:pt x="17164" y="8381"/>
                    <a:pt x="17184" y="8383"/>
                    <a:pt x="17208" y="8380"/>
                  </a:cubicBezTo>
                  <a:cubicBezTo>
                    <a:pt x="17260" y="8374"/>
                    <a:pt x="17292" y="8365"/>
                    <a:pt x="17318" y="8352"/>
                  </a:cubicBezTo>
                  <a:cubicBezTo>
                    <a:pt x="17327" y="8347"/>
                    <a:pt x="17339" y="8342"/>
                    <a:pt x="17347" y="8336"/>
                  </a:cubicBezTo>
                  <a:cubicBezTo>
                    <a:pt x="17357" y="8327"/>
                    <a:pt x="17366" y="8317"/>
                    <a:pt x="17371" y="8303"/>
                  </a:cubicBezTo>
                  <a:cubicBezTo>
                    <a:pt x="17377" y="8287"/>
                    <a:pt x="17379" y="8270"/>
                    <a:pt x="17379" y="8248"/>
                  </a:cubicBezTo>
                  <a:cubicBezTo>
                    <a:pt x="17379" y="8238"/>
                    <a:pt x="17382" y="8229"/>
                    <a:pt x="17383" y="8220"/>
                  </a:cubicBezTo>
                  <a:cubicBezTo>
                    <a:pt x="17367" y="8183"/>
                    <a:pt x="17382" y="8137"/>
                    <a:pt x="17420" y="8121"/>
                  </a:cubicBezTo>
                  <a:cubicBezTo>
                    <a:pt x="17424" y="8119"/>
                    <a:pt x="17432" y="8118"/>
                    <a:pt x="17436" y="8116"/>
                  </a:cubicBezTo>
                  <a:cubicBezTo>
                    <a:pt x="17439" y="8114"/>
                    <a:pt x="17441" y="8111"/>
                    <a:pt x="17445" y="8110"/>
                  </a:cubicBezTo>
                  <a:cubicBezTo>
                    <a:pt x="17463" y="8103"/>
                    <a:pt x="17489" y="8088"/>
                    <a:pt x="17514" y="8077"/>
                  </a:cubicBezTo>
                  <a:cubicBezTo>
                    <a:pt x="17533" y="8068"/>
                    <a:pt x="17551" y="8063"/>
                    <a:pt x="17567" y="8055"/>
                  </a:cubicBezTo>
                  <a:cubicBezTo>
                    <a:pt x="17588" y="8044"/>
                    <a:pt x="17607" y="8035"/>
                    <a:pt x="17628" y="8027"/>
                  </a:cubicBezTo>
                  <a:cubicBezTo>
                    <a:pt x="17630" y="8027"/>
                    <a:pt x="17634" y="8028"/>
                    <a:pt x="17636" y="8027"/>
                  </a:cubicBezTo>
                  <a:cubicBezTo>
                    <a:pt x="17774" y="7979"/>
                    <a:pt x="17896" y="8007"/>
                    <a:pt x="18047" y="8127"/>
                  </a:cubicBezTo>
                  <a:cubicBezTo>
                    <a:pt x="18148" y="8207"/>
                    <a:pt x="18271" y="8270"/>
                    <a:pt x="18320" y="8270"/>
                  </a:cubicBezTo>
                  <a:cubicBezTo>
                    <a:pt x="18368" y="8270"/>
                    <a:pt x="18419" y="8298"/>
                    <a:pt x="18434" y="8330"/>
                  </a:cubicBezTo>
                  <a:cubicBezTo>
                    <a:pt x="18448" y="8363"/>
                    <a:pt x="18501" y="8391"/>
                    <a:pt x="18552" y="8391"/>
                  </a:cubicBezTo>
                  <a:cubicBezTo>
                    <a:pt x="18769" y="8391"/>
                    <a:pt x="19064" y="8677"/>
                    <a:pt x="19598" y="9416"/>
                  </a:cubicBezTo>
                  <a:cubicBezTo>
                    <a:pt x="19899" y="9833"/>
                    <a:pt x="20168" y="10176"/>
                    <a:pt x="20196" y="10176"/>
                  </a:cubicBezTo>
                  <a:cubicBezTo>
                    <a:pt x="20224" y="10176"/>
                    <a:pt x="20279" y="10243"/>
                    <a:pt x="20318" y="10325"/>
                  </a:cubicBezTo>
                  <a:cubicBezTo>
                    <a:pt x="20358" y="10407"/>
                    <a:pt x="20421" y="10474"/>
                    <a:pt x="20456" y="10474"/>
                  </a:cubicBezTo>
                  <a:cubicBezTo>
                    <a:pt x="20492" y="10474"/>
                    <a:pt x="20637" y="10635"/>
                    <a:pt x="20778" y="10832"/>
                  </a:cubicBezTo>
                  <a:cubicBezTo>
                    <a:pt x="20919" y="11028"/>
                    <a:pt x="21062" y="11190"/>
                    <a:pt x="21100" y="11190"/>
                  </a:cubicBezTo>
                  <a:cubicBezTo>
                    <a:pt x="21187" y="11190"/>
                    <a:pt x="21441" y="11579"/>
                    <a:pt x="21441" y="11713"/>
                  </a:cubicBezTo>
                  <a:cubicBezTo>
                    <a:pt x="21441" y="11815"/>
                    <a:pt x="21364" y="12030"/>
                    <a:pt x="21185" y="12435"/>
                  </a:cubicBezTo>
                  <a:cubicBezTo>
                    <a:pt x="21134" y="12550"/>
                    <a:pt x="21062" y="12728"/>
                    <a:pt x="21022" y="12826"/>
                  </a:cubicBezTo>
                  <a:cubicBezTo>
                    <a:pt x="20983" y="12924"/>
                    <a:pt x="20903" y="13069"/>
                    <a:pt x="20847" y="13151"/>
                  </a:cubicBezTo>
                  <a:cubicBezTo>
                    <a:pt x="20786" y="13241"/>
                    <a:pt x="20735" y="13403"/>
                    <a:pt x="20721" y="13559"/>
                  </a:cubicBezTo>
                  <a:cubicBezTo>
                    <a:pt x="20708" y="13702"/>
                    <a:pt x="20667" y="13885"/>
                    <a:pt x="20627" y="13967"/>
                  </a:cubicBezTo>
                  <a:cubicBezTo>
                    <a:pt x="20566" y="14094"/>
                    <a:pt x="20532" y="14112"/>
                    <a:pt x="20395" y="14082"/>
                  </a:cubicBezTo>
                  <a:cubicBezTo>
                    <a:pt x="20308" y="14063"/>
                    <a:pt x="20139" y="13978"/>
                    <a:pt x="20021" y="13895"/>
                  </a:cubicBezTo>
                  <a:cubicBezTo>
                    <a:pt x="19903" y="13812"/>
                    <a:pt x="19792" y="13757"/>
                    <a:pt x="19773" y="13774"/>
                  </a:cubicBezTo>
                  <a:cubicBezTo>
                    <a:pt x="19753" y="13790"/>
                    <a:pt x="19758" y="13886"/>
                    <a:pt x="19785" y="13983"/>
                  </a:cubicBezTo>
                  <a:cubicBezTo>
                    <a:pt x="19827" y="14135"/>
                    <a:pt x="19821" y="14186"/>
                    <a:pt x="19736" y="14341"/>
                  </a:cubicBezTo>
                  <a:cubicBezTo>
                    <a:pt x="19677" y="14450"/>
                    <a:pt x="19625" y="14656"/>
                    <a:pt x="19606" y="14859"/>
                  </a:cubicBezTo>
                  <a:lnTo>
                    <a:pt x="19577" y="15195"/>
                  </a:lnTo>
                  <a:lnTo>
                    <a:pt x="19231" y="15206"/>
                  </a:lnTo>
                  <a:cubicBezTo>
                    <a:pt x="18948" y="15215"/>
                    <a:pt x="18882" y="15203"/>
                    <a:pt x="18865" y="15124"/>
                  </a:cubicBezTo>
                  <a:cubicBezTo>
                    <a:pt x="18746" y="14582"/>
                    <a:pt x="18342" y="13730"/>
                    <a:pt x="18153" y="13631"/>
                  </a:cubicBezTo>
                  <a:cubicBezTo>
                    <a:pt x="17903" y="13499"/>
                    <a:pt x="17659" y="13440"/>
                    <a:pt x="17607" y="13498"/>
                  </a:cubicBezTo>
                  <a:cubicBezTo>
                    <a:pt x="17550" y="13563"/>
                    <a:pt x="17339" y="13599"/>
                    <a:pt x="17139" y="13603"/>
                  </a:cubicBezTo>
                  <a:cubicBezTo>
                    <a:pt x="17133" y="13603"/>
                    <a:pt x="17129" y="13603"/>
                    <a:pt x="17123" y="13603"/>
                  </a:cubicBezTo>
                  <a:cubicBezTo>
                    <a:pt x="17005" y="13604"/>
                    <a:pt x="16890" y="13599"/>
                    <a:pt x="16818" y="13570"/>
                  </a:cubicBezTo>
                  <a:cubicBezTo>
                    <a:pt x="16481" y="13433"/>
                    <a:pt x="16386" y="13374"/>
                    <a:pt x="16325" y="13256"/>
                  </a:cubicBezTo>
                  <a:cubicBezTo>
                    <a:pt x="16270" y="13149"/>
                    <a:pt x="16245" y="13146"/>
                    <a:pt x="16012" y="13201"/>
                  </a:cubicBezTo>
                  <a:cubicBezTo>
                    <a:pt x="15855" y="13238"/>
                    <a:pt x="15738" y="13234"/>
                    <a:pt x="15707" y="13201"/>
                  </a:cubicBezTo>
                  <a:cubicBezTo>
                    <a:pt x="15677" y="13210"/>
                    <a:pt x="15653" y="13225"/>
                    <a:pt x="15629" y="13239"/>
                  </a:cubicBezTo>
                  <a:cubicBezTo>
                    <a:pt x="15609" y="13310"/>
                    <a:pt x="15534" y="13328"/>
                    <a:pt x="15304" y="13328"/>
                  </a:cubicBezTo>
                  <a:cubicBezTo>
                    <a:pt x="15138" y="13328"/>
                    <a:pt x="14905" y="13367"/>
                    <a:pt x="14787" y="13416"/>
                  </a:cubicBezTo>
                  <a:cubicBezTo>
                    <a:pt x="14455" y="13552"/>
                    <a:pt x="14317" y="13533"/>
                    <a:pt x="14172" y="13328"/>
                  </a:cubicBezTo>
                  <a:cubicBezTo>
                    <a:pt x="14101" y="13227"/>
                    <a:pt x="14005" y="13154"/>
                    <a:pt x="13944" y="13151"/>
                  </a:cubicBezTo>
                  <a:cubicBezTo>
                    <a:pt x="13903" y="13153"/>
                    <a:pt x="13873" y="13181"/>
                    <a:pt x="13855" y="13234"/>
                  </a:cubicBezTo>
                  <a:cubicBezTo>
                    <a:pt x="13856" y="13251"/>
                    <a:pt x="13858" y="13270"/>
                    <a:pt x="13863" y="13295"/>
                  </a:cubicBezTo>
                  <a:cubicBezTo>
                    <a:pt x="13901" y="13503"/>
                    <a:pt x="13811" y="13575"/>
                    <a:pt x="13639" y="13476"/>
                  </a:cubicBezTo>
                  <a:cubicBezTo>
                    <a:pt x="13552" y="13427"/>
                    <a:pt x="13485" y="13342"/>
                    <a:pt x="13468" y="13250"/>
                  </a:cubicBezTo>
                  <a:cubicBezTo>
                    <a:pt x="13436" y="13078"/>
                    <a:pt x="13316" y="13034"/>
                    <a:pt x="12747" y="13003"/>
                  </a:cubicBezTo>
                  <a:cubicBezTo>
                    <a:pt x="12597" y="12994"/>
                    <a:pt x="12484" y="12979"/>
                    <a:pt x="12422" y="12964"/>
                  </a:cubicBezTo>
                  <a:cubicBezTo>
                    <a:pt x="12368" y="12964"/>
                    <a:pt x="12333" y="12968"/>
                    <a:pt x="12300" y="12975"/>
                  </a:cubicBezTo>
                  <a:cubicBezTo>
                    <a:pt x="12255" y="13006"/>
                    <a:pt x="12193" y="13061"/>
                    <a:pt x="12125" y="13129"/>
                  </a:cubicBezTo>
                  <a:cubicBezTo>
                    <a:pt x="12000" y="13253"/>
                    <a:pt x="11838" y="13354"/>
                    <a:pt x="11738" y="13372"/>
                  </a:cubicBezTo>
                  <a:cubicBezTo>
                    <a:pt x="11590" y="13399"/>
                    <a:pt x="11550" y="13442"/>
                    <a:pt x="11433" y="13697"/>
                  </a:cubicBezTo>
                  <a:cubicBezTo>
                    <a:pt x="11359" y="13859"/>
                    <a:pt x="11298" y="14016"/>
                    <a:pt x="11298" y="14044"/>
                  </a:cubicBezTo>
                  <a:cubicBezTo>
                    <a:pt x="11298" y="14071"/>
                    <a:pt x="11224" y="14210"/>
                    <a:pt x="11136" y="14352"/>
                  </a:cubicBezTo>
                  <a:cubicBezTo>
                    <a:pt x="11048" y="14495"/>
                    <a:pt x="10930" y="14711"/>
                    <a:pt x="10871" y="14837"/>
                  </a:cubicBezTo>
                  <a:cubicBezTo>
                    <a:pt x="10771" y="15051"/>
                    <a:pt x="10751" y="15069"/>
                    <a:pt x="10598" y="15041"/>
                  </a:cubicBezTo>
                  <a:cubicBezTo>
                    <a:pt x="10508" y="15025"/>
                    <a:pt x="10402" y="15033"/>
                    <a:pt x="10362" y="15063"/>
                  </a:cubicBezTo>
                  <a:cubicBezTo>
                    <a:pt x="10314" y="15100"/>
                    <a:pt x="10244" y="15087"/>
                    <a:pt x="10155" y="15025"/>
                  </a:cubicBezTo>
                  <a:cubicBezTo>
                    <a:pt x="10049" y="14951"/>
                    <a:pt x="10002" y="14948"/>
                    <a:pt x="9927" y="15002"/>
                  </a:cubicBezTo>
                  <a:cubicBezTo>
                    <a:pt x="9868" y="15046"/>
                    <a:pt x="9737" y="15058"/>
                    <a:pt x="9577" y="15036"/>
                  </a:cubicBezTo>
                  <a:cubicBezTo>
                    <a:pt x="9317" y="14999"/>
                    <a:pt x="9280" y="15011"/>
                    <a:pt x="8926" y="15261"/>
                  </a:cubicBezTo>
                  <a:cubicBezTo>
                    <a:pt x="8807" y="15345"/>
                    <a:pt x="8710" y="15382"/>
                    <a:pt x="8685" y="15350"/>
                  </a:cubicBezTo>
                  <a:cubicBezTo>
                    <a:pt x="8662" y="15320"/>
                    <a:pt x="8587" y="15294"/>
                    <a:pt x="8519" y="15294"/>
                  </a:cubicBezTo>
                  <a:cubicBezTo>
                    <a:pt x="8382" y="15294"/>
                    <a:pt x="8311" y="15151"/>
                    <a:pt x="8392" y="15041"/>
                  </a:cubicBezTo>
                  <a:cubicBezTo>
                    <a:pt x="8429" y="14991"/>
                    <a:pt x="8455" y="14993"/>
                    <a:pt x="8494" y="15047"/>
                  </a:cubicBezTo>
                  <a:cubicBezTo>
                    <a:pt x="8523" y="15086"/>
                    <a:pt x="8579" y="15115"/>
                    <a:pt x="8616" y="15113"/>
                  </a:cubicBezTo>
                  <a:cubicBezTo>
                    <a:pt x="8614" y="15099"/>
                    <a:pt x="8606" y="15082"/>
                    <a:pt x="8596" y="15063"/>
                  </a:cubicBezTo>
                  <a:cubicBezTo>
                    <a:pt x="8590" y="15060"/>
                    <a:pt x="8591" y="15056"/>
                    <a:pt x="8584" y="15052"/>
                  </a:cubicBezTo>
                  <a:cubicBezTo>
                    <a:pt x="8529" y="15022"/>
                    <a:pt x="8472" y="14959"/>
                    <a:pt x="8457" y="14909"/>
                  </a:cubicBezTo>
                  <a:cubicBezTo>
                    <a:pt x="8443" y="14859"/>
                    <a:pt x="8405" y="14815"/>
                    <a:pt x="8372" y="14815"/>
                  </a:cubicBezTo>
                  <a:cubicBezTo>
                    <a:pt x="8339" y="14815"/>
                    <a:pt x="8281" y="14748"/>
                    <a:pt x="8242" y="14666"/>
                  </a:cubicBezTo>
                  <a:cubicBezTo>
                    <a:pt x="8177" y="14533"/>
                    <a:pt x="8174" y="14508"/>
                    <a:pt x="8234" y="14385"/>
                  </a:cubicBezTo>
                  <a:cubicBezTo>
                    <a:pt x="8314" y="14218"/>
                    <a:pt x="8300" y="13585"/>
                    <a:pt x="8213" y="13476"/>
                  </a:cubicBezTo>
                  <a:cubicBezTo>
                    <a:pt x="8181" y="13436"/>
                    <a:pt x="8068" y="13379"/>
                    <a:pt x="7961" y="13344"/>
                  </a:cubicBezTo>
                  <a:cubicBezTo>
                    <a:pt x="7716" y="13264"/>
                    <a:pt x="7607" y="13329"/>
                    <a:pt x="7607" y="13564"/>
                  </a:cubicBezTo>
                  <a:cubicBezTo>
                    <a:pt x="7607" y="13840"/>
                    <a:pt x="7392" y="14051"/>
                    <a:pt x="7110" y="14044"/>
                  </a:cubicBezTo>
                  <a:cubicBezTo>
                    <a:pt x="6749" y="14035"/>
                    <a:pt x="6734" y="14039"/>
                    <a:pt x="6646" y="14270"/>
                  </a:cubicBezTo>
                  <a:cubicBezTo>
                    <a:pt x="6532" y="14570"/>
                    <a:pt x="6339" y="14803"/>
                    <a:pt x="6186" y="14826"/>
                  </a:cubicBezTo>
                  <a:cubicBezTo>
                    <a:pt x="6083" y="14842"/>
                    <a:pt x="6046" y="14811"/>
                    <a:pt x="5987" y="14666"/>
                  </a:cubicBezTo>
                  <a:cubicBezTo>
                    <a:pt x="5947" y="14568"/>
                    <a:pt x="5841" y="14440"/>
                    <a:pt x="5751" y="14380"/>
                  </a:cubicBezTo>
                  <a:cubicBezTo>
                    <a:pt x="5598" y="14277"/>
                    <a:pt x="5577" y="14277"/>
                    <a:pt x="5474" y="14369"/>
                  </a:cubicBezTo>
                  <a:cubicBezTo>
                    <a:pt x="5431" y="14407"/>
                    <a:pt x="5396" y="14447"/>
                    <a:pt x="5368" y="14490"/>
                  </a:cubicBezTo>
                  <a:cubicBezTo>
                    <a:pt x="5367" y="14492"/>
                    <a:pt x="5365" y="14494"/>
                    <a:pt x="5364" y="14496"/>
                  </a:cubicBezTo>
                  <a:cubicBezTo>
                    <a:pt x="5326" y="14556"/>
                    <a:pt x="5306" y="14621"/>
                    <a:pt x="5299" y="14688"/>
                  </a:cubicBezTo>
                  <a:cubicBezTo>
                    <a:pt x="5298" y="14731"/>
                    <a:pt x="5301" y="14788"/>
                    <a:pt x="5311" y="14859"/>
                  </a:cubicBezTo>
                  <a:cubicBezTo>
                    <a:pt x="5312" y="14862"/>
                    <a:pt x="5315" y="14862"/>
                    <a:pt x="5315" y="14865"/>
                  </a:cubicBezTo>
                  <a:cubicBezTo>
                    <a:pt x="5323" y="14891"/>
                    <a:pt x="5332" y="14915"/>
                    <a:pt x="5344" y="14942"/>
                  </a:cubicBezTo>
                  <a:cubicBezTo>
                    <a:pt x="5387" y="15041"/>
                    <a:pt x="5410" y="15139"/>
                    <a:pt x="5397" y="15157"/>
                  </a:cubicBezTo>
                  <a:cubicBezTo>
                    <a:pt x="5384" y="15174"/>
                    <a:pt x="5421" y="15287"/>
                    <a:pt x="5478" y="15410"/>
                  </a:cubicBezTo>
                  <a:cubicBezTo>
                    <a:pt x="5578" y="15625"/>
                    <a:pt x="5579" y="15651"/>
                    <a:pt x="5519" y="15923"/>
                  </a:cubicBezTo>
                  <a:cubicBezTo>
                    <a:pt x="5484" y="16079"/>
                    <a:pt x="5379" y="16350"/>
                    <a:pt x="5283" y="16523"/>
                  </a:cubicBezTo>
                  <a:cubicBezTo>
                    <a:pt x="5239" y="16602"/>
                    <a:pt x="5200" y="16674"/>
                    <a:pt x="5169" y="16738"/>
                  </a:cubicBezTo>
                  <a:cubicBezTo>
                    <a:pt x="5154" y="16773"/>
                    <a:pt x="5139" y="16809"/>
                    <a:pt x="5128" y="16837"/>
                  </a:cubicBezTo>
                  <a:cubicBezTo>
                    <a:pt x="5122" y="16854"/>
                    <a:pt x="5104" y="16886"/>
                    <a:pt x="5104" y="16892"/>
                  </a:cubicBezTo>
                  <a:cubicBezTo>
                    <a:pt x="5104" y="16922"/>
                    <a:pt x="5078" y="16980"/>
                    <a:pt x="5043" y="17019"/>
                  </a:cubicBezTo>
                  <a:cubicBezTo>
                    <a:pt x="5008" y="17058"/>
                    <a:pt x="4918" y="17229"/>
                    <a:pt x="4847" y="17399"/>
                  </a:cubicBezTo>
                  <a:cubicBezTo>
                    <a:pt x="4776" y="17569"/>
                    <a:pt x="4623" y="17843"/>
                    <a:pt x="4505" y="18011"/>
                  </a:cubicBezTo>
                  <a:cubicBezTo>
                    <a:pt x="4030" y="18688"/>
                    <a:pt x="3967" y="18823"/>
                    <a:pt x="3830" y="19427"/>
                  </a:cubicBezTo>
                  <a:cubicBezTo>
                    <a:pt x="3782" y="19634"/>
                    <a:pt x="3691" y="19923"/>
                    <a:pt x="3630" y="20071"/>
                  </a:cubicBezTo>
                  <a:cubicBezTo>
                    <a:pt x="3454" y="20499"/>
                    <a:pt x="3428" y="20512"/>
                    <a:pt x="3252" y="20220"/>
                  </a:cubicBezTo>
                  <a:cubicBezTo>
                    <a:pt x="3167" y="20080"/>
                    <a:pt x="3053" y="19827"/>
                    <a:pt x="2999" y="19658"/>
                  </a:cubicBezTo>
                  <a:cubicBezTo>
                    <a:pt x="2946" y="19489"/>
                    <a:pt x="2865" y="19306"/>
                    <a:pt x="2820" y="19250"/>
                  </a:cubicBezTo>
                  <a:cubicBezTo>
                    <a:pt x="2715" y="19121"/>
                    <a:pt x="2384" y="19071"/>
                    <a:pt x="2202" y="19157"/>
                  </a:cubicBezTo>
                  <a:cubicBezTo>
                    <a:pt x="2085" y="19212"/>
                    <a:pt x="2040" y="19204"/>
                    <a:pt x="1949" y="19124"/>
                  </a:cubicBezTo>
                  <a:cubicBezTo>
                    <a:pt x="1899" y="19079"/>
                    <a:pt x="1873" y="19053"/>
                    <a:pt x="1868" y="19030"/>
                  </a:cubicBezTo>
                  <a:close/>
                  <a:moveTo>
                    <a:pt x="18788" y="15272"/>
                  </a:moveTo>
                  <a:cubicBezTo>
                    <a:pt x="18820" y="15274"/>
                    <a:pt x="18869" y="15294"/>
                    <a:pt x="18934" y="15333"/>
                  </a:cubicBezTo>
                  <a:cubicBezTo>
                    <a:pt x="19116" y="15440"/>
                    <a:pt x="19362" y="15525"/>
                    <a:pt x="19618" y="15570"/>
                  </a:cubicBezTo>
                  <a:cubicBezTo>
                    <a:pt x="19811" y="15604"/>
                    <a:pt x="19992" y="15792"/>
                    <a:pt x="19992" y="15956"/>
                  </a:cubicBezTo>
                  <a:cubicBezTo>
                    <a:pt x="19992" y="16108"/>
                    <a:pt x="19947" y="16118"/>
                    <a:pt x="19756" y="16016"/>
                  </a:cubicBezTo>
                  <a:cubicBezTo>
                    <a:pt x="19622" y="15945"/>
                    <a:pt x="19550" y="15938"/>
                    <a:pt x="19410" y="15989"/>
                  </a:cubicBezTo>
                  <a:cubicBezTo>
                    <a:pt x="19271" y="16039"/>
                    <a:pt x="19202" y="16037"/>
                    <a:pt x="19077" y="15967"/>
                  </a:cubicBezTo>
                  <a:cubicBezTo>
                    <a:pt x="18891" y="15863"/>
                    <a:pt x="18725" y="15614"/>
                    <a:pt x="18723" y="15438"/>
                  </a:cubicBezTo>
                  <a:cubicBezTo>
                    <a:pt x="18721" y="15321"/>
                    <a:pt x="18733" y="15270"/>
                    <a:pt x="18788" y="15272"/>
                  </a:cubicBezTo>
                  <a:close/>
                  <a:moveTo>
                    <a:pt x="2857" y="20270"/>
                  </a:moveTo>
                  <a:lnTo>
                    <a:pt x="2999" y="20473"/>
                  </a:lnTo>
                  <a:lnTo>
                    <a:pt x="3138" y="20677"/>
                  </a:lnTo>
                  <a:lnTo>
                    <a:pt x="2999" y="20843"/>
                  </a:lnTo>
                  <a:cubicBezTo>
                    <a:pt x="2871" y="20998"/>
                    <a:pt x="2674" y="21064"/>
                    <a:pt x="2633" y="20964"/>
                  </a:cubicBezTo>
                  <a:cubicBezTo>
                    <a:pt x="2603" y="20890"/>
                    <a:pt x="2682" y="20568"/>
                    <a:pt x="2771" y="20413"/>
                  </a:cubicBezTo>
                  <a:lnTo>
                    <a:pt x="2857" y="20270"/>
                  </a:lnTo>
                  <a:close/>
                  <a:moveTo>
                    <a:pt x="2161" y="21548"/>
                  </a:moveTo>
                  <a:cubicBezTo>
                    <a:pt x="2146" y="21547"/>
                    <a:pt x="2128" y="21550"/>
                    <a:pt x="2112" y="21559"/>
                  </a:cubicBezTo>
                  <a:cubicBezTo>
                    <a:pt x="2077" y="21578"/>
                    <a:pt x="2085" y="21595"/>
                    <a:pt x="2136" y="21597"/>
                  </a:cubicBezTo>
                  <a:cubicBezTo>
                    <a:pt x="2183" y="21600"/>
                    <a:pt x="2208" y="21584"/>
                    <a:pt x="2193" y="21564"/>
                  </a:cubicBezTo>
                  <a:cubicBezTo>
                    <a:pt x="2186" y="21554"/>
                    <a:pt x="2176" y="21549"/>
                    <a:pt x="2161" y="21548"/>
                  </a:cubicBezTo>
                  <a:close/>
                </a:path>
              </a:pathLst>
            </a:custGeom>
            <a:ln>
              <a:noFill/>
            </a:ln>
            <a:effectLst/>
          </p:spPr>
        </p:pic>
        <p:pic>
          <p:nvPicPr>
            <p:cNvPr id="102" name="Image" descr="Image"/>
            <p:cNvPicPr>
              <a:picLocks/>
            </p:cNvPicPr>
            <p:nvPr/>
          </p:nvPicPr>
          <p:blipFill>
            <a:blip r:embed="rId10">
              <a:extLst/>
            </a:blip>
            <a:stretch>
              <a:fillRect/>
            </a:stretch>
          </p:blipFill>
          <p:spPr>
            <a:xfrm>
              <a:off x="-1" y="0"/>
              <a:ext cx="2129765" cy="1581260"/>
            </a:xfrm>
            <a:prstGeom prst="rect">
              <a:avLst/>
            </a:prstGeom>
            <a:effectLst/>
          </p:spPr>
        </p:pic>
      </p:gr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33" name="Body Level One…"/>
          <p:cNvSpPr txBox="1">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141" name="Group"/>
          <p:cNvGrpSpPr/>
          <p:nvPr/>
        </p:nvGrpSpPr>
        <p:grpSpPr>
          <a:xfrm>
            <a:off x="187775" y="12792199"/>
            <a:ext cx="8057250" cy="716211"/>
            <a:chOff x="0" y="0"/>
            <a:chExt cx="8057249" cy="716210"/>
          </a:xfrm>
        </p:grpSpPr>
        <p:pic>
          <p:nvPicPr>
            <p:cNvPr id="134" name="Image" descr="Image"/>
            <p:cNvPicPr>
              <a:picLocks noChangeAspect="1"/>
            </p:cNvPicPr>
            <p:nvPr/>
          </p:nvPicPr>
          <p:blipFill>
            <a:blip r:embed="rId2">
              <a:extLst/>
            </a:blip>
            <a:stretch>
              <a:fillRect/>
            </a:stretch>
          </p:blipFill>
          <p:spPr>
            <a:xfrm>
              <a:off x="0" y="283573"/>
              <a:ext cx="1466194" cy="149064"/>
            </a:xfrm>
            <a:prstGeom prst="rect">
              <a:avLst/>
            </a:prstGeom>
            <a:ln w="12700" cap="flat">
              <a:noFill/>
              <a:miter lim="400000"/>
            </a:ln>
            <a:effectLst/>
          </p:spPr>
        </p:pic>
        <p:pic>
          <p:nvPicPr>
            <p:cNvPr id="135" name="Image" descr="Image"/>
            <p:cNvPicPr>
              <a:picLocks noChangeAspect="1"/>
            </p:cNvPicPr>
            <p:nvPr/>
          </p:nvPicPr>
          <p:blipFill>
            <a:blip r:embed="rId3">
              <a:extLst/>
            </a:blip>
            <a:stretch>
              <a:fillRect/>
            </a:stretch>
          </p:blipFill>
          <p:spPr>
            <a:xfrm>
              <a:off x="1657569" y="97720"/>
              <a:ext cx="373906" cy="520771"/>
            </a:xfrm>
            <a:prstGeom prst="rect">
              <a:avLst/>
            </a:prstGeom>
            <a:ln w="12700" cap="flat">
              <a:noFill/>
              <a:miter lim="400000"/>
            </a:ln>
            <a:effectLst/>
          </p:spPr>
        </p:pic>
        <p:pic>
          <p:nvPicPr>
            <p:cNvPr id="136" name="Image" descr="Image"/>
            <p:cNvPicPr>
              <a:picLocks noChangeAspect="1"/>
            </p:cNvPicPr>
            <p:nvPr/>
          </p:nvPicPr>
          <p:blipFill>
            <a:blip r:embed="rId4">
              <a:extLst/>
            </a:blip>
            <a:stretch>
              <a:fillRect/>
            </a:stretch>
          </p:blipFill>
          <p:spPr>
            <a:xfrm>
              <a:off x="2222851" y="0"/>
              <a:ext cx="1204725" cy="716211"/>
            </a:xfrm>
            <a:prstGeom prst="rect">
              <a:avLst/>
            </a:prstGeom>
            <a:ln w="12700" cap="flat">
              <a:noFill/>
              <a:miter lim="400000"/>
            </a:ln>
            <a:effectLst/>
          </p:spPr>
        </p:pic>
        <p:pic>
          <p:nvPicPr>
            <p:cNvPr id="137" name="Image" descr="Image"/>
            <p:cNvPicPr>
              <a:picLocks noChangeAspect="1"/>
            </p:cNvPicPr>
            <p:nvPr/>
          </p:nvPicPr>
          <p:blipFill>
            <a:blip r:embed="rId5">
              <a:extLst/>
            </a:blip>
            <a:stretch>
              <a:fillRect/>
            </a:stretch>
          </p:blipFill>
          <p:spPr>
            <a:xfrm>
              <a:off x="3528586" y="76770"/>
              <a:ext cx="512991" cy="562671"/>
            </a:xfrm>
            <a:prstGeom prst="rect">
              <a:avLst/>
            </a:prstGeom>
            <a:ln w="12700" cap="flat">
              <a:noFill/>
              <a:miter lim="400000"/>
            </a:ln>
            <a:effectLst/>
          </p:spPr>
        </p:pic>
        <p:pic>
          <p:nvPicPr>
            <p:cNvPr id="138" name="Image" descr="Image"/>
            <p:cNvPicPr>
              <a:picLocks noChangeAspect="1"/>
            </p:cNvPicPr>
            <p:nvPr/>
          </p:nvPicPr>
          <p:blipFill>
            <a:blip r:embed="rId6">
              <a:extLst/>
            </a:blip>
            <a:srcRect b="39989"/>
            <a:stretch>
              <a:fillRect/>
            </a:stretch>
          </p:blipFill>
          <p:spPr>
            <a:xfrm>
              <a:off x="4316432" y="125221"/>
              <a:ext cx="484782" cy="465830"/>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pic>
          <p:nvPicPr>
            <p:cNvPr id="139" name="Image" descr="Image"/>
            <p:cNvPicPr>
              <a:picLocks noChangeAspect="1"/>
            </p:cNvPicPr>
            <p:nvPr/>
          </p:nvPicPr>
          <p:blipFill>
            <a:blip r:embed="rId7">
              <a:extLst/>
            </a:blip>
            <a:stretch>
              <a:fillRect/>
            </a:stretch>
          </p:blipFill>
          <p:spPr>
            <a:xfrm>
              <a:off x="7437828" y="39047"/>
              <a:ext cx="619422" cy="638117"/>
            </a:xfrm>
            <a:prstGeom prst="rect">
              <a:avLst/>
            </a:prstGeom>
            <a:ln w="12700" cap="flat">
              <a:noFill/>
              <a:miter lim="400000"/>
            </a:ln>
            <a:effectLst/>
          </p:spPr>
        </p:pic>
        <p:pic>
          <p:nvPicPr>
            <p:cNvPr id="140" name="Image" descr="Image"/>
            <p:cNvPicPr>
              <a:picLocks noChangeAspect="1"/>
            </p:cNvPicPr>
            <p:nvPr/>
          </p:nvPicPr>
          <p:blipFill>
            <a:blip r:embed="rId8">
              <a:extLst/>
            </a:blip>
            <a:srcRect/>
            <a:stretch>
              <a:fillRect/>
            </a:stretch>
          </p:blipFill>
          <p:spPr>
            <a:xfrm>
              <a:off x="4828194" y="121060"/>
              <a:ext cx="2384244" cy="474153"/>
            </a:xfrm>
            <a:prstGeom prst="rect">
              <a:avLst/>
            </a:prstGeom>
            <a:ln w="12700" cap="flat">
              <a:noFill/>
              <a:miter lim="400000"/>
            </a:ln>
            <a:effectLst/>
          </p:spPr>
        </p:pic>
      </p:grpSp>
      <p:sp>
        <p:nvSpPr>
          <p:cNvPr id="142" name="Rectangle"/>
          <p:cNvSpPr/>
          <p:nvPr/>
        </p:nvSpPr>
        <p:spPr>
          <a:xfrm>
            <a:off x="-54081" y="-10174"/>
            <a:ext cx="24492162" cy="1817764"/>
          </a:xfrm>
          <a:prstGeom prst="rect">
            <a:avLst/>
          </a:prstGeom>
          <a:gradFill>
            <a:gsLst>
              <a:gs pos="0">
                <a:schemeClr val="accent1">
                  <a:lumOff val="16847"/>
                </a:schemeClr>
              </a:gs>
              <a:gs pos="100000">
                <a:schemeClr val="accent1">
                  <a:hueOff val="114395"/>
                  <a:lumOff val="-24975"/>
                </a:schemeClr>
              </a:gs>
            </a:gsLst>
            <a:lin ang="60395"/>
          </a:gra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dirty="0"/>
          </a:p>
        </p:txBody>
      </p:sp>
      <p:grpSp>
        <p:nvGrpSpPr>
          <p:cNvPr id="145" name="Image"/>
          <p:cNvGrpSpPr/>
          <p:nvPr/>
        </p:nvGrpSpPr>
        <p:grpSpPr>
          <a:xfrm>
            <a:off x="350532" y="164840"/>
            <a:ext cx="2129765" cy="1581260"/>
            <a:chOff x="0" y="0"/>
            <a:chExt cx="2129763" cy="1581259"/>
          </a:xfrm>
        </p:grpSpPr>
        <p:pic>
          <p:nvPicPr>
            <p:cNvPr id="144" name="Image" descr="Image"/>
            <p:cNvPicPr>
              <a:picLocks noChangeAspect="1"/>
            </p:cNvPicPr>
            <p:nvPr/>
          </p:nvPicPr>
          <p:blipFill>
            <a:blip r:embed="rId9">
              <a:extLst/>
            </a:blip>
            <a:srcRect l="5438" t="6101" r="5100" b="14828"/>
            <a:stretch>
              <a:fillRect/>
            </a:stretch>
          </p:blipFill>
          <p:spPr>
            <a:xfrm>
              <a:off x="21431" y="12700"/>
              <a:ext cx="2095498" cy="1555770"/>
            </a:xfrm>
            <a:custGeom>
              <a:avLst/>
              <a:gdLst/>
              <a:ahLst/>
              <a:cxnLst>
                <a:cxn ang="0">
                  <a:pos x="wd2" y="hd2"/>
                </a:cxn>
                <a:cxn ang="5400000">
                  <a:pos x="wd2" y="hd2"/>
                </a:cxn>
                <a:cxn ang="10800000">
                  <a:pos x="wd2" y="hd2"/>
                </a:cxn>
                <a:cxn ang="16200000">
                  <a:pos x="wd2" y="hd2"/>
                </a:cxn>
              </a:cxnLst>
              <a:rect l="0" t="0" r="r" b="b"/>
              <a:pathLst>
                <a:path w="21491" h="21598" extrusionOk="0">
                  <a:moveTo>
                    <a:pt x="5739" y="0"/>
                  </a:moveTo>
                  <a:cubicBezTo>
                    <a:pt x="5548" y="0"/>
                    <a:pt x="5515" y="23"/>
                    <a:pt x="5344" y="275"/>
                  </a:cubicBezTo>
                  <a:cubicBezTo>
                    <a:pt x="5168" y="534"/>
                    <a:pt x="5142" y="552"/>
                    <a:pt x="4872" y="590"/>
                  </a:cubicBezTo>
                  <a:cubicBezTo>
                    <a:pt x="4795" y="600"/>
                    <a:pt x="4726" y="619"/>
                    <a:pt x="4668" y="639"/>
                  </a:cubicBezTo>
                  <a:lnTo>
                    <a:pt x="4697" y="672"/>
                  </a:lnTo>
                  <a:cubicBezTo>
                    <a:pt x="4718" y="683"/>
                    <a:pt x="4739" y="702"/>
                    <a:pt x="4770" y="733"/>
                  </a:cubicBezTo>
                  <a:cubicBezTo>
                    <a:pt x="4886" y="848"/>
                    <a:pt x="5283" y="664"/>
                    <a:pt x="5360" y="457"/>
                  </a:cubicBezTo>
                  <a:cubicBezTo>
                    <a:pt x="5367" y="439"/>
                    <a:pt x="5376" y="420"/>
                    <a:pt x="5384" y="402"/>
                  </a:cubicBezTo>
                  <a:cubicBezTo>
                    <a:pt x="5389" y="391"/>
                    <a:pt x="5395" y="380"/>
                    <a:pt x="5401" y="369"/>
                  </a:cubicBezTo>
                  <a:cubicBezTo>
                    <a:pt x="5490" y="199"/>
                    <a:pt x="5641" y="61"/>
                    <a:pt x="5751" y="61"/>
                  </a:cubicBezTo>
                  <a:cubicBezTo>
                    <a:pt x="5809" y="61"/>
                    <a:pt x="5918" y="104"/>
                    <a:pt x="5995" y="160"/>
                  </a:cubicBezTo>
                  <a:cubicBezTo>
                    <a:pt x="6086" y="226"/>
                    <a:pt x="6248" y="266"/>
                    <a:pt x="6451" y="270"/>
                  </a:cubicBezTo>
                  <a:lnTo>
                    <a:pt x="6764" y="275"/>
                  </a:lnTo>
                  <a:lnTo>
                    <a:pt x="6956" y="579"/>
                  </a:lnTo>
                  <a:cubicBezTo>
                    <a:pt x="7085" y="783"/>
                    <a:pt x="7181" y="884"/>
                    <a:pt x="7253" y="887"/>
                  </a:cubicBezTo>
                  <a:cubicBezTo>
                    <a:pt x="7312" y="889"/>
                    <a:pt x="7405" y="949"/>
                    <a:pt x="7460" y="1019"/>
                  </a:cubicBezTo>
                  <a:cubicBezTo>
                    <a:pt x="7676" y="1294"/>
                    <a:pt x="8201" y="1628"/>
                    <a:pt x="8299" y="1554"/>
                  </a:cubicBezTo>
                  <a:cubicBezTo>
                    <a:pt x="8344" y="1520"/>
                    <a:pt x="8401" y="1524"/>
                    <a:pt x="8449" y="1565"/>
                  </a:cubicBezTo>
                  <a:cubicBezTo>
                    <a:pt x="8462" y="1575"/>
                    <a:pt x="8471" y="1582"/>
                    <a:pt x="8482" y="1587"/>
                  </a:cubicBezTo>
                  <a:cubicBezTo>
                    <a:pt x="8511" y="1581"/>
                    <a:pt x="8540" y="1570"/>
                    <a:pt x="8563" y="1559"/>
                  </a:cubicBezTo>
                  <a:cubicBezTo>
                    <a:pt x="8585" y="1539"/>
                    <a:pt x="8606" y="1516"/>
                    <a:pt x="8637" y="1471"/>
                  </a:cubicBezTo>
                  <a:cubicBezTo>
                    <a:pt x="8727" y="1339"/>
                    <a:pt x="8778" y="1309"/>
                    <a:pt x="8905" y="1328"/>
                  </a:cubicBezTo>
                  <a:cubicBezTo>
                    <a:pt x="8991" y="1341"/>
                    <a:pt x="9107" y="1412"/>
                    <a:pt x="9162" y="1482"/>
                  </a:cubicBezTo>
                  <a:cubicBezTo>
                    <a:pt x="9216" y="1552"/>
                    <a:pt x="9281" y="1609"/>
                    <a:pt x="9308" y="1609"/>
                  </a:cubicBezTo>
                  <a:cubicBezTo>
                    <a:pt x="9335" y="1609"/>
                    <a:pt x="9401" y="1706"/>
                    <a:pt x="9455" y="1829"/>
                  </a:cubicBezTo>
                  <a:cubicBezTo>
                    <a:pt x="9668" y="2312"/>
                    <a:pt x="9890" y="2540"/>
                    <a:pt x="10187" y="2584"/>
                  </a:cubicBezTo>
                  <a:cubicBezTo>
                    <a:pt x="10278" y="2597"/>
                    <a:pt x="10466" y="2654"/>
                    <a:pt x="10602" y="2705"/>
                  </a:cubicBezTo>
                  <a:cubicBezTo>
                    <a:pt x="10897" y="2816"/>
                    <a:pt x="11039" y="2763"/>
                    <a:pt x="11209" y="2490"/>
                  </a:cubicBezTo>
                  <a:cubicBezTo>
                    <a:pt x="11295" y="2353"/>
                    <a:pt x="11373" y="2304"/>
                    <a:pt x="11559" y="2264"/>
                  </a:cubicBezTo>
                  <a:cubicBezTo>
                    <a:pt x="11843" y="2205"/>
                    <a:pt x="11876" y="2222"/>
                    <a:pt x="12121" y="2490"/>
                  </a:cubicBezTo>
                  <a:cubicBezTo>
                    <a:pt x="12345" y="2737"/>
                    <a:pt x="12380" y="2877"/>
                    <a:pt x="12304" y="3278"/>
                  </a:cubicBezTo>
                  <a:cubicBezTo>
                    <a:pt x="12276" y="3424"/>
                    <a:pt x="12261" y="3500"/>
                    <a:pt x="12267" y="3554"/>
                  </a:cubicBezTo>
                  <a:cubicBezTo>
                    <a:pt x="12268" y="3557"/>
                    <a:pt x="12271" y="3556"/>
                    <a:pt x="12271" y="3559"/>
                  </a:cubicBezTo>
                  <a:cubicBezTo>
                    <a:pt x="12279" y="3608"/>
                    <a:pt x="12303" y="3640"/>
                    <a:pt x="12353" y="3691"/>
                  </a:cubicBezTo>
                  <a:cubicBezTo>
                    <a:pt x="12440" y="3782"/>
                    <a:pt x="12453" y="3821"/>
                    <a:pt x="12414" y="3906"/>
                  </a:cubicBezTo>
                  <a:cubicBezTo>
                    <a:pt x="12271" y="4220"/>
                    <a:pt x="12749" y="5477"/>
                    <a:pt x="13110" y="5730"/>
                  </a:cubicBezTo>
                  <a:cubicBezTo>
                    <a:pt x="13188" y="5785"/>
                    <a:pt x="13231" y="5810"/>
                    <a:pt x="13281" y="5813"/>
                  </a:cubicBezTo>
                  <a:cubicBezTo>
                    <a:pt x="13331" y="5815"/>
                    <a:pt x="13390" y="5792"/>
                    <a:pt x="13492" y="5746"/>
                  </a:cubicBezTo>
                  <a:cubicBezTo>
                    <a:pt x="13611" y="5694"/>
                    <a:pt x="13771" y="5653"/>
                    <a:pt x="13846" y="5653"/>
                  </a:cubicBezTo>
                  <a:cubicBezTo>
                    <a:pt x="13922" y="5653"/>
                    <a:pt x="14046" y="5591"/>
                    <a:pt x="14123" y="5515"/>
                  </a:cubicBezTo>
                  <a:cubicBezTo>
                    <a:pt x="14242" y="5398"/>
                    <a:pt x="14305" y="5379"/>
                    <a:pt x="14547" y="5394"/>
                  </a:cubicBezTo>
                  <a:cubicBezTo>
                    <a:pt x="14949" y="5419"/>
                    <a:pt x="15077" y="5447"/>
                    <a:pt x="15218" y="5526"/>
                  </a:cubicBezTo>
                  <a:cubicBezTo>
                    <a:pt x="15286" y="5564"/>
                    <a:pt x="15357" y="5592"/>
                    <a:pt x="15377" y="5592"/>
                  </a:cubicBezTo>
                  <a:cubicBezTo>
                    <a:pt x="15396" y="5592"/>
                    <a:pt x="15439" y="5634"/>
                    <a:pt x="15470" y="5686"/>
                  </a:cubicBezTo>
                  <a:cubicBezTo>
                    <a:pt x="15494" y="5725"/>
                    <a:pt x="15512" y="5746"/>
                    <a:pt x="15523" y="5746"/>
                  </a:cubicBezTo>
                  <a:cubicBezTo>
                    <a:pt x="15525" y="5747"/>
                    <a:pt x="15526" y="5746"/>
                    <a:pt x="15527" y="5746"/>
                  </a:cubicBezTo>
                  <a:cubicBezTo>
                    <a:pt x="15540" y="5744"/>
                    <a:pt x="15546" y="5716"/>
                    <a:pt x="15560" y="5664"/>
                  </a:cubicBezTo>
                  <a:cubicBezTo>
                    <a:pt x="15577" y="5600"/>
                    <a:pt x="15718" y="5437"/>
                    <a:pt x="15869" y="5300"/>
                  </a:cubicBezTo>
                  <a:cubicBezTo>
                    <a:pt x="16097" y="5094"/>
                    <a:pt x="16155" y="5064"/>
                    <a:pt x="16203" y="5129"/>
                  </a:cubicBezTo>
                  <a:cubicBezTo>
                    <a:pt x="16251" y="5194"/>
                    <a:pt x="16240" y="5250"/>
                    <a:pt x="16146" y="5438"/>
                  </a:cubicBezTo>
                  <a:cubicBezTo>
                    <a:pt x="16066" y="5598"/>
                    <a:pt x="16044" y="5685"/>
                    <a:pt x="16077" y="5730"/>
                  </a:cubicBezTo>
                  <a:cubicBezTo>
                    <a:pt x="16087" y="5744"/>
                    <a:pt x="16099" y="5747"/>
                    <a:pt x="16109" y="5752"/>
                  </a:cubicBezTo>
                  <a:cubicBezTo>
                    <a:pt x="16122" y="5752"/>
                    <a:pt x="16141" y="5749"/>
                    <a:pt x="16158" y="5746"/>
                  </a:cubicBezTo>
                  <a:cubicBezTo>
                    <a:pt x="16166" y="5741"/>
                    <a:pt x="16175" y="5739"/>
                    <a:pt x="16183" y="5730"/>
                  </a:cubicBezTo>
                  <a:cubicBezTo>
                    <a:pt x="16214" y="5696"/>
                    <a:pt x="16269" y="5668"/>
                    <a:pt x="16305" y="5664"/>
                  </a:cubicBezTo>
                  <a:cubicBezTo>
                    <a:pt x="16328" y="5661"/>
                    <a:pt x="16373" y="5653"/>
                    <a:pt x="16415" y="5647"/>
                  </a:cubicBezTo>
                  <a:cubicBezTo>
                    <a:pt x="16417" y="5645"/>
                    <a:pt x="16421" y="5644"/>
                    <a:pt x="16423" y="5642"/>
                  </a:cubicBezTo>
                  <a:cubicBezTo>
                    <a:pt x="16496" y="5560"/>
                    <a:pt x="16610" y="5623"/>
                    <a:pt x="16610" y="5746"/>
                  </a:cubicBezTo>
                  <a:cubicBezTo>
                    <a:pt x="16610" y="5774"/>
                    <a:pt x="16591" y="5823"/>
                    <a:pt x="16561" y="5879"/>
                  </a:cubicBezTo>
                  <a:cubicBezTo>
                    <a:pt x="16534" y="5943"/>
                    <a:pt x="16496" y="6016"/>
                    <a:pt x="16439" y="6099"/>
                  </a:cubicBezTo>
                  <a:cubicBezTo>
                    <a:pt x="16341" y="6244"/>
                    <a:pt x="16260" y="6413"/>
                    <a:pt x="16260" y="6474"/>
                  </a:cubicBezTo>
                  <a:cubicBezTo>
                    <a:pt x="16260" y="6535"/>
                    <a:pt x="16220" y="6632"/>
                    <a:pt x="16175" y="6689"/>
                  </a:cubicBezTo>
                  <a:cubicBezTo>
                    <a:pt x="16098" y="6783"/>
                    <a:pt x="16074" y="6783"/>
                    <a:pt x="15857" y="6700"/>
                  </a:cubicBezTo>
                  <a:cubicBezTo>
                    <a:pt x="15686" y="6634"/>
                    <a:pt x="15548" y="6622"/>
                    <a:pt x="15348" y="6656"/>
                  </a:cubicBezTo>
                  <a:cubicBezTo>
                    <a:pt x="15164" y="6686"/>
                    <a:pt x="15036" y="6681"/>
                    <a:pt x="14954" y="6633"/>
                  </a:cubicBezTo>
                  <a:cubicBezTo>
                    <a:pt x="14886" y="6595"/>
                    <a:pt x="14653" y="6532"/>
                    <a:pt x="14437" y="6496"/>
                  </a:cubicBezTo>
                  <a:cubicBezTo>
                    <a:pt x="14220" y="6459"/>
                    <a:pt x="13999" y="6416"/>
                    <a:pt x="13948" y="6397"/>
                  </a:cubicBezTo>
                  <a:cubicBezTo>
                    <a:pt x="13863" y="6363"/>
                    <a:pt x="13854" y="6390"/>
                    <a:pt x="13826" y="6766"/>
                  </a:cubicBezTo>
                  <a:cubicBezTo>
                    <a:pt x="13767" y="7563"/>
                    <a:pt x="13721" y="7467"/>
                    <a:pt x="14172" y="7476"/>
                  </a:cubicBezTo>
                  <a:cubicBezTo>
                    <a:pt x="14190" y="7477"/>
                    <a:pt x="14204" y="7476"/>
                    <a:pt x="14221" y="7476"/>
                  </a:cubicBezTo>
                  <a:cubicBezTo>
                    <a:pt x="14318" y="7471"/>
                    <a:pt x="14410" y="7479"/>
                    <a:pt x="14485" y="7493"/>
                  </a:cubicBezTo>
                  <a:cubicBezTo>
                    <a:pt x="14657" y="7507"/>
                    <a:pt x="14742" y="7528"/>
                    <a:pt x="14799" y="7576"/>
                  </a:cubicBezTo>
                  <a:cubicBezTo>
                    <a:pt x="14812" y="7586"/>
                    <a:pt x="14823" y="7587"/>
                    <a:pt x="14836" y="7587"/>
                  </a:cubicBezTo>
                  <a:cubicBezTo>
                    <a:pt x="14839" y="7586"/>
                    <a:pt x="14841" y="7587"/>
                    <a:pt x="14844" y="7587"/>
                  </a:cubicBezTo>
                  <a:cubicBezTo>
                    <a:pt x="14855" y="7583"/>
                    <a:pt x="14866" y="7578"/>
                    <a:pt x="14872" y="7565"/>
                  </a:cubicBezTo>
                  <a:cubicBezTo>
                    <a:pt x="14886" y="7535"/>
                    <a:pt x="14869" y="7496"/>
                    <a:pt x="14831" y="7476"/>
                  </a:cubicBezTo>
                  <a:cubicBezTo>
                    <a:pt x="14734" y="7426"/>
                    <a:pt x="14796" y="7322"/>
                    <a:pt x="14925" y="7322"/>
                  </a:cubicBezTo>
                  <a:cubicBezTo>
                    <a:pt x="15070" y="7322"/>
                    <a:pt x="15251" y="7486"/>
                    <a:pt x="15251" y="7620"/>
                  </a:cubicBezTo>
                  <a:cubicBezTo>
                    <a:pt x="15251" y="7737"/>
                    <a:pt x="15518" y="7893"/>
                    <a:pt x="15601" y="7824"/>
                  </a:cubicBezTo>
                  <a:cubicBezTo>
                    <a:pt x="15626" y="7802"/>
                    <a:pt x="15717" y="7854"/>
                    <a:pt x="15800" y="7939"/>
                  </a:cubicBezTo>
                  <a:cubicBezTo>
                    <a:pt x="15839" y="7980"/>
                    <a:pt x="15874" y="8007"/>
                    <a:pt x="15906" y="8027"/>
                  </a:cubicBezTo>
                  <a:cubicBezTo>
                    <a:pt x="15970" y="8055"/>
                    <a:pt x="16029" y="8075"/>
                    <a:pt x="16057" y="8060"/>
                  </a:cubicBezTo>
                  <a:cubicBezTo>
                    <a:pt x="16071" y="8053"/>
                    <a:pt x="16088" y="8047"/>
                    <a:pt x="16105" y="8049"/>
                  </a:cubicBezTo>
                  <a:cubicBezTo>
                    <a:pt x="16161" y="8048"/>
                    <a:pt x="16221" y="8075"/>
                    <a:pt x="16272" y="8121"/>
                  </a:cubicBezTo>
                  <a:cubicBezTo>
                    <a:pt x="16343" y="8184"/>
                    <a:pt x="16422" y="8201"/>
                    <a:pt x="16496" y="8176"/>
                  </a:cubicBezTo>
                  <a:cubicBezTo>
                    <a:pt x="16615" y="8136"/>
                    <a:pt x="16642" y="8070"/>
                    <a:pt x="16565" y="8005"/>
                  </a:cubicBezTo>
                  <a:cubicBezTo>
                    <a:pt x="16541" y="7985"/>
                    <a:pt x="16535" y="7942"/>
                    <a:pt x="16549" y="7912"/>
                  </a:cubicBezTo>
                  <a:cubicBezTo>
                    <a:pt x="16557" y="7894"/>
                    <a:pt x="16566" y="7882"/>
                    <a:pt x="16578" y="7873"/>
                  </a:cubicBezTo>
                  <a:cubicBezTo>
                    <a:pt x="16543" y="7886"/>
                    <a:pt x="16507" y="7907"/>
                    <a:pt x="16476" y="7945"/>
                  </a:cubicBezTo>
                  <a:cubicBezTo>
                    <a:pt x="16409" y="8027"/>
                    <a:pt x="16373" y="8029"/>
                    <a:pt x="16142" y="7950"/>
                  </a:cubicBezTo>
                  <a:cubicBezTo>
                    <a:pt x="15687" y="7795"/>
                    <a:pt x="15425" y="7647"/>
                    <a:pt x="15312" y="7482"/>
                  </a:cubicBezTo>
                  <a:cubicBezTo>
                    <a:pt x="15178" y="7287"/>
                    <a:pt x="15036" y="7231"/>
                    <a:pt x="14819" y="7289"/>
                  </a:cubicBezTo>
                  <a:cubicBezTo>
                    <a:pt x="14730" y="7313"/>
                    <a:pt x="14505" y="7340"/>
                    <a:pt x="14319" y="7350"/>
                  </a:cubicBezTo>
                  <a:cubicBezTo>
                    <a:pt x="13898" y="7371"/>
                    <a:pt x="13860" y="7326"/>
                    <a:pt x="13916" y="6887"/>
                  </a:cubicBezTo>
                  <a:lnTo>
                    <a:pt x="13952" y="6573"/>
                  </a:lnTo>
                  <a:lnTo>
                    <a:pt x="14237" y="6584"/>
                  </a:lnTo>
                  <a:cubicBezTo>
                    <a:pt x="14392" y="6590"/>
                    <a:pt x="14657" y="6644"/>
                    <a:pt x="14823" y="6700"/>
                  </a:cubicBezTo>
                  <a:cubicBezTo>
                    <a:pt x="15026" y="6767"/>
                    <a:pt x="15203" y="6785"/>
                    <a:pt x="15361" y="6760"/>
                  </a:cubicBezTo>
                  <a:cubicBezTo>
                    <a:pt x="15490" y="6740"/>
                    <a:pt x="15693" y="6756"/>
                    <a:pt x="15812" y="6793"/>
                  </a:cubicBezTo>
                  <a:cubicBezTo>
                    <a:pt x="16104" y="6885"/>
                    <a:pt x="16236" y="6828"/>
                    <a:pt x="16309" y="6589"/>
                  </a:cubicBezTo>
                  <a:cubicBezTo>
                    <a:pt x="16341" y="6483"/>
                    <a:pt x="16432" y="6297"/>
                    <a:pt x="16512" y="6176"/>
                  </a:cubicBezTo>
                  <a:cubicBezTo>
                    <a:pt x="16628" y="6003"/>
                    <a:pt x="16658" y="5912"/>
                    <a:pt x="16647" y="5757"/>
                  </a:cubicBezTo>
                  <a:cubicBezTo>
                    <a:pt x="16634" y="5577"/>
                    <a:pt x="16621" y="5559"/>
                    <a:pt x="16460" y="5532"/>
                  </a:cubicBezTo>
                  <a:cubicBezTo>
                    <a:pt x="16306" y="5506"/>
                    <a:pt x="16280" y="5487"/>
                    <a:pt x="16276" y="5350"/>
                  </a:cubicBezTo>
                  <a:cubicBezTo>
                    <a:pt x="16265" y="4929"/>
                    <a:pt x="16174" y="4908"/>
                    <a:pt x="15788" y="5240"/>
                  </a:cubicBezTo>
                  <a:cubicBezTo>
                    <a:pt x="15479" y="5505"/>
                    <a:pt x="15448" y="5508"/>
                    <a:pt x="15145" y="5383"/>
                  </a:cubicBezTo>
                  <a:cubicBezTo>
                    <a:pt x="14843" y="5259"/>
                    <a:pt x="14274" y="5269"/>
                    <a:pt x="14095" y="5399"/>
                  </a:cubicBezTo>
                  <a:cubicBezTo>
                    <a:pt x="13931" y="5518"/>
                    <a:pt x="13538" y="5642"/>
                    <a:pt x="13317" y="5647"/>
                  </a:cubicBezTo>
                  <a:cubicBezTo>
                    <a:pt x="13146" y="5651"/>
                    <a:pt x="13007" y="5519"/>
                    <a:pt x="12817" y="5162"/>
                  </a:cubicBezTo>
                  <a:cubicBezTo>
                    <a:pt x="12615" y="4786"/>
                    <a:pt x="12483" y="4335"/>
                    <a:pt x="12483" y="4027"/>
                  </a:cubicBezTo>
                  <a:cubicBezTo>
                    <a:pt x="12483" y="3871"/>
                    <a:pt x="12455" y="3680"/>
                    <a:pt x="12418" y="3603"/>
                  </a:cubicBezTo>
                  <a:cubicBezTo>
                    <a:pt x="12364" y="3491"/>
                    <a:pt x="12357" y="3413"/>
                    <a:pt x="12393" y="3196"/>
                  </a:cubicBezTo>
                  <a:cubicBezTo>
                    <a:pt x="12456" y="2815"/>
                    <a:pt x="12365" y="2549"/>
                    <a:pt x="12096" y="2314"/>
                  </a:cubicBezTo>
                  <a:cubicBezTo>
                    <a:pt x="11908" y="2150"/>
                    <a:pt x="11865" y="2134"/>
                    <a:pt x="11616" y="2160"/>
                  </a:cubicBezTo>
                  <a:cubicBezTo>
                    <a:pt x="11398" y="2182"/>
                    <a:pt x="11310" y="2223"/>
                    <a:pt x="11185" y="2358"/>
                  </a:cubicBezTo>
                  <a:cubicBezTo>
                    <a:pt x="10892" y="2675"/>
                    <a:pt x="10838" y="2698"/>
                    <a:pt x="10582" y="2601"/>
                  </a:cubicBezTo>
                  <a:cubicBezTo>
                    <a:pt x="10456" y="2553"/>
                    <a:pt x="10275" y="2491"/>
                    <a:pt x="10179" y="2468"/>
                  </a:cubicBezTo>
                  <a:cubicBezTo>
                    <a:pt x="9970" y="2419"/>
                    <a:pt x="9704" y="2152"/>
                    <a:pt x="9556" y="1835"/>
                  </a:cubicBezTo>
                  <a:cubicBezTo>
                    <a:pt x="9420" y="1542"/>
                    <a:pt x="9090" y="1251"/>
                    <a:pt x="8893" y="1251"/>
                  </a:cubicBezTo>
                  <a:cubicBezTo>
                    <a:pt x="8812" y="1251"/>
                    <a:pt x="8683" y="1292"/>
                    <a:pt x="8608" y="1344"/>
                  </a:cubicBezTo>
                  <a:cubicBezTo>
                    <a:pt x="8363" y="1516"/>
                    <a:pt x="8077" y="1434"/>
                    <a:pt x="7676" y="1080"/>
                  </a:cubicBezTo>
                  <a:cubicBezTo>
                    <a:pt x="7484" y="910"/>
                    <a:pt x="7306" y="771"/>
                    <a:pt x="7281" y="771"/>
                  </a:cubicBezTo>
                  <a:cubicBezTo>
                    <a:pt x="7257" y="771"/>
                    <a:pt x="7145" y="652"/>
                    <a:pt x="7033" y="501"/>
                  </a:cubicBezTo>
                  <a:cubicBezTo>
                    <a:pt x="6835" y="238"/>
                    <a:pt x="6818" y="223"/>
                    <a:pt x="6463" y="165"/>
                  </a:cubicBezTo>
                  <a:cubicBezTo>
                    <a:pt x="6261" y="132"/>
                    <a:pt x="6060" y="85"/>
                    <a:pt x="6019" y="55"/>
                  </a:cubicBezTo>
                  <a:cubicBezTo>
                    <a:pt x="5979" y="26"/>
                    <a:pt x="5853" y="0"/>
                    <a:pt x="5739" y="0"/>
                  </a:cubicBezTo>
                  <a:close/>
                  <a:moveTo>
                    <a:pt x="4668" y="639"/>
                  </a:moveTo>
                  <a:cubicBezTo>
                    <a:pt x="4588" y="666"/>
                    <a:pt x="4529" y="699"/>
                    <a:pt x="4497" y="738"/>
                  </a:cubicBezTo>
                  <a:cubicBezTo>
                    <a:pt x="4425" y="827"/>
                    <a:pt x="4381" y="832"/>
                    <a:pt x="4261" y="782"/>
                  </a:cubicBezTo>
                  <a:cubicBezTo>
                    <a:pt x="4181" y="749"/>
                    <a:pt x="4040" y="704"/>
                    <a:pt x="3948" y="683"/>
                  </a:cubicBezTo>
                  <a:cubicBezTo>
                    <a:pt x="3856" y="662"/>
                    <a:pt x="3617" y="542"/>
                    <a:pt x="3414" y="413"/>
                  </a:cubicBezTo>
                  <a:cubicBezTo>
                    <a:pt x="3093" y="208"/>
                    <a:pt x="3005" y="176"/>
                    <a:pt x="2731" y="176"/>
                  </a:cubicBezTo>
                  <a:cubicBezTo>
                    <a:pt x="2276" y="176"/>
                    <a:pt x="1983" y="311"/>
                    <a:pt x="1900" y="551"/>
                  </a:cubicBezTo>
                  <a:cubicBezTo>
                    <a:pt x="1860" y="666"/>
                    <a:pt x="1748" y="805"/>
                    <a:pt x="1615" y="909"/>
                  </a:cubicBezTo>
                  <a:cubicBezTo>
                    <a:pt x="1240" y="1205"/>
                    <a:pt x="1157" y="1456"/>
                    <a:pt x="1351" y="1730"/>
                  </a:cubicBezTo>
                  <a:cubicBezTo>
                    <a:pt x="1447" y="1866"/>
                    <a:pt x="1465" y="1923"/>
                    <a:pt x="1424" y="1978"/>
                  </a:cubicBezTo>
                  <a:cubicBezTo>
                    <a:pt x="1365" y="2058"/>
                    <a:pt x="1353" y="2417"/>
                    <a:pt x="1408" y="2463"/>
                  </a:cubicBezTo>
                  <a:cubicBezTo>
                    <a:pt x="1428" y="2479"/>
                    <a:pt x="1437" y="2615"/>
                    <a:pt x="1428" y="2766"/>
                  </a:cubicBezTo>
                  <a:cubicBezTo>
                    <a:pt x="1416" y="2979"/>
                    <a:pt x="1446" y="3143"/>
                    <a:pt x="1563" y="3499"/>
                  </a:cubicBezTo>
                  <a:cubicBezTo>
                    <a:pt x="1849" y="4373"/>
                    <a:pt x="1832" y="4708"/>
                    <a:pt x="1477" y="5063"/>
                  </a:cubicBezTo>
                  <a:cubicBezTo>
                    <a:pt x="1358" y="5182"/>
                    <a:pt x="1277" y="5301"/>
                    <a:pt x="1261" y="5361"/>
                  </a:cubicBezTo>
                  <a:cubicBezTo>
                    <a:pt x="1268" y="5347"/>
                    <a:pt x="1278" y="5332"/>
                    <a:pt x="1310" y="5317"/>
                  </a:cubicBezTo>
                  <a:cubicBezTo>
                    <a:pt x="1356" y="5295"/>
                    <a:pt x="1473" y="5208"/>
                    <a:pt x="1571" y="5124"/>
                  </a:cubicBezTo>
                  <a:cubicBezTo>
                    <a:pt x="1715" y="4999"/>
                    <a:pt x="1765" y="4916"/>
                    <a:pt x="1819" y="4667"/>
                  </a:cubicBezTo>
                  <a:cubicBezTo>
                    <a:pt x="1877" y="4400"/>
                    <a:pt x="1877" y="4337"/>
                    <a:pt x="1823" y="4198"/>
                  </a:cubicBezTo>
                  <a:cubicBezTo>
                    <a:pt x="1789" y="4110"/>
                    <a:pt x="1773" y="3997"/>
                    <a:pt x="1786" y="3950"/>
                  </a:cubicBezTo>
                  <a:cubicBezTo>
                    <a:pt x="1800" y="3903"/>
                    <a:pt x="1739" y="3688"/>
                    <a:pt x="1652" y="3471"/>
                  </a:cubicBezTo>
                  <a:cubicBezTo>
                    <a:pt x="1517" y="3132"/>
                    <a:pt x="1496" y="3034"/>
                    <a:pt x="1514" y="2788"/>
                  </a:cubicBezTo>
                  <a:cubicBezTo>
                    <a:pt x="1528" y="2590"/>
                    <a:pt x="1518" y="2481"/>
                    <a:pt x="1477" y="2435"/>
                  </a:cubicBezTo>
                  <a:cubicBezTo>
                    <a:pt x="1419" y="2370"/>
                    <a:pt x="1402" y="2254"/>
                    <a:pt x="1432" y="2165"/>
                  </a:cubicBezTo>
                  <a:cubicBezTo>
                    <a:pt x="1436" y="2133"/>
                    <a:pt x="1449" y="2110"/>
                    <a:pt x="1469" y="2099"/>
                  </a:cubicBezTo>
                  <a:cubicBezTo>
                    <a:pt x="1471" y="2097"/>
                    <a:pt x="1471" y="2096"/>
                    <a:pt x="1473" y="2094"/>
                  </a:cubicBezTo>
                  <a:cubicBezTo>
                    <a:pt x="1515" y="2046"/>
                    <a:pt x="1547" y="2045"/>
                    <a:pt x="1583" y="2094"/>
                  </a:cubicBezTo>
                  <a:cubicBezTo>
                    <a:pt x="1615" y="2137"/>
                    <a:pt x="1619" y="2098"/>
                    <a:pt x="1607" y="2022"/>
                  </a:cubicBezTo>
                  <a:cubicBezTo>
                    <a:pt x="1600" y="1998"/>
                    <a:pt x="1596" y="1974"/>
                    <a:pt x="1595" y="1956"/>
                  </a:cubicBezTo>
                  <a:cubicBezTo>
                    <a:pt x="1595" y="1953"/>
                    <a:pt x="1591" y="1947"/>
                    <a:pt x="1591" y="1945"/>
                  </a:cubicBezTo>
                  <a:cubicBezTo>
                    <a:pt x="1574" y="1869"/>
                    <a:pt x="1550" y="1782"/>
                    <a:pt x="1514" y="1686"/>
                  </a:cubicBezTo>
                  <a:cubicBezTo>
                    <a:pt x="1451" y="1516"/>
                    <a:pt x="1436" y="1508"/>
                    <a:pt x="1388" y="1598"/>
                  </a:cubicBezTo>
                  <a:cubicBezTo>
                    <a:pt x="1337" y="1691"/>
                    <a:pt x="1333" y="1687"/>
                    <a:pt x="1306" y="1592"/>
                  </a:cubicBezTo>
                  <a:cubicBezTo>
                    <a:pt x="1291" y="1540"/>
                    <a:pt x="1330" y="1430"/>
                    <a:pt x="1383" y="1322"/>
                  </a:cubicBezTo>
                  <a:lnTo>
                    <a:pt x="1383" y="1317"/>
                  </a:lnTo>
                  <a:lnTo>
                    <a:pt x="1388" y="1306"/>
                  </a:lnTo>
                  <a:cubicBezTo>
                    <a:pt x="1451" y="1182"/>
                    <a:pt x="1533" y="1069"/>
                    <a:pt x="1583" y="1069"/>
                  </a:cubicBezTo>
                  <a:cubicBezTo>
                    <a:pt x="1615" y="1069"/>
                    <a:pt x="1731" y="987"/>
                    <a:pt x="1839" y="882"/>
                  </a:cubicBezTo>
                  <a:cubicBezTo>
                    <a:pt x="1997" y="728"/>
                    <a:pt x="2030" y="663"/>
                    <a:pt x="2010" y="556"/>
                  </a:cubicBezTo>
                  <a:cubicBezTo>
                    <a:pt x="1983" y="408"/>
                    <a:pt x="2059" y="308"/>
                    <a:pt x="2128" y="402"/>
                  </a:cubicBezTo>
                  <a:cubicBezTo>
                    <a:pt x="2159" y="444"/>
                    <a:pt x="2214" y="431"/>
                    <a:pt x="2303" y="358"/>
                  </a:cubicBezTo>
                  <a:cubicBezTo>
                    <a:pt x="2451" y="237"/>
                    <a:pt x="2697" y="229"/>
                    <a:pt x="2979" y="325"/>
                  </a:cubicBezTo>
                  <a:cubicBezTo>
                    <a:pt x="3006" y="332"/>
                    <a:pt x="3033" y="346"/>
                    <a:pt x="3060" y="358"/>
                  </a:cubicBezTo>
                  <a:cubicBezTo>
                    <a:pt x="3169" y="402"/>
                    <a:pt x="3284" y="456"/>
                    <a:pt x="3398" y="529"/>
                  </a:cubicBezTo>
                  <a:cubicBezTo>
                    <a:pt x="3600" y="657"/>
                    <a:pt x="3850" y="777"/>
                    <a:pt x="3956" y="793"/>
                  </a:cubicBezTo>
                  <a:cubicBezTo>
                    <a:pt x="4062" y="810"/>
                    <a:pt x="4170" y="852"/>
                    <a:pt x="4196" y="887"/>
                  </a:cubicBezTo>
                  <a:cubicBezTo>
                    <a:pt x="4219" y="919"/>
                    <a:pt x="4294" y="943"/>
                    <a:pt x="4367" y="948"/>
                  </a:cubicBezTo>
                  <a:cubicBezTo>
                    <a:pt x="4376" y="948"/>
                    <a:pt x="4386" y="953"/>
                    <a:pt x="4395" y="953"/>
                  </a:cubicBezTo>
                  <a:cubicBezTo>
                    <a:pt x="4507" y="952"/>
                    <a:pt x="4546" y="920"/>
                    <a:pt x="4579" y="804"/>
                  </a:cubicBezTo>
                  <a:cubicBezTo>
                    <a:pt x="4604" y="712"/>
                    <a:pt x="4627" y="671"/>
                    <a:pt x="4660" y="667"/>
                  </a:cubicBezTo>
                  <a:lnTo>
                    <a:pt x="4668" y="639"/>
                  </a:lnTo>
                  <a:close/>
                  <a:moveTo>
                    <a:pt x="1249" y="5377"/>
                  </a:moveTo>
                  <a:cubicBezTo>
                    <a:pt x="1249" y="5379"/>
                    <a:pt x="1241" y="5387"/>
                    <a:pt x="1241" y="5388"/>
                  </a:cubicBezTo>
                  <a:cubicBezTo>
                    <a:pt x="1241" y="5678"/>
                    <a:pt x="1598" y="6228"/>
                    <a:pt x="1856" y="6336"/>
                  </a:cubicBezTo>
                  <a:cubicBezTo>
                    <a:pt x="2031" y="6409"/>
                    <a:pt x="2075" y="6485"/>
                    <a:pt x="2075" y="6722"/>
                  </a:cubicBezTo>
                  <a:cubicBezTo>
                    <a:pt x="2075" y="6981"/>
                    <a:pt x="1952" y="7230"/>
                    <a:pt x="1795" y="7284"/>
                  </a:cubicBezTo>
                  <a:cubicBezTo>
                    <a:pt x="1735" y="7304"/>
                    <a:pt x="1675" y="7374"/>
                    <a:pt x="1660" y="7438"/>
                  </a:cubicBezTo>
                  <a:cubicBezTo>
                    <a:pt x="1620" y="7610"/>
                    <a:pt x="1153" y="8126"/>
                    <a:pt x="964" y="8209"/>
                  </a:cubicBezTo>
                  <a:cubicBezTo>
                    <a:pt x="771" y="8294"/>
                    <a:pt x="667" y="8465"/>
                    <a:pt x="667" y="8705"/>
                  </a:cubicBezTo>
                  <a:lnTo>
                    <a:pt x="667" y="8881"/>
                  </a:lnTo>
                  <a:lnTo>
                    <a:pt x="907" y="8837"/>
                  </a:lnTo>
                  <a:cubicBezTo>
                    <a:pt x="1135" y="8799"/>
                    <a:pt x="1150" y="8810"/>
                    <a:pt x="1225" y="8970"/>
                  </a:cubicBezTo>
                  <a:cubicBezTo>
                    <a:pt x="1268" y="9062"/>
                    <a:pt x="1349" y="9195"/>
                    <a:pt x="1404" y="9267"/>
                  </a:cubicBezTo>
                  <a:cubicBezTo>
                    <a:pt x="1459" y="9339"/>
                    <a:pt x="1506" y="9450"/>
                    <a:pt x="1506" y="9515"/>
                  </a:cubicBezTo>
                  <a:cubicBezTo>
                    <a:pt x="1506" y="9580"/>
                    <a:pt x="1525" y="9653"/>
                    <a:pt x="1550" y="9675"/>
                  </a:cubicBezTo>
                  <a:cubicBezTo>
                    <a:pt x="1576" y="9696"/>
                    <a:pt x="1585" y="9781"/>
                    <a:pt x="1571" y="9868"/>
                  </a:cubicBezTo>
                  <a:cubicBezTo>
                    <a:pt x="1557" y="9954"/>
                    <a:pt x="1535" y="10094"/>
                    <a:pt x="1522" y="10176"/>
                  </a:cubicBezTo>
                  <a:cubicBezTo>
                    <a:pt x="1509" y="10258"/>
                    <a:pt x="1495" y="10356"/>
                    <a:pt x="1489" y="10397"/>
                  </a:cubicBezTo>
                  <a:cubicBezTo>
                    <a:pt x="1483" y="10437"/>
                    <a:pt x="1411" y="10560"/>
                    <a:pt x="1331" y="10666"/>
                  </a:cubicBezTo>
                  <a:cubicBezTo>
                    <a:pt x="1250" y="10773"/>
                    <a:pt x="1135" y="10962"/>
                    <a:pt x="1078" y="11085"/>
                  </a:cubicBezTo>
                  <a:cubicBezTo>
                    <a:pt x="964" y="11329"/>
                    <a:pt x="949" y="11332"/>
                    <a:pt x="553" y="11245"/>
                  </a:cubicBezTo>
                  <a:cubicBezTo>
                    <a:pt x="237" y="11175"/>
                    <a:pt x="75" y="11232"/>
                    <a:pt x="4" y="11443"/>
                  </a:cubicBezTo>
                  <a:cubicBezTo>
                    <a:pt x="-5" y="11469"/>
                    <a:pt x="9" y="11502"/>
                    <a:pt x="8" y="11526"/>
                  </a:cubicBezTo>
                  <a:lnTo>
                    <a:pt x="126" y="11388"/>
                  </a:lnTo>
                  <a:cubicBezTo>
                    <a:pt x="198" y="11309"/>
                    <a:pt x="279" y="11268"/>
                    <a:pt x="317" y="11289"/>
                  </a:cubicBezTo>
                  <a:cubicBezTo>
                    <a:pt x="353" y="11310"/>
                    <a:pt x="432" y="11333"/>
                    <a:pt x="492" y="11339"/>
                  </a:cubicBezTo>
                  <a:cubicBezTo>
                    <a:pt x="552" y="11344"/>
                    <a:pt x="640" y="11372"/>
                    <a:pt x="687" y="11399"/>
                  </a:cubicBezTo>
                  <a:cubicBezTo>
                    <a:pt x="761" y="11442"/>
                    <a:pt x="897" y="11454"/>
                    <a:pt x="1062" y="11432"/>
                  </a:cubicBezTo>
                  <a:cubicBezTo>
                    <a:pt x="1085" y="11429"/>
                    <a:pt x="1119" y="11328"/>
                    <a:pt x="1135" y="11212"/>
                  </a:cubicBezTo>
                  <a:cubicBezTo>
                    <a:pt x="1156" y="11062"/>
                    <a:pt x="1220" y="10941"/>
                    <a:pt x="1355" y="10788"/>
                  </a:cubicBezTo>
                  <a:cubicBezTo>
                    <a:pt x="1515" y="10606"/>
                    <a:pt x="1553" y="10515"/>
                    <a:pt x="1595" y="10242"/>
                  </a:cubicBezTo>
                  <a:cubicBezTo>
                    <a:pt x="1661" y="9812"/>
                    <a:pt x="1615" y="9480"/>
                    <a:pt x="1457" y="9212"/>
                  </a:cubicBezTo>
                  <a:cubicBezTo>
                    <a:pt x="1385" y="9091"/>
                    <a:pt x="1326" y="8951"/>
                    <a:pt x="1326" y="8898"/>
                  </a:cubicBezTo>
                  <a:cubicBezTo>
                    <a:pt x="1326" y="8844"/>
                    <a:pt x="1259" y="8760"/>
                    <a:pt x="1172" y="8711"/>
                  </a:cubicBezTo>
                  <a:cubicBezTo>
                    <a:pt x="1031" y="8631"/>
                    <a:pt x="1004" y="8633"/>
                    <a:pt x="887" y="8727"/>
                  </a:cubicBezTo>
                  <a:cubicBezTo>
                    <a:pt x="866" y="8744"/>
                    <a:pt x="851" y="8755"/>
                    <a:pt x="834" y="8766"/>
                  </a:cubicBezTo>
                  <a:cubicBezTo>
                    <a:pt x="824" y="8772"/>
                    <a:pt x="814" y="8780"/>
                    <a:pt x="805" y="8782"/>
                  </a:cubicBezTo>
                  <a:cubicBezTo>
                    <a:pt x="763" y="8801"/>
                    <a:pt x="731" y="8797"/>
                    <a:pt x="708" y="8766"/>
                  </a:cubicBezTo>
                  <a:cubicBezTo>
                    <a:pt x="672" y="8718"/>
                    <a:pt x="702" y="8645"/>
                    <a:pt x="810" y="8490"/>
                  </a:cubicBezTo>
                  <a:cubicBezTo>
                    <a:pt x="923" y="8327"/>
                    <a:pt x="986" y="8281"/>
                    <a:pt x="1086" y="8292"/>
                  </a:cubicBezTo>
                  <a:cubicBezTo>
                    <a:pt x="1136" y="8297"/>
                    <a:pt x="1172" y="8287"/>
                    <a:pt x="1204" y="8264"/>
                  </a:cubicBezTo>
                  <a:cubicBezTo>
                    <a:pt x="1206" y="8263"/>
                    <a:pt x="1211" y="8266"/>
                    <a:pt x="1213" y="8264"/>
                  </a:cubicBezTo>
                  <a:cubicBezTo>
                    <a:pt x="1245" y="8239"/>
                    <a:pt x="1272" y="8195"/>
                    <a:pt x="1306" y="8127"/>
                  </a:cubicBezTo>
                  <a:cubicBezTo>
                    <a:pt x="1355" y="8028"/>
                    <a:pt x="1438" y="7919"/>
                    <a:pt x="1489" y="7884"/>
                  </a:cubicBezTo>
                  <a:cubicBezTo>
                    <a:pt x="1620" y="7796"/>
                    <a:pt x="1724" y="7670"/>
                    <a:pt x="1705" y="7625"/>
                  </a:cubicBezTo>
                  <a:cubicBezTo>
                    <a:pt x="1674" y="7553"/>
                    <a:pt x="1754" y="7350"/>
                    <a:pt x="1815" y="7344"/>
                  </a:cubicBezTo>
                  <a:cubicBezTo>
                    <a:pt x="1849" y="7341"/>
                    <a:pt x="1921" y="7333"/>
                    <a:pt x="1974" y="7328"/>
                  </a:cubicBezTo>
                  <a:cubicBezTo>
                    <a:pt x="1986" y="7327"/>
                    <a:pt x="1996" y="7321"/>
                    <a:pt x="2006" y="7317"/>
                  </a:cubicBezTo>
                  <a:cubicBezTo>
                    <a:pt x="2030" y="7296"/>
                    <a:pt x="2053" y="7278"/>
                    <a:pt x="2071" y="7256"/>
                  </a:cubicBezTo>
                  <a:cubicBezTo>
                    <a:pt x="2123" y="7161"/>
                    <a:pt x="2151" y="6961"/>
                    <a:pt x="2173" y="6578"/>
                  </a:cubicBezTo>
                  <a:cubicBezTo>
                    <a:pt x="2186" y="6347"/>
                    <a:pt x="2183" y="6344"/>
                    <a:pt x="1994" y="6281"/>
                  </a:cubicBezTo>
                  <a:cubicBezTo>
                    <a:pt x="1889" y="6246"/>
                    <a:pt x="1771" y="6164"/>
                    <a:pt x="1729" y="6099"/>
                  </a:cubicBezTo>
                  <a:cubicBezTo>
                    <a:pt x="1688" y="6034"/>
                    <a:pt x="1614" y="5953"/>
                    <a:pt x="1567" y="5917"/>
                  </a:cubicBezTo>
                  <a:cubicBezTo>
                    <a:pt x="1542" y="5899"/>
                    <a:pt x="1518" y="5865"/>
                    <a:pt x="1493" y="5829"/>
                  </a:cubicBezTo>
                  <a:cubicBezTo>
                    <a:pt x="1483" y="5814"/>
                    <a:pt x="1470" y="5800"/>
                    <a:pt x="1465" y="5785"/>
                  </a:cubicBezTo>
                  <a:cubicBezTo>
                    <a:pt x="1453" y="5764"/>
                    <a:pt x="1440" y="5744"/>
                    <a:pt x="1432" y="5724"/>
                  </a:cubicBezTo>
                  <a:cubicBezTo>
                    <a:pt x="1406" y="5654"/>
                    <a:pt x="1350" y="5541"/>
                    <a:pt x="1306" y="5476"/>
                  </a:cubicBezTo>
                  <a:cubicBezTo>
                    <a:pt x="1269" y="5421"/>
                    <a:pt x="1250" y="5398"/>
                    <a:pt x="1249" y="5377"/>
                  </a:cubicBezTo>
                  <a:close/>
                  <a:moveTo>
                    <a:pt x="8" y="11526"/>
                  </a:moveTo>
                  <a:lnTo>
                    <a:pt x="0" y="11531"/>
                  </a:lnTo>
                  <a:lnTo>
                    <a:pt x="8" y="11542"/>
                  </a:lnTo>
                  <a:cubicBezTo>
                    <a:pt x="8" y="11538"/>
                    <a:pt x="7" y="11531"/>
                    <a:pt x="8" y="11526"/>
                  </a:cubicBezTo>
                  <a:close/>
                  <a:moveTo>
                    <a:pt x="8" y="11542"/>
                  </a:moveTo>
                  <a:cubicBezTo>
                    <a:pt x="8" y="11635"/>
                    <a:pt x="54" y="11747"/>
                    <a:pt x="252" y="12082"/>
                  </a:cubicBezTo>
                  <a:cubicBezTo>
                    <a:pt x="527" y="12548"/>
                    <a:pt x="539" y="12590"/>
                    <a:pt x="512" y="12804"/>
                  </a:cubicBezTo>
                  <a:cubicBezTo>
                    <a:pt x="488" y="12997"/>
                    <a:pt x="503" y="13048"/>
                    <a:pt x="590" y="13146"/>
                  </a:cubicBezTo>
                  <a:cubicBezTo>
                    <a:pt x="646" y="13209"/>
                    <a:pt x="796" y="13388"/>
                    <a:pt x="924" y="13537"/>
                  </a:cubicBezTo>
                  <a:cubicBezTo>
                    <a:pt x="1051" y="13686"/>
                    <a:pt x="1255" y="13873"/>
                    <a:pt x="1375" y="13956"/>
                  </a:cubicBezTo>
                  <a:cubicBezTo>
                    <a:pt x="1495" y="14038"/>
                    <a:pt x="1591" y="14141"/>
                    <a:pt x="1591" y="14187"/>
                  </a:cubicBezTo>
                  <a:cubicBezTo>
                    <a:pt x="1591" y="14233"/>
                    <a:pt x="1513" y="14495"/>
                    <a:pt x="1416" y="14766"/>
                  </a:cubicBezTo>
                  <a:cubicBezTo>
                    <a:pt x="1216" y="15327"/>
                    <a:pt x="1202" y="15525"/>
                    <a:pt x="1339" y="15785"/>
                  </a:cubicBezTo>
                  <a:cubicBezTo>
                    <a:pt x="1418" y="15936"/>
                    <a:pt x="1433" y="16045"/>
                    <a:pt x="1428" y="16391"/>
                  </a:cubicBezTo>
                  <a:lnTo>
                    <a:pt x="1424" y="16810"/>
                  </a:lnTo>
                  <a:lnTo>
                    <a:pt x="1656" y="17140"/>
                  </a:lnTo>
                  <a:cubicBezTo>
                    <a:pt x="1865" y="17431"/>
                    <a:pt x="1896" y="17499"/>
                    <a:pt x="1913" y="17763"/>
                  </a:cubicBezTo>
                  <a:cubicBezTo>
                    <a:pt x="1923" y="17926"/>
                    <a:pt x="1956" y="18150"/>
                    <a:pt x="1990" y="18259"/>
                  </a:cubicBezTo>
                  <a:cubicBezTo>
                    <a:pt x="2046" y="18439"/>
                    <a:pt x="2043" y="18476"/>
                    <a:pt x="1953" y="18688"/>
                  </a:cubicBezTo>
                  <a:cubicBezTo>
                    <a:pt x="1898" y="18818"/>
                    <a:pt x="1875" y="18934"/>
                    <a:pt x="1868" y="19030"/>
                  </a:cubicBezTo>
                  <a:cubicBezTo>
                    <a:pt x="1863" y="19007"/>
                    <a:pt x="1879" y="18986"/>
                    <a:pt x="1913" y="18953"/>
                  </a:cubicBezTo>
                  <a:cubicBezTo>
                    <a:pt x="1953" y="18913"/>
                    <a:pt x="1986" y="18852"/>
                    <a:pt x="1986" y="18815"/>
                  </a:cubicBezTo>
                  <a:cubicBezTo>
                    <a:pt x="1986" y="18778"/>
                    <a:pt x="2027" y="18713"/>
                    <a:pt x="2075" y="18672"/>
                  </a:cubicBezTo>
                  <a:cubicBezTo>
                    <a:pt x="2196" y="18570"/>
                    <a:pt x="2184" y="18421"/>
                    <a:pt x="2035" y="18121"/>
                  </a:cubicBezTo>
                  <a:cubicBezTo>
                    <a:pt x="1920" y="17891"/>
                    <a:pt x="1917" y="17856"/>
                    <a:pt x="1978" y="17774"/>
                  </a:cubicBezTo>
                  <a:cubicBezTo>
                    <a:pt x="2000" y="17744"/>
                    <a:pt x="2008" y="17719"/>
                    <a:pt x="2014" y="17691"/>
                  </a:cubicBezTo>
                  <a:cubicBezTo>
                    <a:pt x="2012" y="17657"/>
                    <a:pt x="2013" y="17651"/>
                    <a:pt x="2010" y="17614"/>
                  </a:cubicBezTo>
                  <a:cubicBezTo>
                    <a:pt x="2009" y="17587"/>
                    <a:pt x="2004" y="17566"/>
                    <a:pt x="2002" y="17542"/>
                  </a:cubicBezTo>
                  <a:cubicBezTo>
                    <a:pt x="1997" y="17523"/>
                    <a:pt x="1993" y="17506"/>
                    <a:pt x="1986" y="17482"/>
                  </a:cubicBezTo>
                  <a:cubicBezTo>
                    <a:pt x="1956" y="17378"/>
                    <a:pt x="1919" y="17289"/>
                    <a:pt x="1880" y="17217"/>
                  </a:cubicBezTo>
                  <a:cubicBezTo>
                    <a:pt x="1855" y="17181"/>
                    <a:pt x="1815" y="17132"/>
                    <a:pt x="1778" y="17085"/>
                  </a:cubicBezTo>
                  <a:cubicBezTo>
                    <a:pt x="1770" y="17080"/>
                    <a:pt x="1765" y="17080"/>
                    <a:pt x="1758" y="17080"/>
                  </a:cubicBezTo>
                  <a:cubicBezTo>
                    <a:pt x="1736" y="17080"/>
                    <a:pt x="1659" y="16996"/>
                    <a:pt x="1587" y="16898"/>
                  </a:cubicBezTo>
                  <a:cubicBezTo>
                    <a:pt x="1524" y="16813"/>
                    <a:pt x="1491" y="16769"/>
                    <a:pt x="1481" y="16716"/>
                  </a:cubicBezTo>
                  <a:lnTo>
                    <a:pt x="1461" y="16694"/>
                  </a:lnTo>
                  <a:lnTo>
                    <a:pt x="1477" y="16639"/>
                  </a:lnTo>
                  <a:cubicBezTo>
                    <a:pt x="1481" y="16605"/>
                    <a:pt x="1489" y="16569"/>
                    <a:pt x="1501" y="16518"/>
                  </a:cubicBezTo>
                  <a:cubicBezTo>
                    <a:pt x="1566" y="16254"/>
                    <a:pt x="1521" y="15913"/>
                    <a:pt x="1388" y="15675"/>
                  </a:cubicBezTo>
                  <a:lnTo>
                    <a:pt x="1282" y="15487"/>
                  </a:lnTo>
                  <a:lnTo>
                    <a:pt x="1371" y="15184"/>
                  </a:lnTo>
                  <a:cubicBezTo>
                    <a:pt x="1420" y="15017"/>
                    <a:pt x="1527" y="14694"/>
                    <a:pt x="1611" y="14468"/>
                  </a:cubicBezTo>
                  <a:lnTo>
                    <a:pt x="1762" y="14066"/>
                  </a:lnTo>
                  <a:cubicBezTo>
                    <a:pt x="1760" y="14061"/>
                    <a:pt x="1737" y="14049"/>
                    <a:pt x="1725" y="14038"/>
                  </a:cubicBezTo>
                  <a:lnTo>
                    <a:pt x="1514" y="13912"/>
                  </a:lnTo>
                  <a:cubicBezTo>
                    <a:pt x="1399" y="13844"/>
                    <a:pt x="1246" y="13712"/>
                    <a:pt x="1139" y="13592"/>
                  </a:cubicBezTo>
                  <a:cubicBezTo>
                    <a:pt x="1133" y="13586"/>
                    <a:pt x="1129" y="13576"/>
                    <a:pt x="1123" y="13570"/>
                  </a:cubicBezTo>
                  <a:cubicBezTo>
                    <a:pt x="1108" y="13552"/>
                    <a:pt x="1091" y="13537"/>
                    <a:pt x="1078" y="13520"/>
                  </a:cubicBezTo>
                  <a:cubicBezTo>
                    <a:pt x="977" y="13387"/>
                    <a:pt x="834" y="13236"/>
                    <a:pt x="761" y="13184"/>
                  </a:cubicBezTo>
                  <a:cubicBezTo>
                    <a:pt x="688" y="13133"/>
                    <a:pt x="605" y="13034"/>
                    <a:pt x="578" y="12964"/>
                  </a:cubicBezTo>
                  <a:cubicBezTo>
                    <a:pt x="535" y="12856"/>
                    <a:pt x="543" y="12819"/>
                    <a:pt x="622" y="12738"/>
                  </a:cubicBezTo>
                  <a:lnTo>
                    <a:pt x="704" y="12655"/>
                  </a:lnTo>
                  <a:cubicBezTo>
                    <a:pt x="701" y="12637"/>
                    <a:pt x="693" y="12608"/>
                    <a:pt x="683" y="12584"/>
                  </a:cubicBezTo>
                  <a:lnTo>
                    <a:pt x="517" y="12319"/>
                  </a:lnTo>
                  <a:cubicBezTo>
                    <a:pt x="407" y="12140"/>
                    <a:pt x="245" y="11890"/>
                    <a:pt x="158" y="11763"/>
                  </a:cubicBezTo>
                  <a:lnTo>
                    <a:pt x="8" y="11542"/>
                  </a:lnTo>
                  <a:close/>
                  <a:moveTo>
                    <a:pt x="1868" y="19030"/>
                  </a:moveTo>
                  <a:cubicBezTo>
                    <a:pt x="1860" y="19139"/>
                    <a:pt x="1873" y="19221"/>
                    <a:pt x="1929" y="19250"/>
                  </a:cubicBezTo>
                  <a:cubicBezTo>
                    <a:pt x="1971" y="19272"/>
                    <a:pt x="2129" y="19272"/>
                    <a:pt x="2279" y="19250"/>
                  </a:cubicBezTo>
                  <a:cubicBezTo>
                    <a:pt x="2651" y="19196"/>
                    <a:pt x="2807" y="19323"/>
                    <a:pt x="2963" y="19812"/>
                  </a:cubicBezTo>
                  <a:cubicBezTo>
                    <a:pt x="3025" y="20007"/>
                    <a:pt x="3066" y="20180"/>
                    <a:pt x="3052" y="20198"/>
                  </a:cubicBezTo>
                  <a:cubicBezTo>
                    <a:pt x="3039" y="20216"/>
                    <a:pt x="2972" y="20231"/>
                    <a:pt x="2906" y="20231"/>
                  </a:cubicBezTo>
                  <a:cubicBezTo>
                    <a:pt x="2839" y="20231"/>
                    <a:pt x="2750" y="20276"/>
                    <a:pt x="2710" y="20330"/>
                  </a:cubicBezTo>
                  <a:cubicBezTo>
                    <a:pt x="2565" y="20528"/>
                    <a:pt x="2509" y="20917"/>
                    <a:pt x="2609" y="21052"/>
                  </a:cubicBezTo>
                  <a:cubicBezTo>
                    <a:pt x="2733" y="21220"/>
                    <a:pt x="3113" y="21031"/>
                    <a:pt x="3158" y="20776"/>
                  </a:cubicBezTo>
                  <a:cubicBezTo>
                    <a:pt x="3196" y="20561"/>
                    <a:pt x="3264" y="20461"/>
                    <a:pt x="3341" y="20501"/>
                  </a:cubicBezTo>
                  <a:cubicBezTo>
                    <a:pt x="3377" y="20520"/>
                    <a:pt x="3440" y="20520"/>
                    <a:pt x="3484" y="20501"/>
                  </a:cubicBezTo>
                  <a:cubicBezTo>
                    <a:pt x="3593" y="20454"/>
                    <a:pt x="3805" y="19918"/>
                    <a:pt x="3915" y="19416"/>
                  </a:cubicBezTo>
                  <a:cubicBezTo>
                    <a:pt x="4004" y="19009"/>
                    <a:pt x="4251" y="18522"/>
                    <a:pt x="4611" y="18033"/>
                  </a:cubicBezTo>
                  <a:cubicBezTo>
                    <a:pt x="4671" y="17951"/>
                    <a:pt x="4906" y="17505"/>
                    <a:pt x="5132" y="17047"/>
                  </a:cubicBezTo>
                  <a:cubicBezTo>
                    <a:pt x="5649" y="15997"/>
                    <a:pt x="5694" y="15788"/>
                    <a:pt x="5527" y="15250"/>
                  </a:cubicBezTo>
                  <a:cubicBezTo>
                    <a:pt x="5389" y="14808"/>
                    <a:pt x="5385" y="14690"/>
                    <a:pt x="5498" y="14551"/>
                  </a:cubicBezTo>
                  <a:cubicBezTo>
                    <a:pt x="5616" y="14407"/>
                    <a:pt x="5782" y="14471"/>
                    <a:pt x="5881" y="14699"/>
                  </a:cubicBezTo>
                  <a:cubicBezTo>
                    <a:pt x="6041" y="15066"/>
                    <a:pt x="6299" y="15009"/>
                    <a:pt x="6642" y="14523"/>
                  </a:cubicBezTo>
                  <a:cubicBezTo>
                    <a:pt x="6860" y="14214"/>
                    <a:pt x="6912" y="14170"/>
                    <a:pt x="7106" y="14137"/>
                  </a:cubicBezTo>
                  <a:cubicBezTo>
                    <a:pt x="7486" y="14073"/>
                    <a:pt x="7537" y="14033"/>
                    <a:pt x="7643" y="13730"/>
                  </a:cubicBezTo>
                  <a:cubicBezTo>
                    <a:pt x="7730" y="13485"/>
                    <a:pt x="7760" y="13449"/>
                    <a:pt x="7875" y="13449"/>
                  </a:cubicBezTo>
                  <a:cubicBezTo>
                    <a:pt x="8043" y="13449"/>
                    <a:pt x="8221" y="13683"/>
                    <a:pt x="8221" y="13901"/>
                  </a:cubicBezTo>
                  <a:cubicBezTo>
                    <a:pt x="8221" y="13988"/>
                    <a:pt x="8201" y="14164"/>
                    <a:pt x="8173" y="14292"/>
                  </a:cubicBezTo>
                  <a:cubicBezTo>
                    <a:pt x="8128" y="14491"/>
                    <a:pt x="8134" y="14553"/>
                    <a:pt x="8205" y="14744"/>
                  </a:cubicBezTo>
                  <a:cubicBezTo>
                    <a:pt x="8251" y="14865"/>
                    <a:pt x="8298" y="15048"/>
                    <a:pt x="8311" y="15146"/>
                  </a:cubicBezTo>
                  <a:cubicBezTo>
                    <a:pt x="8331" y="15304"/>
                    <a:pt x="8357" y="15327"/>
                    <a:pt x="8559" y="15388"/>
                  </a:cubicBezTo>
                  <a:cubicBezTo>
                    <a:pt x="8767" y="15451"/>
                    <a:pt x="8810" y="15447"/>
                    <a:pt x="9044" y="15311"/>
                  </a:cubicBezTo>
                  <a:cubicBezTo>
                    <a:pt x="9277" y="15175"/>
                    <a:pt x="9362" y="15158"/>
                    <a:pt x="10025" y="15146"/>
                  </a:cubicBezTo>
                  <a:cubicBezTo>
                    <a:pt x="10423" y="15138"/>
                    <a:pt x="10778" y="15114"/>
                    <a:pt x="10814" y="15091"/>
                  </a:cubicBezTo>
                  <a:cubicBezTo>
                    <a:pt x="10892" y="15040"/>
                    <a:pt x="11222" y="14435"/>
                    <a:pt x="11400" y="14016"/>
                  </a:cubicBezTo>
                  <a:cubicBezTo>
                    <a:pt x="11579" y="13596"/>
                    <a:pt x="11640" y="13516"/>
                    <a:pt x="11840" y="13443"/>
                  </a:cubicBezTo>
                  <a:cubicBezTo>
                    <a:pt x="11937" y="13408"/>
                    <a:pt x="12088" y="13313"/>
                    <a:pt x="12174" y="13234"/>
                  </a:cubicBezTo>
                  <a:cubicBezTo>
                    <a:pt x="12306" y="13112"/>
                    <a:pt x="12378" y="13091"/>
                    <a:pt x="12678" y="13091"/>
                  </a:cubicBezTo>
                  <a:cubicBezTo>
                    <a:pt x="13131" y="13091"/>
                    <a:pt x="13282" y="13155"/>
                    <a:pt x="13464" y="13416"/>
                  </a:cubicBezTo>
                  <a:cubicBezTo>
                    <a:pt x="13634" y="13661"/>
                    <a:pt x="13742" y="13679"/>
                    <a:pt x="13912" y="13498"/>
                  </a:cubicBezTo>
                  <a:cubicBezTo>
                    <a:pt x="14009" y="13395"/>
                    <a:pt x="14045" y="13382"/>
                    <a:pt x="14103" y="13438"/>
                  </a:cubicBezTo>
                  <a:cubicBezTo>
                    <a:pt x="14279" y="13609"/>
                    <a:pt x="14392" y="13635"/>
                    <a:pt x="14636" y="13564"/>
                  </a:cubicBezTo>
                  <a:cubicBezTo>
                    <a:pt x="14769" y="13526"/>
                    <a:pt x="15033" y="13476"/>
                    <a:pt x="15226" y="13449"/>
                  </a:cubicBezTo>
                  <a:cubicBezTo>
                    <a:pt x="15419" y="13422"/>
                    <a:pt x="15712" y="13366"/>
                    <a:pt x="15877" y="13328"/>
                  </a:cubicBezTo>
                  <a:cubicBezTo>
                    <a:pt x="16155" y="13263"/>
                    <a:pt x="16189" y="13269"/>
                    <a:pt x="16276" y="13377"/>
                  </a:cubicBezTo>
                  <a:cubicBezTo>
                    <a:pt x="16382" y="13508"/>
                    <a:pt x="16602" y="13614"/>
                    <a:pt x="16964" y="13713"/>
                  </a:cubicBezTo>
                  <a:cubicBezTo>
                    <a:pt x="17147" y="13763"/>
                    <a:pt x="17214" y="13816"/>
                    <a:pt x="17253" y="13923"/>
                  </a:cubicBezTo>
                  <a:cubicBezTo>
                    <a:pt x="17361" y="14215"/>
                    <a:pt x="17579" y="14219"/>
                    <a:pt x="17579" y="13928"/>
                  </a:cubicBezTo>
                  <a:cubicBezTo>
                    <a:pt x="17579" y="13683"/>
                    <a:pt x="17671" y="13608"/>
                    <a:pt x="17917" y="13658"/>
                  </a:cubicBezTo>
                  <a:cubicBezTo>
                    <a:pt x="18178" y="13711"/>
                    <a:pt x="18375" y="13977"/>
                    <a:pt x="18609" y="14600"/>
                  </a:cubicBezTo>
                  <a:lnTo>
                    <a:pt x="18771" y="15036"/>
                  </a:lnTo>
                  <a:lnTo>
                    <a:pt x="18690" y="15256"/>
                  </a:lnTo>
                  <a:cubicBezTo>
                    <a:pt x="18615" y="15470"/>
                    <a:pt x="18617" y="15482"/>
                    <a:pt x="18698" y="15686"/>
                  </a:cubicBezTo>
                  <a:cubicBezTo>
                    <a:pt x="18831" y="16021"/>
                    <a:pt x="19014" y="16114"/>
                    <a:pt x="19565" y="16115"/>
                  </a:cubicBezTo>
                  <a:lnTo>
                    <a:pt x="20037" y="16115"/>
                  </a:lnTo>
                  <a:lnTo>
                    <a:pt x="20037" y="15917"/>
                  </a:lnTo>
                  <a:cubicBezTo>
                    <a:pt x="20037" y="15690"/>
                    <a:pt x="19873" y="15471"/>
                    <a:pt x="19703" y="15471"/>
                  </a:cubicBezTo>
                  <a:cubicBezTo>
                    <a:pt x="19565" y="15471"/>
                    <a:pt x="19541" y="15396"/>
                    <a:pt x="19618" y="15195"/>
                  </a:cubicBezTo>
                  <a:cubicBezTo>
                    <a:pt x="19654" y="15102"/>
                    <a:pt x="19683" y="14962"/>
                    <a:pt x="19683" y="14887"/>
                  </a:cubicBezTo>
                  <a:cubicBezTo>
                    <a:pt x="19683" y="14736"/>
                    <a:pt x="19884" y="14128"/>
                    <a:pt x="19952" y="14071"/>
                  </a:cubicBezTo>
                  <a:cubicBezTo>
                    <a:pt x="19975" y="14052"/>
                    <a:pt x="20064" y="14067"/>
                    <a:pt x="20147" y="14104"/>
                  </a:cubicBezTo>
                  <a:cubicBezTo>
                    <a:pt x="20532" y="14276"/>
                    <a:pt x="20719" y="14142"/>
                    <a:pt x="20786" y="13653"/>
                  </a:cubicBezTo>
                  <a:cubicBezTo>
                    <a:pt x="20808" y="13495"/>
                    <a:pt x="20863" y="13312"/>
                    <a:pt x="20908" y="13245"/>
                  </a:cubicBezTo>
                  <a:cubicBezTo>
                    <a:pt x="20954" y="13178"/>
                    <a:pt x="21102" y="12867"/>
                    <a:pt x="21238" y="12556"/>
                  </a:cubicBezTo>
                  <a:cubicBezTo>
                    <a:pt x="21595" y="11739"/>
                    <a:pt x="21578" y="11436"/>
                    <a:pt x="21157" y="11102"/>
                  </a:cubicBezTo>
                  <a:cubicBezTo>
                    <a:pt x="21048" y="11015"/>
                    <a:pt x="20940" y="10897"/>
                    <a:pt x="20916" y="10837"/>
                  </a:cubicBezTo>
                  <a:cubicBezTo>
                    <a:pt x="20893" y="10778"/>
                    <a:pt x="20689" y="10537"/>
                    <a:pt x="20461" y="10303"/>
                  </a:cubicBezTo>
                  <a:cubicBezTo>
                    <a:pt x="20232" y="10069"/>
                    <a:pt x="19888" y="9646"/>
                    <a:pt x="19699" y="9366"/>
                  </a:cubicBezTo>
                  <a:cubicBezTo>
                    <a:pt x="19300" y="8771"/>
                    <a:pt x="18952" y="8438"/>
                    <a:pt x="18564" y="8275"/>
                  </a:cubicBezTo>
                  <a:cubicBezTo>
                    <a:pt x="18411" y="8211"/>
                    <a:pt x="18205" y="8106"/>
                    <a:pt x="18108" y="8038"/>
                  </a:cubicBezTo>
                  <a:cubicBezTo>
                    <a:pt x="17815" y="7836"/>
                    <a:pt x="17517" y="7881"/>
                    <a:pt x="17286" y="8165"/>
                  </a:cubicBezTo>
                  <a:cubicBezTo>
                    <a:pt x="17180" y="8296"/>
                    <a:pt x="17096" y="8263"/>
                    <a:pt x="16858" y="7994"/>
                  </a:cubicBezTo>
                  <a:cubicBezTo>
                    <a:pt x="16783" y="7910"/>
                    <a:pt x="16714" y="7867"/>
                    <a:pt x="16647" y="7862"/>
                  </a:cubicBezTo>
                  <a:cubicBezTo>
                    <a:pt x="16685" y="7877"/>
                    <a:pt x="16721" y="7921"/>
                    <a:pt x="16744" y="7989"/>
                  </a:cubicBezTo>
                  <a:cubicBezTo>
                    <a:pt x="16795" y="8139"/>
                    <a:pt x="17006" y="8338"/>
                    <a:pt x="17143" y="8380"/>
                  </a:cubicBezTo>
                  <a:cubicBezTo>
                    <a:pt x="17164" y="8381"/>
                    <a:pt x="17184" y="8383"/>
                    <a:pt x="17208" y="8380"/>
                  </a:cubicBezTo>
                  <a:cubicBezTo>
                    <a:pt x="17260" y="8374"/>
                    <a:pt x="17292" y="8365"/>
                    <a:pt x="17318" y="8352"/>
                  </a:cubicBezTo>
                  <a:cubicBezTo>
                    <a:pt x="17327" y="8347"/>
                    <a:pt x="17339" y="8342"/>
                    <a:pt x="17347" y="8336"/>
                  </a:cubicBezTo>
                  <a:cubicBezTo>
                    <a:pt x="17357" y="8327"/>
                    <a:pt x="17366" y="8317"/>
                    <a:pt x="17371" y="8303"/>
                  </a:cubicBezTo>
                  <a:cubicBezTo>
                    <a:pt x="17377" y="8287"/>
                    <a:pt x="17379" y="8270"/>
                    <a:pt x="17379" y="8248"/>
                  </a:cubicBezTo>
                  <a:cubicBezTo>
                    <a:pt x="17379" y="8238"/>
                    <a:pt x="17382" y="8229"/>
                    <a:pt x="17383" y="8220"/>
                  </a:cubicBezTo>
                  <a:cubicBezTo>
                    <a:pt x="17367" y="8183"/>
                    <a:pt x="17382" y="8137"/>
                    <a:pt x="17420" y="8121"/>
                  </a:cubicBezTo>
                  <a:cubicBezTo>
                    <a:pt x="17424" y="8119"/>
                    <a:pt x="17432" y="8118"/>
                    <a:pt x="17436" y="8116"/>
                  </a:cubicBezTo>
                  <a:cubicBezTo>
                    <a:pt x="17439" y="8114"/>
                    <a:pt x="17441" y="8111"/>
                    <a:pt x="17445" y="8110"/>
                  </a:cubicBezTo>
                  <a:cubicBezTo>
                    <a:pt x="17463" y="8103"/>
                    <a:pt x="17489" y="8088"/>
                    <a:pt x="17514" y="8077"/>
                  </a:cubicBezTo>
                  <a:cubicBezTo>
                    <a:pt x="17533" y="8068"/>
                    <a:pt x="17551" y="8063"/>
                    <a:pt x="17567" y="8055"/>
                  </a:cubicBezTo>
                  <a:cubicBezTo>
                    <a:pt x="17588" y="8044"/>
                    <a:pt x="17607" y="8035"/>
                    <a:pt x="17628" y="8027"/>
                  </a:cubicBezTo>
                  <a:cubicBezTo>
                    <a:pt x="17630" y="8027"/>
                    <a:pt x="17634" y="8028"/>
                    <a:pt x="17636" y="8027"/>
                  </a:cubicBezTo>
                  <a:cubicBezTo>
                    <a:pt x="17774" y="7979"/>
                    <a:pt x="17896" y="8007"/>
                    <a:pt x="18047" y="8127"/>
                  </a:cubicBezTo>
                  <a:cubicBezTo>
                    <a:pt x="18148" y="8207"/>
                    <a:pt x="18271" y="8270"/>
                    <a:pt x="18320" y="8270"/>
                  </a:cubicBezTo>
                  <a:cubicBezTo>
                    <a:pt x="18368" y="8270"/>
                    <a:pt x="18419" y="8298"/>
                    <a:pt x="18434" y="8330"/>
                  </a:cubicBezTo>
                  <a:cubicBezTo>
                    <a:pt x="18448" y="8363"/>
                    <a:pt x="18501" y="8391"/>
                    <a:pt x="18552" y="8391"/>
                  </a:cubicBezTo>
                  <a:cubicBezTo>
                    <a:pt x="18769" y="8391"/>
                    <a:pt x="19064" y="8677"/>
                    <a:pt x="19598" y="9416"/>
                  </a:cubicBezTo>
                  <a:cubicBezTo>
                    <a:pt x="19899" y="9833"/>
                    <a:pt x="20168" y="10176"/>
                    <a:pt x="20196" y="10176"/>
                  </a:cubicBezTo>
                  <a:cubicBezTo>
                    <a:pt x="20224" y="10176"/>
                    <a:pt x="20279" y="10243"/>
                    <a:pt x="20318" y="10325"/>
                  </a:cubicBezTo>
                  <a:cubicBezTo>
                    <a:pt x="20358" y="10407"/>
                    <a:pt x="20421" y="10474"/>
                    <a:pt x="20456" y="10474"/>
                  </a:cubicBezTo>
                  <a:cubicBezTo>
                    <a:pt x="20492" y="10474"/>
                    <a:pt x="20637" y="10635"/>
                    <a:pt x="20778" y="10832"/>
                  </a:cubicBezTo>
                  <a:cubicBezTo>
                    <a:pt x="20919" y="11028"/>
                    <a:pt x="21062" y="11190"/>
                    <a:pt x="21100" y="11190"/>
                  </a:cubicBezTo>
                  <a:cubicBezTo>
                    <a:pt x="21187" y="11190"/>
                    <a:pt x="21441" y="11579"/>
                    <a:pt x="21441" y="11713"/>
                  </a:cubicBezTo>
                  <a:cubicBezTo>
                    <a:pt x="21441" y="11815"/>
                    <a:pt x="21364" y="12030"/>
                    <a:pt x="21185" y="12435"/>
                  </a:cubicBezTo>
                  <a:cubicBezTo>
                    <a:pt x="21134" y="12550"/>
                    <a:pt x="21062" y="12728"/>
                    <a:pt x="21022" y="12826"/>
                  </a:cubicBezTo>
                  <a:cubicBezTo>
                    <a:pt x="20983" y="12924"/>
                    <a:pt x="20903" y="13069"/>
                    <a:pt x="20847" y="13151"/>
                  </a:cubicBezTo>
                  <a:cubicBezTo>
                    <a:pt x="20786" y="13241"/>
                    <a:pt x="20735" y="13403"/>
                    <a:pt x="20721" y="13559"/>
                  </a:cubicBezTo>
                  <a:cubicBezTo>
                    <a:pt x="20708" y="13702"/>
                    <a:pt x="20667" y="13885"/>
                    <a:pt x="20627" y="13967"/>
                  </a:cubicBezTo>
                  <a:cubicBezTo>
                    <a:pt x="20566" y="14094"/>
                    <a:pt x="20532" y="14112"/>
                    <a:pt x="20395" y="14082"/>
                  </a:cubicBezTo>
                  <a:cubicBezTo>
                    <a:pt x="20308" y="14063"/>
                    <a:pt x="20139" y="13978"/>
                    <a:pt x="20021" y="13895"/>
                  </a:cubicBezTo>
                  <a:cubicBezTo>
                    <a:pt x="19903" y="13812"/>
                    <a:pt x="19792" y="13757"/>
                    <a:pt x="19773" y="13774"/>
                  </a:cubicBezTo>
                  <a:cubicBezTo>
                    <a:pt x="19753" y="13790"/>
                    <a:pt x="19758" y="13886"/>
                    <a:pt x="19785" y="13983"/>
                  </a:cubicBezTo>
                  <a:cubicBezTo>
                    <a:pt x="19827" y="14135"/>
                    <a:pt x="19821" y="14186"/>
                    <a:pt x="19736" y="14341"/>
                  </a:cubicBezTo>
                  <a:cubicBezTo>
                    <a:pt x="19677" y="14450"/>
                    <a:pt x="19625" y="14656"/>
                    <a:pt x="19606" y="14859"/>
                  </a:cubicBezTo>
                  <a:lnTo>
                    <a:pt x="19577" y="15195"/>
                  </a:lnTo>
                  <a:lnTo>
                    <a:pt x="19231" y="15206"/>
                  </a:lnTo>
                  <a:cubicBezTo>
                    <a:pt x="18948" y="15215"/>
                    <a:pt x="18882" y="15203"/>
                    <a:pt x="18865" y="15124"/>
                  </a:cubicBezTo>
                  <a:cubicBezTo>
                    <a:pt x="18746" y="14582"/>
                    <a:pt x="18342" y="13730"/>
                    <a:pt x="18153" y="13631"/>
                  </a:cubicBezTo>
                  <a:cubicBezTo>
                    <a:pt x="17903" y="13499"/>
                    <a:pt x="17659" y="13440"/>
                    <a:pt x="17607" y="13498"/>
                  </a:cubicBezTo>
                  <a:cubicBezTo>
                    <a:pt x="17550" y="13563"/>
                    <a:pt x="17339" y="13599"/>
                    <a:pt x="17139" y="13603"/>
                  </a:cubicBezTo>
                  <a:cubicBezTo>
                    <a:pt x="17133" y="13603"/>
                    <a:pt x="17129" y="13603"/>
                    <a:pt x="17123" y="13603"/>
                  </a:cubicBezTo>
                  <a:cubicBezTo>
                    <a:pt x="17005" y="13604"/>
                    <a:pt x="16890" y="13599"/>
                    <a:pt x="16818" y="13570"/>
                  </a:cubicBezTo>
                  <a:cubicBezTo>
                    <a:pt x="16481" y="13433"/>
                    <a:pt x="16386" y="13374"/>
                    <a:pt x="16325" y="13256"/>
                  </a:cubicBezTo>
                  <a:cubicBezTo>
                    <a:pt x="16270" y="13149"/>
                    <a:pt x="16245" y="13146"/>
                    <a:pt x="16012" y="13201"/>
                  </a:cubicBezTo>
                  <a:cubicBezTo>
                    <a:pt x="15855" y="13238"/>
                    <a:pt x="15738" y="13234"/>
                    <a:pt x="15707" y="13201"/>
                  </a:cubicBezTo>
                  <a:cubicBezTo>
                    <a:pt x="15677" y="13210"/>
                    <a:pt x="15653" y="13225"/>
                    <a:pt x="15629" y="13239"/>
                  </a:cubicBezTo>
                  <a:cubicBezTo>
                    <a:pt x="15609" y="13310"/>
                    <a:pt x="15534" y="13328"/>
                    <a:pt x="15304" y="13328"/>
                  </a:cubicBezTo>
                  <a:cubicBezTo>
                    <a:pt x="15138" y="13328"/>
                    <a:pt x="14905" y="13367"/>
                    <a:pt x="14787" y="13416"/>
                  </a:cubicBezTo>
                  <a:cubicBezTo>
                    <a:pt x="14455" y="13552"/>
                    <a:pt x="14317" y="13533"/>
                    <a:pt x="14172" y="13328"/>
                  </a:cubicBezTo>
                  <a:cubicBezTo>
                    <a:pt x="14101" y="13227"/>
                    <a:pt x="14005" y="13154"/>
                    <a:pt x="13944" y="13151"/>
                  </a:cubicBezTo>
                  <a:cubicBezTo>
                    <a:pt x="13903" y="13153"/>
                    <a:pt x="13873" y="13181"/>
                    <a:pt x="13855" y="13234"/>
                  </a:cubicBezTo>
                  <a:cubicBezTo>
                    <a:pt x="13856" y="13251"/>
                    <a:pt x="13858" y="13270"/>
                    <a:pt x="13863" y="13295"/>
                  </a:cubicBezTo>
                  <a:cubicBezTo>
                    <a:pt x="13901" y="13503"/>
                    <a:pt x="13811" y="13575"/>
                    <a:pt x="13639" y="13476"/>
                  </a:cubicBezTo>
                  <a:cubicBezTo>
                    <a:pt x="13552" y="13427"/>
                    <a:pt x="13485" y="13342"/>
                    <a:pt x="13468" y="13250"/>
                  </a:cubicBezTo>
                  <a:cubicBezTo>
                    <a:pt x="13436" y="13078"/>
                    <a:pt x="13316" y="13034"/>
                    <a:pt x="12747" y="13003"/>
                  </a:cubicBezTo>
                  <a:cubicBezTo>
                    <a:pt x="12597" y="12994"/>
                    <a:pt x="12484" y="12979"/>
                    <a:pt x="12422" y="12964"/>
                  </a:cubicBezTo>
                  <a:cubicBezTo>
                    <a:pt x="12368" y="12964"/>
                    <a:pt x="12333" y="12968"/>
                    <a:pt x="12300" y="12975"/>
                  </a:cubicBezTo>
                  <a:cubicBezTo>
                    <a:pt x="12255" y="13006"/>
                    <a:pt x="12193" y="13061"/>
                    <a:pt x="12125" y="13129"/>
                  </a:cubicBezTo>
                  <a:cubicBezTo>
                    <a:pt x="12000" y="13253"/>
                    <a:pt x="11838" y="13354"/>
                    <a:pt x="11738" y="13372"/>
                  </a:cubicBezTo>
                  <a:cubicBezTo>
                    <a:pt x="11590" y="13399"/>
                    <a:pt x="11550" y="13442"/>
                    <a:pt x="11433" y="13697"/>
                  </a:cubicBezTo>
                  <a:cubicBezTo>
                    <a:pt x="11359" y="13859"/>
                    <a:pt x="11298" y="14016"/>
                    <a:pt x="11298" y="14044"/>
                  </a:cubicBezTo>
                  <a:cubicBezTo>
                    <a:pt x="11298" y="14071"/>
                    <a:pt x="11224" y="14210"/>
                    <a:pt x="11136" y="14352"/>
                  </a:cubicBezTo>
                  <a:cubicBezTo>
                    <a:pt x="11048" y="14495"/>
                    <a:pt x="10930" y="14711"/>
                    <a:pt x="10871" y="14837"/>
                  </a:cubicBezTo>
                  <a:cubicBezTo>
                    <a:pt x="10771" y="15051"/>
                    <a:pt x="10751" y="15069"/>
                    <a:pt x="10598" y="15041"/>
                  </a:cubicBezTo>
                  <a:cubicBezTo>
                    <a:pt x="10508" y="15025"/>
                    <a:pt x="10402" y="15033"/>
                    <a:pt x="10362" y="15063"/>
                  </a:cubicBezTo>
                  <a:cubicBezTo>
                    <a:pt x="10314" y="15100"/>
                    <a:pt x="10244" y="15087"/>
                    <a:pt x="10155" y="15025"/>
                  </a:cubicBezTo>
                  <a:cubicBezTo>
                    <a:pt x="10049" y="14951"/>
                    <a:pt x="10002" y="14948"/>
                    <a:pt x="9927" y="15002"/>
                  </a:cubicBezTo>
                  <a:cubicBezTo>
                    <a:pt x="9868" y="15046"/>
                    <a:pt x="9737" y="15058"/>
                    <a:pt x="9577" y="15036"/>
                  </a:cubicBezTo>
                  <a:cubicBezTo>
                    <a:pt x="9317" y="14999"/>
                    <a:pt x="9280" y="15011"/>
                    <a:pt x="8926" y="15261"/>
                  </a:cubicBezTo>
                  <a:cubicBezTo>
                    <a:pt x="8807" y="15345"/>
                    <a:pt x="8710" y="15382"/>
                    <a:pt x="8685" y="15350"/>
                  </a:cubicBezTo>
                  <a:cubicBezTo>
                    <a:pt x="8662" y="15320"/>
                    <a:pt x="8587" y="15294"/>
                    <a:pt x="8519" y="15294"/>
                  </a:cubicBezTo>
                  <a:cubicBezTo>
                    <a:pt x="8382" y="15294"/>
                    <a:pt x="8311" y="15151"/>
                    <a:pt x="8392" y="15041"/>
                  </a:cubicBezTo>
                  <a:cubicBezTo>
                    <a:pt x="8429" y="14991"/>
                    <a:pt x="8455" y="14993"/>
                    <a:pt x="8494" y="15047"/>
                  </a:cubicBezTo>
                  <a:cubicBezTo>
                    <a:pt x="8523" y="15086"/>
                    <a:pt x="8579" y="15115"/>
                    <a:pt x="8616" y="15113"/>
                  </a:cubicBezTo>
                  <a:cubicBezTo>
                    <a:pt x="8614" y="15099"/>
                    <a:pt x="8606" y="15082"/>
                    <a:pt x="8596" y="15063"/>
                  </a:cubicBezTo>
                  <a:cubicBezTo>
                    <a:pt x="8590" y="15060"/>
                    <a:pt x="8591" y="15056"/>
                    <a:pt x="8584" y="15052"/>
                  </a:cubicBezTo>
                  <a:cubicBezTo>
                    <a:pt x="8529" y="15022"/>
                    <a:pt x="8472" y="14959"/>
                    <a:pt x="8457" y="14909"/>
                  </a:cubicBezTo>
                  <a:cubicBezTo>
                    <a:pt x="8443" y="14859"/>
                    <a:pt x="8405" y="14815"/>
                    <a:pt x="8372" y="14815"/>
                  </a:cubicBezTo>
                  <a:cubicBezTo>
                    <a:pt x="8339" y="14815"/>
                    <a:pt x="8281" y="14748"/>
                    <a:pt x="8242" y="14666"/>
                  </a:cubicBezTo>
                  <a:cubicBezTo>
                    <a:pt x="8177" y="14533"/>
                    <a:pt x="8174" y="14508"/>
                    <a:pt x="8234" y="14385"/>
                  </a:cubicBezTo>
                  <a:cubicBezTo>
                    <a:pt x="8314" y="14218"/>
                    <a:pt x="8300" y="13585"/>
                    <a:pt x="8213" y="13476"/>
                  </a:cubicBezTo>
                  <a:cubicBezTo>
                    <a:pt x="8181" y="13436"/>
                    <a:pt x="8068" y="13379"/>
                    <a:pt x="7961" y="13344"/>
                  </a:cubicBezTo>
                  <a:cubicBezTo>
                    <a:pt x="7716" y="13264"/>
                    <a:pt x="7607" y="13329"/>
                    <a:pt x="7607" y="13564"/>
                  </a:cubicBezTo>
                  <a:cubicBezTo>
                    <a:pt x="7607" y="13840"/>
                    <a:pt x="7392" y="14051"/>
                    <a:pt x="7110" y="14044"/>
                  </a:cubicBezTo>
                  <a:cubicBezTo>
                    <a:pt x="6749" y="14035"/>
                    <a:pt x="6734" y="14039"/>
                    <a:pt x="6646" y="14270"/>
                  </a:cubicBezTo>
                  <a:cubicBezTo>
                    <a:pt x="6532" y="14570"/>
                    <a:pt x="6339" y="14803"/>
                    <a:pt x="6186" y="14826"/>
                  </a:cubicBezTo>
                  <a:cubicBezTo>
                    <a:pt x="6083" y="14842"/>
                    <a:pt x="6046" y="14811"/>
                    <a:pt x="5987" y="14666"/>
                  </a:cubicBezTo>
                  <a:cubicBezTo>
                    <a:pt x="5947" y="14568"/>
                    <a:pt x="5841" y="14440"/>
                    <a:pt x="5751" y="14380"/>
                  </a:cubicBezTo>
                  <a:cubicBezTo>
                    <a:pt x="5598" y="14277"/>
                    <a:pt x="5577" y="14277"/>
                    <a:pt x="5474" y="14369"/>
                  </a:cubicBezTo>
                  <a:cubicBezTo>
                    <a:pt x="5431" y="14407"/>
                    <a:pt x="5396" y="14447"/>
                    <a:pt x="5368" y="14490"/>
                  </a:cubicBezTo>
                  <a:cubicBezTo>
                    <a:pt x="5367" y="14492"/>
                    <a:pt x="5365" y="14494"/>
                    <a:pt x="5364" y="14496"/>
                  </a:cubicBezTo>
                  <a:cubicBezTo>
                    <a:pt x="5326" y="14556"/>
                    <a:pt x="5306" y="14621"/>
                    <a:pt x="5299" y="14688"/>
                  </a:cubicBezTo>
                  <a:cubicBezTo>
                    <a:pt x="5298" y="14731"/>
                    <a:pt x="5301" y="14788"/>
                    <a:pt x="5311" y="14859"/>
                  </a:cubicBezTo>
                  <a:cubicBezTo>
                    <a:pt x="5312" y="14862"/>
                    <a:pt x="5315" y="14862"/>
                    <a:pt x="5315" y="14865"/>
                  </a:cubicBezTo>
                  <a:cubicBezTo>
                    <a:pt x="5323" y="14891"/>
                    <a:pt x="5332" y="14915"/>
                    <a:pt x="5344" y="14942"/>
                  </a:cubicBezTo>
                  <a:cubicBezTo>
                    <a:pt x="5387" y="15041"/>
                    <a:pt x="5410" y="15139"/>
                    <a:pt x="5397" y="15157"/>
                  </a:cubicBezTo>
                  <a:cubicBezTo>
                    <a:pt x="5384" y="15174"/>
                    <a:pt x="5421" y="15287"/>
                    <a:pt x="5478" y="15410"/>
                  </a:cubicBezTo>
                  <a:cubicBezTo>
                    <a:pt x="5578" y="15625"/>
                    <a:pt x="5579" y="15651"/>
                    <a:pt x="5519" y="15923"/>
                  </a:cubicBezTo>
                  <a:cubicBezTo>
                    <a:pt x="5484" y="16079"/>
                    <a:pt x="5379" y="16350"/>
                    <a:pt x="5283" y="16523"/>
                  </a:cubicBezTo>
                  <a:cubicBezTo>
                    <a:pt x="5239" y="16602"/>
                    <a:pt x="5200" y="16674"/>
                    <a:pt x="5169" y="16738"/>
                  </a:cubicBezTo>
                  <a:cubicBezTo>
                    <a:pt x="5154" y="16773"/>
                    <a:pt x="5139" y="16809"/>
                    <a:pt x="5128" y="16837"/>
                  </a:cubicBezTo>
                  <a:cubicBezTo>
                    <a:pt x="5122" y="16854"/>
                    <a:pt x="5104" y="16886"/>
                    <a:pt x="5104" y="16892"/>
                  </a:cubicBezTo>
                  <a:cubicBezTo>
                    <a:pt x="5104" y="16922"/>
                    <a:pt x="5078" y="16980"/>
                    <a:pt x="5043" y="17019"/>
                  </a:cubicBezTo>
                  <a:cubicBezTo>
                    <a:pt x="5008" y="17058"/>
                    <a:pt x="4918" y="17229"/>
                    <a:pt x="4847" y="17399"/>
                  </a:cubicBezTo>
                  <a:cubicBezTo>
                    <a:pt x="4776" y="17569"/>
                    <a:pt x="4623" y="17843"/>
                    <a:pt x="4505" y="18011"/>
                  </a:cubicBezTo>
                  <a:cubicBezTo>
                    <a:pt x="4030" y="18688"/>
                    <a:pt x="3967" y="18823"/>
                    <a:pt x="3830" y="19427"/>
                  </a:cubicBezTo>
                  <a:cubicBezTo>
                    <a:pt x="3782" y="19634"/>
                    <a:pt x="3691" y="19923"/>
                    <a:pt x="3630" y="20071"/>
                  </a:cubicBezTo>
                  <a:cubicBezTo>
                    <a:pt x="3454" y="20499"/>
                    <a:pt x="3428" y="20512"/>
                    <a:pt x="3252" y="20220"/>
                  </a:cubicBezTo>
                  <a:cubicBezTo>
                    <a:pt x="3167" y="20080"/>
                    <a:pt x="3053" y="19827"/>
                    <a:pt x="2999" y="19658"/>
                  </a:cubicBezTo>
                  <a:cubicBezTo>
                    <a:pt x="2946" y="19489"/>
                    <a:pt x="2865" y="19306"/>
                    <a:pt x="2820" y="19250"/>
                  </a:cubicBezTo>
                  <a:cubicBezTo>
                    <a:pt x="2715" y="19121"/>
                    <a:pt x="2384" y="19071"/>
                    <a:pt x="2202" y="19157"/>
                  </a:cubicBezTo>
                  <a:cubicBezTo>
                    <a:pt x="2085" y="19212"/>
                    <a:pt x="2040" y="19204"/>
                    <a:pt x="1949" y="19124"/>
                  </a:cubicBezTo>
                  <a:cubicBezTo>
                    <a:pt x="1899" y="19079"/>
                    <a:pt x="1873" y="19053"/>
                    <a:pt x="1868" y="19030"/>
                  </a:cubicBezTo>
                  <a:close/>
                  <a:moveTo>
                    <a:pt x="18788" y="15272"/>
                  </a:moveTo>
                  <a:cubicBezTo>
                    <a:pt x="18820" y="15274"/>
                    <a:pt x="18869" y="15294"/>
                    <a:pt x="18934" y="15333"/>
                  </a:cubicBezTo>
                  <a:cubicBezTo>
                    <a:pt x="19116" y="15440"/>
                    <a:pt x="19362" y="15525"/>
                    <a:pt x="19618" y="15570"/>
                  </a:cubicBezTo>
                  <a:cubicBezTo>
                    <a:pt x="19811" y="15604"/>
                    <a:pt x="19992" y="15792"/>
                    <a:pt x="19992" y="15956"/>
                  </a:cubicBezTo>
                  <a:cubicBezTo>
                    <a:pt x="19992" y="16108"/>
                    <a:pt x="19947" y="16118"/>
                    <a:pt x="19756" y="16016"/>
                  </a:cubicBezTo>
                  <a:cubicBezTo>
                    <a:pt x="19622" y="15945"/>
                    <a:pt x="19550" y="15938"/>
                    <a:pt x="19410" y="15989"/>
                  </a:cubicBezTo>
                  <a:cubicBezTo>
                    <a:pt x="19271" y="16039"/>
                    <a:pt x="19202" y="16037"/>
                    <a:pt x="19077" y="15967"/>
                  </a:cubicBezTo>
                  <a:cubicBezTo>
                    <a:pt x="18891" y="15863"/>
                    <a:pt x="18725" y="15614"/>
                    <a:pt x="18723" y="15438"/>
                  </a:cubicBezTo>
                  <a:cubicBezTo>
                    <a:pt x="18721" y="15321"/>
                    <a:pt x="18733" y="15270"/>
                    <a:pt x="18788" y="15272"/>
                  </a:cubicBezTo>
                  <a:close/>
                  <a:moveTo>
                    <a:pt x="2857" y="20270"/>
                  </a:moveTo>
                  <a:lnTo>
                    <a:pt x="2999" y="20473"/>
                  </a:lnTo>
                  <a:lnTo>
                    <a:pt x="3138" y="20677"/>
                  </a:lnTo>
                  <a:lnTo>
                    <a:pt x="2999" y="20843"/>
                  </a:lnTo>
                  <a:cubicBezTo>
                    <a:pt x="2871" y="20998"/>
                    <a:pt x="2674" y="21064"/>
                    <a:pt x="2633" y="20964"/>
                  </a:cubicBezTo>
                  <a:cubicBezTo>
                    <a:pt x="2603" y="20890"/>
                    <a:pt x="2682" y="20568"/>
                    <a:pt x="2771" y="20413"/>
                  </a:cubicBezTo>
                  <a:lnTo>
                    <a:pt x="2857" y="20270"/>
                  </a:lnTo>
                  <a:close/>
                  <a:moveTo>
                    <a:pt x="2161" y="21548"/>
                  </a:moveTo>
                  <a:cubicBezTo>
                    <a:pt x="2146" y="21547"/>
                    <a:pt x="2128" y="21550"/>
                    <a:pt x="2112" y="21559"/>
                  </a:cubicBezTo>
                  <a:cubicBezTo>
                    <a:pt x="2077" y="21578"/>
                    <a:pt x="2085" y="21595"/>
                    <a:pt x="2136" y="21597"/>
                  </a:cubicBezTo>
                  <a:cubicBezTo>
                    <a:pt x="2183" y="21600"/>
                    <a:pt x="2208" y="21584"/>
                    <a:pt x="2193" y="21564"/>
                  </a:cubicBezTo>
                  <a:cubicBezTo>
                    <a:pt x="2186" y="21554"/>
                    <a:pt x="2176" y="21549"/>
                    <a:pt x="2161" y="21548"/>
                  </a:cubicBezTo>
                  <a:close/>
                </a:path>
              </a:pathLst>
            </a:custGeom>
            <a:ln>
              <a:noFill/>
            </a:ln>
            <a:effectLst/>
          </p:spPr>
        </p:pic>
        <p:pic>
          <p:nvPicPr>
            <p:cNvPr id="143" name="Image" descr="Image"/>
            <p:cNvPicPr>
              <a:picLocks/>
            </p:cNvPicPr>
            <p:nvPr/>
          </p:nvPicPr>
          <p:blipFill>
            <a:blip r:embed="rId10">
              <a:extLst/>
            </a:blip>
            <a:stretch>
              <a:fillRect/>
            </a:stretch>
          </p:blipFill>
          <p:spPr>
            <a:xfrm>
              <a:off x="-1" y="0"/>
              <a:ext cx="2129765" cy="1581260"/>
            </a:xfrm>
            <a:prstGeom prst="rect">
              <a:avLst/>
            </a:prstGeom>
            <a:effectLst/>
          </p:spPr>
        </p:pic>
      </p:gr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53" name="Image"/>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dirty="0"/>
          </a:p>
        </p:txBody>
      </p:sp>
      <p:sp>
        <p:nvSpPr>
          <p:cNvPr id="154" name="Image"/>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dirty="0"/>
          </a:p>
        </p:txBody>
      </p:sp>
      <p:sp>
        <p:nvSpPr>
          <p:cNvPr id="155" name="Image"/>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dirty="0"/>
          </a:p>
        </p:txBody>
      </p:sp>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9 Marcador de fecha">
            <a:extLst>
              <a:ext uri="{FF2B5EF4-FFF2-40B4-BE49-F238E27FC236}">
                <a16:creationId xmlns:a16="http://schemas.microsoft.com/office/drawing/2014/main" id="{5D68D978-DDD9-4BE0-9DCD-174795DF17BC}"/>
              </a:ext>
            </a:extLst>
          </p:cNvPr>
          <p:cNvSpPr>
            <a:spLocks noGrp="1"/>
          </p:cNvSpPr>
          <p:nvPr>
            <p:ph type="dt" sz="half" idx="10"/>
          </p:nvPr>
        </p:nvSpPr>
        <p:spPr/>
        <p:txBody>
          <a:bodyPr/>
          <a:lstStyle>
            <a:lvl1pPr>
              <a:defRPr/>
            </a:lvl1pPr>
          </a:lstStyle>
          <a:p>
            <a:pPr>
              <a:defRPr/>
            </a:pPr>
            <a:endParaRPr lang="en-GB" dirty="0"/>
          </a:p>
        </p:txBody>
      </p:sp>
      <p:sp>
        <p:nvSpPr>
          <p:cNvPr id="5" name="21 Marcador de pie de página">
            <a:extLst>
              <a:ext uri="{FF2B5EF4-FFF2-40B4-BE49-F238E27FC236}">
                <a16:creationId xmlns:a16="http://schemas.microsoft.com/office/drawing/2014/main" id="{B8B2DB64-BAC0-4BB5-9A54-578B39E21E0B}"/>
              </a:ext>
            </a:extLst>
          </p:cNvPr>
          <p:cNvSpPr>
            <a:spLocks noGrp="1"/>
          </p:cNvSpPr>
          <p:nvPr>
            <p:ph type="ftr" sz="quarter" idx="11"/>
          </p:nvPr>
        </p:nvSpPr>
        <p:spPr/>
        <p:txBody>
          <a:bodyPr/>
          <a:lstStyle>
            <a:lvl1pPr>
              <a:defRPr/>
            </a:lvl1pPr>
          </a:lstStyle>
          <a:p>
            <a:pPr>
              <a:defRPr/>
            </a:pPr>
            <a:endParaRPr lang="en-GB" dirty="0"/>
          </a:p>
        </p:txBody>
      </p:sp>
      <p:sp>
        <p:nvSpPr>
          <p:cNvPr id="6" name="17 Marcador de número de diapositiva">
            <a:extLst>
              <a:ext uri="{FF2B5EF4-FFF2-40B4-BE49-F238E27FC236}">
                <a16:creationId xmlns:a16="http://schemas.microsoft.com/office/drawing/2014/main" id="{CB465B65-C706-4F31-95D4-2826B75F2F99}"/>
              </a:ext>
            </a:extLst>
          </p:cNvPr>
          <p:cNvSpPr>
            <a:spLocks noGrp="1"/>
          </p:cNvSpPr>
          <p:nvPr>
            <p:ph type="sldNum" sz="quarter" idx="12"/>
          </p:nvPr>
        </p:nvSpPr>
        <p:spPr>
          <a:xfrm>
            <a:off x="11866637" y="13073062"/>
            <a:ext cx="641201" cy="482823"/>
          </a:xfrm>
        </p:spPr>
        <p:txBody>
          <a:bodyPr/>
          <a:lstStyle>
            <a:lvl1pPr>
              <a:defRPr/>
            </a:lvl1pPr>
          </a:lstStyle>
          <a:p>
            <a:pPr>
              <a:defRPr/>
            </a:pPr>
            <a:fld id="{85465D04-2C02-4116-BD15-DC574313E7BB}" type="slidenum">
              <a:rPr lang="en-GB" altLang="es-CO"/>
              <a:pPr>
                <a:defRPr/>
              </a:pPr>
              <a:t>‹#›</a:t>
            </a:fld>
            <a:endParaRPr lang="en-GB" altLang="es-CO" dirty="0"/>
          </a:p>
        </p:txBody>
      </p:sp>
    </p:spTree>
    <p:extLst>
      <p:ext uri="{BB962C8B-B14F-4D97-AF65-F5344CB8AC3E}">
        <p14:creationId xmlns:p14="http://schemas.microsoft.com/office/powerpoint/2010/main" val="3539202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t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tif"/><Relationship Id="rId2" Type="http://schemas.openxmlformats.org/officeDocument/2006/relationships/slideLayout" Target="../slideLayouts/slideLayout2.xml"/><Relationship Id="rId16" Type="http://schemas.openxmlformats.org/officeDocument/2006/relationships/image" Target="../media/image3.tif"/><Relationship Id="rId20" Type="http://schemas.openxmlformats.org/officeDocument/2006/relationships/image" Target="../media/image7.t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Relationship Id="rId10" Type="http://schemas.openxmlformats.org/officeDocument/2006/relationships/slideLayout" Target="../slideLayouts/slideLayout10.xml"/><Relationship Id="rId19" Type="http://schemas.openxmlformats.org/officeDocument/2006/relationships/image" Target="../media/image6.t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9" name="Group"/>
          <p:cNvGrpSpPr/>
          <p:nvPr/>
        </p:nvGrpSpPr>
        <p:grpSpPr>
          <a:xfrm>
            <a:off x="187775" y="12792199"/>
            <a:ext cx="8057250" cy="716211"/>
            <a:chOff x="0" y="0"/>
            <a:chExt cx="8057249" cy="716210"/>
          </a:xfrm>
        </p:grpSpPr>
        <p:pic>
          <p:nvPicPr>
            <p:cNvPr id="2" name="Image" descr="Image"/>
            <p:cNvPicPr>
              <a:picLocks noChangeAspect="1"/>
            </p:cNvPicPr>
            <p:nvPr/>
          </p:nvPicPr>
          <p:blipFill>
            <a:blip r:embed="rId14">
              <a:extLst/>
            </a:blip>
            <a:stretch>
              <a:fillRect/>
            </a:stretch>
          </p:blipFill>
          <p:spPr>
            <a:xfrm>
              <a:off x="0" y="283573"/>
              <a:ext cx="1466194" cy="149064"/>
            </a:xfrm>
            <a:prstGeom prst="rect">
              <a:avLst/>
            </a:prstGeom>
            <a:ln w="12700" cap="flat">
              <a:noFill/>
              <a:miter lim="400000"/>
            </a:ln>
            <a:effectLst/>
          </p:spPr>
        </p:pic>
        <p:pic>
          <p:nvPicPr>
            <p:cNvPr id="3" name="Image" descr="Image"/>
            <p:cNvPicPr>
              <a:picLocks noChangeAspect="1"/>
            </p:cNvPicPr>
            <p:nvPr/>
          </p:nvPicPr>
          <p:blipFill>
            <a:blip r:embed="rId15">
              <a:extLst/>
            </a:blip>
            <a:stretch>
              <a:fillRect/>
            </a:stretch>
          </p:blipFill>
          <p:spPr>
            <a:xfrm>
              <a:off x="1657569" y="97720"/>
              <a:ext cx="373906" cy="520771"/>
            </a:xfrm>
            <a:prstGeom prst="rect">
              <a:avLst/>
            </a:prstGeom>
            <a:ln w="12700" cap="flat">
              <a:noFill/>
              <a:miter lim="400000"/>
            </a:ln>
            <a:effectLst/>
          </p:spPr>
        </p:pic>
        <p:pic>
          <p:nvPicPr>
            <p:cNvPr id="4" name="Image" descr="Image"/>
            <p:cNvPicPr>
              <a:picLocks noChangeAspect="1"/>
            </p:cNvPicPr>
            <p:nvPr/>
          </p:nvPicPr>
          <p:blipFill>
            <a:blip r:embed="rId16">
              <a:extLst/>
            </a:blip>
            <a:stretch>
              <a:fillRect/>
            </a:stretch>
          </p:blipFill>
          <p:spPr>
            <a:xfrm>
              <a:off x="2222851" y="0"/>
              <a:ext cx="1204725" cy="716211"/>
            </a:xfrm>
            <a:prstGeom prst="rect">
              <a:avLst/>
            </a:prstGeom>
            <a:ln w="12700" cap="flat">
              <a:noFill/>
              <a:miter lim="400000"/>
            </a:ln>
            <a:effectLst/>
          </p:spPr>
        </p:pic>
        <p:pic>
          <p:nvPicPr>
            <p:cNvPr id="5" name="Image" descr="Image"/>
            <p:cNvPicPr>
              <a:picLocks noChangeAspect="1"/>
            </p:cNvPicPr>
            <p:nvPr/>
          </p:nvPicPr>
          <p:blipFill>
            <a:blip r:embed="rId17">
              <a:extLst/>
            </a:blip>
            <a:stretch>
              <a:fillRect/>
            </a:stretch>
          </p:blipFill>
          <p:spPr>
            <a:xfrm>
              <a:off x="3528586" y="76770"/>
              <a:ext cx="512991" cy="562671"/>
            </a:xfrm>
            <a:prstGeom prst="rect">
              <a:avLst/>
            </a:prstGeom>
            <a:ln w="12700" cap="flat">
              <a:noFill/>
              <a:miter lim="400000"/>
            </a:ln>
            <a:effectLst/>
          </p:spPr>
        </p:pic>
        <p:pic>
          <p:nvPicPr>
            <p:cNvPr id="6" name="Image" descr="Image"/>
            <p:cNvPicPr>
              <a:picLocks noChangeAspect="1"/>
            </p:cNvPicPr>
            <p:nvPr/>
          </p:nvPicPr>
          <p:blipFill>
            <a:blip r:embed="rId18">
              <a:extLst/>
            </a:blip>
            <a:srcRect b="39989"/>
            <a:stretch>
              <a:fillRect/>
            </a:stretch>
          </p:blipFill>
          <p:spPr>
            <a:xfrm>
              <a:off x="4316432" y="125221"/>
              <a:ext cx="484782" cy="465830"/>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pic>
          <p:nvPicPr>
            <p:cNvPr id="7" name="Image" descr="Image"/>
            <p:cNvPicPr>
              <a:picLocks noChangeAspect="1"/>
            </p:cNvPicPr>
            <p:nvPr/>
          </p:nvPicPr>
          <p:blipFill>
            <a:blip r:embed="rId19">
              <a:extLst/>
            </a:blip>
            <a:stretch>
              <a:fillRect/>
            </a:stretch>
          </p:blipFill>
          <p:spPr>
            <a:xfrm>
              <a:off x="7437828" y="39047"/>
              <a:ext cx="619422" cy="638117"/>
            </a:xfrm>
            <a:prstGeom prst="rect">
              <a:avLst/>
            </a:prstGeom>
            <a:ln w="12700" cap="flat">
              <a:noFill/>
              <a:miter lim="400000"/>
            </a:ln>
            <a:effectLst/>
          </p:spPr>
        </p:pic>
        <p:pic>
          <p:nvPicPr>
            <p:cNvPr id="8" name="Image" descr="Image"/>
            <p:cNvPicPr>
              <a:picLocks noChangeAspect="1"/>
            </p:cNvPicPr>
            <p:nvPr/>
          </p:nvPicPr>
          <p:blipFill>
            <a:blip r:embed="rId20">
              <a:extLst/>
            </a:blip>
            <a:srcRect/>
            <a:stretch>
              <a:fillRect/>
            </a:stretch>
          </p:blipFill>
          <p:spPr>
            <a:xfrm>
              <a:off x="4828194" y="121060"/>
              <a:ext cx="2384244" cy="474153"/>
            </a:xfrm>
            <a:prstGeom prst="rect">
              <a:avLst/>
            </a:prstGeom>
            <a:ln w="12700" cap="flat">
              <a:noFill/>
              <a:miter lim="400000"/>
            </a:ln>
            <a:effectLst/>
          </p:spPr>
        </p:pic>
      </p:grpSp>
      <p:sp>
        <p:nvSpPr>
          <p:cNvPr id="10" name="Rectangle"/>
          <p:cNvSpPr/>
          <p:nvPr/>
        </p:nvSpPr>
        <p:spPr>
          <a:xfrm>
            <a:off x="-54081" y="-10174"/>
            <a:ext cx="24492162" cy="1817764"/>
          </a:xfrm>
          <a:prstGeom prst="rect">
            <a:avLst/>
          </a:prstGeom>
          <a:gradFill>
            <a:gsLst>
              <a:gs pos="0">
                <a:schemeClr val="accent1">
                  <a:lumOff val="16847"/>
                </a:schemeClr>
              </a:gs>
              <a:gs pos="100000">
                <a:schemeClr val="accent1">
                  <a:hueOff val="114395"/>
                  <a:lumOff val="-24975"/>
                </a:schemeClr>
              </a:gs>
            </a:gsLst>
            <a:lin ang="60395"/>
          </a:gra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dirty="0"/>
          </a:p>
        </p:txBody>
      </p:sp>
      <p:grpSp>
        <p:nvGrpSpPr>
          <p:cNvPr id="13" name="Image"/>
          <p:cNvGrpSpPr/>
          <p:nvPr/>
        </p:nvGrpSpPr>
        <p:grpSpPr>
          <a:xfrm>
            <a:off x="350532" y="164840"/>
            <a:ext cx="2129765" cy="1581260"/>
            <a:chOff x="0" y="0"/>
            <a:chExt cx="2129763" cy="1581259"/>
          </a:xfrm>
        </p:grpSpPr>
        <p:pic>
          <p:nvPicPr>
            <p:cNvPr id="12" name="Image" descr="Image"/>
            <p:cNvPicPr>
              <a:picLocks noChangeAspect="1"/>
            </p:cNvPicPr>
            <p:nvPr/>
          </p:nvPicPr>
          <p:blipFill>
            <a:blip r:embed="rId21">
              <a:extLst/>
            </a:blip>
            <a:srcRect l="5438" t="6101" r="5100" b="14828"/>
            <a:stretch>
              <a:fillRect/>
            </a:stretch>
          </p:blipFill>
          <p:spPr>
            <a:xfrm>
              <a:off x="21431" y="12700"/>
              <a:ext cx="2095498" cy="1555770"/>
            </a:xfrm>
            <a:custGeom>
              <a:avLst/>
              <a:gdLst/>
              <a:ahLst/>
              <a:cxnLst>
                <a:cxn ang="0">
                  <a:pos x="wd2" y="hd2"/>
                </a:cxn>
                <a:cxn ang="5400000">
                  <a:pos x="wd2" y="hd2"/>
                </a:cxn>
                <a:cxn ang="10800000">
                  <a:pos x="wd2" y="hd2"/>
                </a:cxn>
                <a:cxn ang="16200000">
                  <a:pos x="wd2" y="hd2"/>
                </a:cxn>
              </a:cxnLst>
              <a:rect l="0" t="0" r="r" b="b"/>
              <a:pathLst>
                <a:path w="21491" h="21598" extrusionOk="0">
                  <a:moveTo>
                    <a:pt x="5739" y="0"/>
                  </a:moveTo>
                  <a:cubicBezTo>
                    <a:pt x="5548" y="0"/>
                    <a:pt x="5515" y="23"/>
                    <a:pt x="5344" y="275"/>
                  </a:cubicBezTo>
                  <a:cubicBezTo>
                    <a:pt x="5168" y="534"/>
                    <a:pt x="5142" y="552"/>
                    <a:pt x="4872" y="590"/>
                  </a:cubicBezTo>
                  <a:cubicBezTo>
                    <a:pt x="4795" y="600"/>
                    <a:pt x="4726" y="619"/>
                    <a:pt x="4668" y="639"/>
                  </a:cubicBezTo>
                  <a:lnTo>
                    <a:pt x="4697" y="672"/>
                  </a:lnTo>
                  <a:cubicBezTo>
                    <a:pt x="4718" y="683"/>
                    <a:pt x="4739" y="702"/>
                    <a:pt x="4770" y="733"/>
                  </a:cubicBezTo>
                  <a:cubicBezTo>
                    <a:pt x="4886" y="848"/>
                    <a:pt x="5283" y="664"/>
                    <a:pt x="5360" y="457"/>
                  </a:cubicBezTo>
                  <a:cubicBezTo>
                    <a:pt x="5367" y="439"/>
                    <a:pt x="5376" y="420"/>
                    <a:pt x="5384" y="402"/>
                  </a:cubicBezTo>
                  <a:cubicBezTo>
                    <a:pt x="5389" y="391"/>
                    <a:pt x="5395" y="380"/>
                    <a:pt x="5401" y="369"/>
                  </a:cubicBezTo>
                  <a:cubicBezTo>
                    <a:pt x="5490" y="199"/>
                    <a:pt x="5641" y="61"/>
                    <a:pt x="5751" y="61"/>
                  </a:cubicBezTo>
                  <a:cubicBezTo>
                    <a:pt x="5809" y="61"/>
                    <a:pt x="5918" y="104"/>
                    <a:pt x="5995" y="160"/>
                  </a:cubicBezTo>
                  <a:cubicBezTo>
                    <a:pt x="6086" y="226"/>
                    <a:pt x="6248" y="266"/>
                    <a:pt x="6451" y="270"/>
                  </a:cubicBezTo>
                  <a:lnTo>
                    <a:pt x="6764" y="275"/>
                  </a:lnTo>
                  <a:lnTo>
                    <a:pt x="6956" y="579"/>
                  </a:lnTo>
                  <a:cubicBezTo>
                    <a:pt x="7085" y="783"/>
                    <a:pt x="7181" y="884"/>
                    <a:pt x="7253" y="887"/>
                  </a:cubicBezTo>
                  <a:cubicBezTo>
                    <a:pt x="7312" y="889"/>
                    <a:pt x="7405" y="949"/>
                    <a:pt x="7460" y="1019"/>
                  </a:cubicBezTo>
                  <a:cubicBezTo>
                    <a:pt x="7676" y="1294"/>
                    <a:pt x="8201" y="1628"/>
                    <a:pt x="8299" y="1554"/>
                  </a:cubicBezTo>
                  <a:cubicBezTo>
                    <a:pt x="8344" y="1520"/>
                    <a:pt x="8401" y="1524"/>
                    <a:pt x="8449" y="1565"/>
                  </a:cubicBezTo>
                  <a:cubicBezTo>
                    <a:pt x="8462" y="1575"/>
                    <a:pt x="8471" y="1582"/>
                    <a:pt x="8482" y="1587"/>
                  </a:cubicBezTo>
                  <a:cubicBezTo>
                    <a:pt x="8511" y="1581"/>
                    <a:pt x="8540" y="1570"/>
                    <a:pt x="8563" y="1559"/>
                  </a:cubicBezTo>
                  <a:cubicBezTo>
                    <a:pt x="8585" y="1539"/>
                    <a:pt x="8606" y="1516"/>
                    <a:pt x="8637" y="1471"/>
                  </a:cubicBezTo>
                  <a:cubicBezTo>
                    <a:pt x="8727" y="1339"/>
                    <a:pt x="8778" y="1309"/>
                    <a:pt x="8905" y="1328"/>
                  </a:cubicBezTo>
                  <a:cubicBezTo>
                    <a:pt x="8991" y="1341"/>
                    <a:pt x="9107" y="1412"/>
                    <a:pt x="9162" y="1482"/>
                  </a:cubicBezTo>
                  <a:cubicBezTo>
                    <a:pt x="9216" y="1552"/>
                    <a:pt x="9281" y="1609"/>
                    <a:pt x="9308" y="1609"/>
                  </a:cubicBezTo>
                  <a:cubicBezTo>
                    <a:pt x="9335" y="1609"/>
                    <a:pt x="9401" y="1706"/>
                    <a:pt x="9455" y="1829"/>
                  </a:cubicBezTo>
                  <a:cubicBezTo>
                    <a:pt x="9668" y="2312"/>
                    <a:pt x="9890" y="2540"/>
                    <a:pt x="10187" y="2584"/>
                  </a:cubicBezTo>
                  <a:cubicBezTo>
                    <a:pt x="10278" y="2597"/>
                    <a:pt x="10466" y="2654"/>
                    <a:pt x="10602" y="2705"/>
                  </a:cubicBezTo>
                  <a:cubicBezTo>
                    <a:pt x="10897" y="2816"/>
                    <a:pt x="11039" y="2763"/>
                    <a:pt x="11209" y="2490"/>
                  </a:cubicBezTo>
                  <a:cubicBezTo>
                    <a:pt x="11295" y="2353"/>
                    <a:pt x="11373" y="2304"/>
                    <a:pt x="11559" y="2264"/>
                  </a:cubicBezTo>
                  <a:cubicBezTo>
                    <a:pt x="11843" y="2205"/>
                    <a:pt x="11876" y="2222"/>
                    <a:pt x="12121" y="2490"/>
                  </a:cubicBezTo>
                  <a:cubicBezTo>
                    <a:pt x="12345" y="2737"/>
                    <a:pt x="12380" y="2877"/>
                    <a:pt x="12304" y="3278"/>
                  </a:cubicBezTo>
                  <a:cubicBezTo>
                    <a:pt x="12276" y="3424"/>
                    <a:pt x="12261" y="3500"/>
                    <a:pt x="12267" y="3554"/>
                  </a:cubicBezTo>
                  <a:cubicBezTo>
                    <a:pt x="12268" y="3557"/>
                    <a:pt x="12271" y="3556"/>
                    <a:pt x="12271" y="3559"/>
                  </a:cubicBezTo>
                  <a:cubicBezTo>
                    <a:pt x="12279" y="3608"/>
                    <a:pt x="12303" y="3640"/>
                    <a:pt x="12353" y="3691"/>
                  </a:cubicBezTo>
                  <a:cubicBezTo>
                    <a:pt x="12440" y="3782"/>
                    <a:pt x="12453" y="3821"/>
                    <a:pt x="12414" y="3906"/>
                  </a:cubicBezTo>
                  <a:cubicBezTo>
                    <a:pt x="12271" y="4220"/>
                    <a:pt x="12749" y="5477"/>
                    <a:pt x="13110" y="5730"/>
                  </a:cubicBezTo>
                  <a:cubicBezTo>
                    <a:pt x="13188" y="5785"/>
                    <a:pt x="13231" y="5810"/>
                    <a:pt x="13281" y="5813"/>
                  </a:cubicBezTo>
                  <a:cubicBezTo>
                    <a:pt x="13331" y="5815"/>
                    <a:pt x="13390" y="5792"/>
                    <a:pt x="13492" y="5746"/>
                  </a:cubicBezTo>
                  <a:cubicBezTo>
                    <a:pt x="13611" y="5694"/>
                    <a:pt x="13771" y="5653"/>
                    <a:pt x="13846" y="5653"/>
                  </a:cubicBezTo>
                  <a:cubicBezTo>
                    <a:pt x="13922" y="5653"/>
                    <a:pt x="14046" y="5591"/>
                    <a:pt x="14123" y="5515"/>
                  </a:cubicBezTo>
                  <a:cubicBezTo>
                    <a:pt x="14242" y="5398"/>
                    <a:pt x="14305" y="5379"/>
                    <a:pt x="14547" y="5394"/>
                  </a:cubicBezTo>
                  <a:cubicBezTo>
                    <a:pt x="14949" y="5419"/>
                    <a:pt x="15077" y="5447"/>
                    <a:pt x="15218" y="5526"/>
                  </a:cubicBezTo>
                  <a:cubicBezTo>
                    <a:pt x="15286" y="5564"/>
                    <a:pt x="15357" y="5592"/>
                    <a:pt x="15377" y="5592"/>
                  </a:cubicBezTo>
                  <a:cubicBezTo>
                    <a:pt x="15396" y="5592"/>
                    <a:pt x="15439" y="5634"/>
                    <a:pt x="15470" y="5686"/>
                  </a:cubicBezTo>
                  <a:cubicBezTo>
                    <a:pt x="15494" y="5725"/>
                    <a:pt x="15512" y="5746"/>
                    <a:pt x="15523" y="5746"/>
                  </a:cubicBezTo>
                  <a:cubicBezTo>
                    <a:pt x="15525" y="5747"/>
                    <a:pt x="15526" y="5746"/>
                    <a:pt x="15527" y="5746"/>
                  </a:cubicBezTo>
                  <a:cubicBezTo>
                    <a:pt x="15540" y="5744"/>
                    <a:pt x="15546" y="5716"/>
                    <a:pt x="15560" y="5664"/>
                  </a:cubicBezTo>
                  <a:cubicBezTo>
                    <a:pt x="15577" y="5600"/>
                    <a:pt x="15718" y="5437"/>
                    <a:pt x="15869" y="5300"/>
                  </a:cubicBezTo>
                  <a:cubicBezTo>
                    <a:pt x="16097" y="5094"/>
                    <a:pt x="16155" y="5064"/>
                    <a:pt x="16203" y="5129"/>
                  </a:cubicBezTo>
                  <a:cubicBezTo>
                    <a:pt x="16251" y="5194"/>
                    <a:pt x="16240" y="5250"/>
                    <a:pt x="16146" y="5438"/>
                  </a:cubicBezTo>
                  <a:cubicBezTo>
                    <a:pt x="16066" y="5598"/>
                    <a:pt x="16044" y="5685"/>
                    <a:pt x="16077" y="5730"/>
                  </a:cubicBezTo>
                  <a:cubicBezTo>
                    <a:pt x="16087" y="5744"/>
                    <a:pt x="16099" y="5747"/>
                    <a:pt x="16109" y="5752"/>
                  </a:cubicBezTo>
                  <a:cubicBezTo>
                    <a:pt x="16122" y="5752"/>
                    <a:pt x="16141" y="5749"/>
                    <a:pt x="16158" y="5746"/>
                  </a:cubicBezTo>
                  <a:cubicBezTo>
                    <a:pt x="16166" y="5741"/>
                    <a:pt x="16175" y="5739"/>
                    <a:pt x="16183" y="5730"/>
                  </a:cubicBezTo>
                  <a:cubicBezTo>
                    <a:pt x="16214" y="5696"/>
                    <a:pt x="16269" y="5668"/>
                    <a:pt x="16305" y="5664"/>
                  </a:cubicBezTo>
                  <a:cubicBezTo>
                    <a:pt x="16328" y="5661"/>
                    <a:pt x="16373" y="5653"/>
                    <a:pt x="16415" y="5647"/>
                  </a:cubicBezTo>
                  <a:cubicBezTo>
                    <a:pt x="16417" y="5645"/>
                    <a:pt x="16421" y="5644"/>
                    <a:pt x="16423" y="5642"/>
                  </a:cubicBezTo>
                  <a:cubicBezTo>
                    <a:pt x="16496" y="5560"/>
                    <a:pt x="16610" y="5623"/>
                    <a:pt x="16610" y="5746"/>
                  </a:cubicBezTo>
                  <a:cubicBezTo>
                    <a:pt x="16610" y="5774"/>
                    <a:pt x="16591" y="5823"/>
                    <a:pt x="16561" y="5879"/>
                  </a:cubicBezTo>
                  <a:cubicBezTo>
                    <a:pt x="16534" y="5943"/>
                    <a:pt x="16496" y="6016"/>
                    <a:pt x="16439" y="6099"/>
                  </a:cubicBezTo>
                  <a:cubicBezTo>
                    <a:pt x="16341" y="6244"/>
                    <a:pt x="16260" y="6413"/>
                    <a:pt x="16260" y="6474"/>
                  </a:cubicBezTo>
                  <a:cubicBezTo>
                    <a:pt x="16260" y="6535"/>
                    <a:pt x="16220" y="6632"/>
                    <a:pt x="16175" y="6689"/>
                  </a:cubicBezTo>
                  <a:cubicBezTo>
                    <a:pt x="16098" y="6783"/>
                    <a:pt x="16074" y="6783"/>
                    <a:pt x="15857" y="6700"/>
                  </a:cubicBezTo>
                  <a:cubicBezTo>
                    <a:pt x="15686" y="6634"/>
                    <a:pt x="15548" y="6622"/>
                    <a:pt x="15348" y="6656"/>
                  </a:cubicBezTo>
                  <a:cubicBezTo>
                    <a:pt x="15164" y="6686"/>
                    <a:pt x="15036" y="6681"/>
                    <a:pt x="14954" y="6633"/>
                  </a:cubicBezTo>
                  <a:cubicBezTo>
                    <a:pt x="14886" y="6595"/>
                    <a:pt x="14653" y="6532"/>
                    <a:pt x="14437" y="6496"/>
                  </a:cubicBezTo>
                  <a:cubicBezTo>
                    <a:pt x="14220" y="6459"/>
                    <a:pt x="13999" y="6416"/>
                    <a:pt x="13948" y="6397"/>
                  </a:cubicBezTo>
                  <a:cubicBezTo>
                    <a:pt x="13863" y="6363"/>
                    <a:pt x="13854" y="6390"/>
                    <a:pt x="13826" y="6766"/>
                  </a:cubicBezTo>
                  <a:cubicBezTo>
                    <a:pt x="13767" y="7563"/>
                    <a:pt x="13721" y="7467"/>
                    <a:pt x="14172" y="7476"/>
                  </a:cubicBezTo>
                  <a:cubicBezTo>
                    <a:pt x="14190" y="7477"/>
                    <a:pt x="14204" y="7476"/>
                    <a:pt x="14221" y="7476"/>
                  </a:cubicBezTo>
                  <a:cubicBezTo>
                    <a:pt x="14318" y="7471"/>
                    <a:pt x="14410" y="7479"/>
                    <a:pt x="14485" y="7493"/>
                  </a:cubicBezTo>
                  <a:cubicBezTo>
                    <a:pt x="14657" y="7507"/>
                    <a:pt x="14742" y="7528"/>
                    <a:pt x="14799" y="7576"/>
                  </a:cubicBezTo>
                  <a:cubicBezTo>
                    <a:pt x="14812" y="7586"/>
                    <a:pt x="14823" y="7587"/>
                    <a:pt x="14836" y="7587"/>
                  </a:cubicBezTo>
                  <a:cubicBezTo>
                    <a:pt x="14839" y="7586"/>
                    <a:pt x="14841" y="7587"/>
                    <a:pt x="14844" y="7587"/>
                  </a:cubicBezTo>
                  <a:cubicBezTo>
                    <a:pt x="14855" y="7583"/>
                    <a:pt x="14866" y="7578"/>
                    <a:pt x="14872" y="7565"/>
                  </a:cubicBezTo>
                  <a:cubicBezTo>
                    <a:pt x="14886" y="7535"/>
                    <a:pt x="14869" y="7496"/>
                    <a:pt x="14831" y="7476"/>
                  </a:cubicBezTo>
                  <a:cubicBezTo>
                    <a:pt x="14734" y="7426"/>
                    <a:pt x="14796" y="7322"/>
                    <a:pt x="14925" y="7322"/>
                  </a:cubicBezTo>
                  <a:cubicBezTo>
                    <a:pt x="15070" y="7322"/>
                    <a:pt x="15251" y="7486"/>
                    <a:pt x="15251" y="7620"/>
                  </a:cubicBezTo>
                  <a:cubicBezTo>
                    <a:pt x="15251" y="7737"/>
                    <a:pt x="15518" y="7893"/>
                    <a:pt x="15601" y="7824"/>
                  </a:cubicBezTo>
                  <a:cubicBezTo>
                    <a:pt x="15626" y="7802"/>
                    <a:pt x="15717" y="7854"/>
                    <a:pt x="15800" y="7939"/>
                  </a:cubicBezTo>
                  <a:cubicBezTo>
                    <a:pt x="15839" y="7980"/>
                    <a:pt x="15874" y="8007"/>
                    <a:pt x="15906" y="8027"/>
                  </a:cubicBezTo>
                  <a:cubicBezTo>
                    <a:pt x="15970" y="8055"/>
                    <a:pt x="16029" y="8075"/>
                    <a:pt x="16057" y="8060"/>
                  </a:cubicBezTo>
                  <a:cubicBezTo>
                    <a:pt x="16071" y="8053"/>
                    <a:pt x="16088" y="8047"/>
                    <a:pt x="16105" y="8049"/>
                  </a:cubicBezTo>
                  <a:cubicBezTo>
                    <a:pt x="16161" y="8048"/>
                    <a:pt x="16221" y="8075"/>
                    <a:pt x="16272" y="8121"/>
                  </a:cubicBezTo>
                  <a:cubicBezTo>
                    <a:pt x="16343" y="8184"/>
                    <a:pt x="16422" y="8201"/>
                    <a:pt x="16496" y="8176"/>
                  </a:cubicBezTo>
                  <a:cubicBezTo>
                    <a:pt x="16615" y="8136"/>
                    <a:pt x="16642" y="8070"/>
                    <a:pt x="16565" y="8005"/>
                  </a:cubicBezTo>
                  <a:cubicBezTo>
                    <a:pt x="16541" y="7985"/>
                    <a:pt x="16535" y="7942"/>
                    <a:pt x="16549" y="7912"/>
                  </a:cubicBezTo>
                  <a:cubicBezTo>
                    <a:pt x="16557" y="7894"/>
                    <a:pt x="16566" y="7882"/>
                    <a:pt x="16578" y="7873"/>
                  </a:cubicBezTo>
                  <a:cubicBezTo>
                    <a:pt x="16543" y="7886"/>
                    <a:pt x="16507" y="7907"/>
                    <a:pt x="16476" y="7945"/>
                  </a:cubicBezTo>
                  <a:cubicBezTo>
                    <a:pt x="16409" y="8027"/>
                    <a:pt x="16373" y="8029"/>
                    <a:pt x="16142" y="7950"/>
                  </a:cubicBezTo>
                  <a:cubicBezTo>
                    <a:pt x="15687" y="7795"/>
                    <a:pt x="15425" y="7647"/>
                    <a:pt x="15312" y="7482"/>
                  </a:cubicBezTo>
                  <a:cubicBezTo>
                    <a:pt x="15178" y="7287"/>
                    <a:pt x="15036" y="7231"/>
                    <a:pt x="14819" y="7289"/>
                  </a:cubicBezTo>
                  <a:cubicBezTo>
                    <a:pt x="14730" y="7313"/>
                    <a:pt x="14505" y="7340"/>
                    <a:pt x="14319" y="7350"/>
                  </a:cubicBezTo>
                  <a:cubicBezTo>
                    <a:pt x="13898" y="7371"/>
                    <a:pt x="13860" y="7326"/>
                    <a:pt x="13916" y="6887"/>
                  </a:cubicBezTo>
                  <a:lnTo>
                    <a:pt x="13952" y="6573"/>
                  </a:lnTo>
                  <a:lnTo>
                    <a:pt x="14237" y="6584"/>
                  </a:lnTo>
                  <a:cubicBezTo>
                    <a:pt x="14392" y="6590"/>
                    <a:pt x="14657" y="6644"/>
                    <a:pt x="14823" y="6700"/>
                  </a:cubicBezTo>
                  <a:cubicBezTo>
                    <a:pt x="15026" y="6767"/>
                    <a:pt x="15203" y="6785"/>
                    <a:pt x="15361" y="6760"/>
                  </a:cubicBezTo>
                  <a:cubicBezTo>
                    <a:pt x="15490" y="6740"/>
                    <a:pt x="15693" y="6756"/>
                    <a:pt x="15812" y="6793"/>
                  </a:cubicBezTo>
                  <a:cubicBezTo>
                    <a:pt x="16104" y="6885"/>
                    <a:pt x="16236" y="6828"/>
                    <a:pt x="16309" y="6589"/>
                  </a:cubicBezTo>
                  <a:cubicBezTo>
                    <a:pt x="16341" y="6483"/>
                    <a:pt x="16432" y="6297"/>
                    <a:pt x="16512" y="6176"/>
                  </a:cubicBezTo>
                  <a:cubicBezTo>
                    <a:pt x="16628" y="6003"/>
                    <a:pt x="16658" y="5912"/>
                    <a:pt x="16647" y="5757"/>
                  </a:cubicBezTo>
                  <a:cubicBezTo>
                    <a:pt x="16634" y="5577"/>
                    <a:pt x="16621" y="5559"/>
                    <a:pt x="16460" y="5532"/>
                  </a:cubicBezTo>
                  <a:cubicBezTo>
                    <a:pt x="16306" y="5506"/>
                    <a:pt x="16280" y="5487"/>
                    <a:pt x="16276" y="5350"/>
                  </a:cubicBezTo>
                  <a:cubicBezTo>
                    <a:pt x="16265" y="4929"/>
                    <a:pt x="16174" y="4908"/>
                    <a:pt x="15788" y="5240"/>
                  </a:cubicBezTo>
                  <a:cubicBezTo>
                    <a:pt x="15479" y="5505"/>
                    <a:pt x="15448" y="5508"/>
                    <a:pt x="15145" y="5383"/>
                  </a:cubicBezTo>
                  <a:cubicBezTo>
                    <a:pt x="14843" y="5259"/>
                    <a:pt x="14274" y="5269"/>
                    <a:pt x="14095" y="5399"/>
                  </a:cubicBezTo>
                  <a:cubicBezTo>
                    <a:pt x="13931" y="5518"/>
                    <a:pt x="13538" y="5642"/>
                    <a:pt x="13317" y="5647"/>
                  </a:cubicBezTo>
                  <a:cubicBezTo>
                    <a:pt x="13146" y="5651"/>
                    <a:pt x="13007" y="5519"/>
                    <a:pt x="12817" y="5162"/>
                  </a:cubicBezTo>
                  <a:cubicBezTo>
                    <a:pt x="12615" y="4786"/>
                    <a:pt x="12483" y="4335"/>
                    <a:pt x="12483" y="4027"/>
                  </a:cubicBezTo>
                  <a:cubicBezTo>
                    <a:pt x="12483" y="3871"/>
                    <a:pt x="12455" y="3680"/>
                    <a:pt x="12418" y="3603"/>
                  </a:cubicBezTo>
                  <a:cubicBezTo>
                    <a:pt x="12364" y="3491"/>
                    <a:pt x="12357" y="3413"/>
                    <a:pt x="12393" y="3196"/>
                  </a:cubicBezTo>
                  <a:cubicBezTo>
                    <a:pt x="12456" y="2815"/>
                    <a:pt x="12365" y="2549"/>
                    <a:pt x="12096" y="2314"/>
                  </a:cubicBezTo>
                  <a:cubicBezTo>
                    <a:pt x="11908" y="2150"/>
                    <a:pt x="11865" y="2134"/>
                    <a:pt x="11616" y="2160"/>
                  </a:cubicBezTo>
                  <a:cubicBezTo>
                    <a:pt x="11398" y="2182"/>
                    <a:pt x="11310" y="2223"/>
                    <a:pt x="11185" y="2358"/>
                  </a:cubicBezTo>
                  <a:cubicBezTo>
                    <a:pt x="10892" y="2675"/>
                    <a:pt x="10838" y="2698"/>
                    <a:pt x="10582" y="2601"/>
                  </a:cubicBezTo>
                  <a:cubicBezTo>
                    <a:pt x="10456" y="2553"/>
                    <a:pt x="10275" y="2491"/>
                    <a:pt x="10179" y="2468"/>
                  </a:cubicBezTo>
                  <a:cubicBezTo>
                    <a:pt x="9970" y="2419"/>
                    <a:pt x="9704" y="2152"/>
                    <a:pt x="9556" y="1835"/>
                  </a:cubicBezTo>
                  <a:cubicBezTo>
                    <a:pt x="9420" y="1542"/>
                    <a:pt x="9090" y="1251"/>
                    <a:pt x="8893" y="1251"/>
                  </a:cubicBezTo>
                  <a:cubicBezTo>
                    <a:pt x="8812" y="1251"/>
                    <a:pt x="8683" y="1292"/>
                    <a:pt x="8608" y="1344"/>
                  </a:cubicBezTo>
                  <a:cubicBezTo>
                    <a:pt x="8363" y="1516"/>
                    <a:pt x="8077" y="1434"/>
                    <a:pt x="7676" y="1080"/>
                  </a:cubicBezTo>
                  <a:cubicBezTo>
                    <a:pt x="7484" y="910"/>
                    <a:pt x="7306" y="771"/>
                    <a:pt x="7281" y="771"/>
                  </a:cubicBezTo>
                  <a:cubicBezTo>
                    <a:pt x="7257" y="771"/>
                    <a:pt x="7145" y="652"/>
                    <a:pt x="7033" y="501"/>
                  </a:cubicBezTo>
                  <a:cubicBezTo>
                    <a:pt x="6835" y="238"/>
                    <a:pt x="6818" y="223"/>
                    <a:pt x="6463" y="165"/>
                  </a:cubicBezTo>
                  <a:cubicBezTo>
                    <a:pt x="6261" y="132"/>
                    <a:pt x="6060" y="85"/>
                    <a:pt x="6019" y="55"/>
                  </a:cubicBezTo>
                  <a:cubicBezTo>
                    <a:pt x="5979" y="26"/>
                    <a:pt x="5853" y="0"/>
                    <a:pt x="5739" y="0"/>
                  </a:cubicBezTo>
                  <a:close/>
                  <a:moveTo>
                    <a:pt x="4668" y="639"/>
                  </a:moveTo>
                  <a:cubicBezTo>
                    <a:pt x="4588" y="666"/>
                    <a:pt x="4529" y="699"/>
                    <a:pt x="4497" y="738"/>
                  </a:cubicBezTo>
                  <a:cubicBezTo>
                    <a:pt x="4425" y="827"/>
                    <a:pt x="4381" y="832"/>
                    <a:pt x="4261" y="782"/>
                  </a:cubicBezTo>
                  <a:cubicBezTo>
                    <a:pt x="4181" y="749"/>
                    <a:pt x="4040" y="704"/>
                    <a:pt x="3948" y="683"/>
                  </a:cubicBezTo>
                  <a:cubicBezTo>
                    <a:pt x="3856" y="662"/>
                    <a:pt x="3617" y="542"/>
                    <a:pt x="3414" y="413"/>
                  </a:cubicBezTo>
                  <a:cubicBezTo>
                    <a:pt x="3093" y="208"/>
                    <a:pt x="3005" y="176"/>
                    <a:pt x="2731" y="176"/>
                  </a:cubicBezTo>
                  <a:cubicBezTo>
                    <a:pt x="2276" y="176"/>
                    <a:pt x="1983" y="311"/>
                    <a:pt x="1900" y="551"/>
                  </a:cubicBezTo>
                  <a:cubicBezTo>
                    <a:pt x="1860" y="666"/>
                    <a:pt x="1748" y="805"/>
                    <a:pt x="1615" y="909"/>
                  </a:cubicBezTo>
                  <a:cubicBezTo>
                    <a:pt x="1240" y="1205"/>
                    <a:pt x="1157" y="1456"/>
                    <a:pt x="1351" y="1730"/>
                  </a:cubicBezTo>
                  <a:cubicBezTo>
                    <a:pt x="1447" y="1866"/>
                    <a:pt x="1465" y="1923"/>
                    <a:pt x="1424" y="1978"/>
                  </a:cubicBezTo>
                  <a:cubicBezTo>
                    <a:pt x="1365" y="2058"/>
                    <a:pt x="1353" y="2417"/>
                    <a:pt x="1408" y="2463"/>
                  </a:cubicBezTo>
                  <a:cubicBezTo>
                    <a:pt x="1428" y="2479"/>
                    <a:pt x="1437" y="2615"/>
                    <a:pt x="1428" y="2766"/>
                  </a:cubicBezTo>
                  <a:cubicBezTo>
                    <a:pt x="1416" y="2979"/>
                    <a:pt x="1446" y="3143"/>
                    <a:pt x="1563" y="3499"/>
                  </a:cubicBezTo>
                  <a:cubicBezTo>
                    <a:pt x="1849" y="4373"/>
                    <a:pt x="1832" y="4708"/>
                    <a:pt x="1477" y="5063"/>
                  </a:cubicBezTo>
                  <a:cubicBezTo>
                    <a:pt x="1358" y="5182"/>
                    <a:pt x="1277" y="5301"/>
                    <a:pt x="1261" y="5361"/>
                  </a:cubicBezTo>
                  <a:cubicBezTo>
                    <a:pt x="1268" y="5347"/>
                    <a:pt x="1278" y="5332"/>
                    <a:pt x="1310" y="5317"/>
                  </a:cubicBezTo>
                  <a:cubicBezTo>
                    <a:pt x="1356" y="5295"/>
                    <a:pt x="1473" y="5208"/>
                    <a:pt x="1571" y="5124"/>
                  </a:cubicBezTo>
                  <a:cubicBezTo>
                    <a:pt x="1715" y="4999"/>
                    <a:pt x="1765" y="4916"/>
                    <a:pt x="1819" y="4667"/>
                  </a:cubicBezTo>
                  <a:cubicBezTo>
                    <a:pt x="1877" y="4400"/>
                    <a:pt x="1877" y="4337"/>
                    <a:pt x="1823" y="4198"/>
                  </a:cubicBezTo>
                  <a:cubicBezTo>
                    <a:pt x="1789" y="4110"/>
                    <a:pt x="1773" y="3997"/>
                    <a:pt x="1786" y="3950"/>
                  </a:cubicBezTo>
                  <a:cubicBezTo>
                    <a:pt x="1800" y="3903"/>
                    <a:pt x="1739" y="3688"/>
                    <a:pt x="1652" y="3471"/>
                  </a:cubicBezTo>
                  <a:cubicBezTo>
                    <a:pt x="1517" y="3132"/>
                    <a:pt x="1496" y="3034"/>
                    <a:pt x="1514" y="2788"/>
                  </a:cubicBezTo>
                  <a:cubicBezTo>
                    <a:pt x="1528" y="2590"/>
                    <a:pt x="1518" y="2481"/>
                    <a:pt x="1477" y="2435"/>
                  </a:cubicBezTo>
                  <a:cubicBezTo>
                    <a:pt x="1419" y="2370"/>
                    <a:pt x="1402" y="2254"/>
                    <a:pt x="1432" y="2165"/>
                  </a:cubicBezTo>
                  <a:cubicBezTo>
                    <a:pt x="1436" y="2133"/>
                    <a:pt x="1449" y="2110"/>
                    <a:pt x="1469" y="2099"/>
                  </a:cubicBezTo>
                  <a:cubicBezTo>
                    <a:pt x="1471" y="2097"/>
                    <a:pt x="1471" y="2096"/>
                    <a:pt x="1473" y="2094"/>
                  </a:cubicBezTo>
                  <a:cubicBezTo>
                    <a:pt x="1515" y="2046"/>
                    <a:pt x="1547" y="2045"/>
                    <a:pt x="1583" y="2094"/>
                  </a:cubicBezTo>
                  <a:cubicBezTo>
                    <a:pt x="1615" y="2137"/>
                    <a:pt x="1619" y="2098"/>
                    <a:pt x="1607" y="2022"/>
                  </a:cubicBezTo>
                  <a:cubicBezTo>
                    <a:pt x="1600" y="1998"/>
                    <a:pt x="1596" y="1974"/>
                    <a:pt x="1595" y="1956"/>
                  </a:cubicBezTo>
                  <a:cubicBezTo>
                    <a:pt x="1595" y="1953"/>
                    <a:pt x="1591" y="1947"/>
                    <a:pt x="1591" y="1945"/>
                  </a:cubicBezTo>
                  <a:cubicBezTo>
                    <a:pt x="1574" y="1869"/>
                    <a:pt x="1550" y="1782"/>
                    <a:pt x="1514" y="1686"/>
                  </a:cubicBezTo>
                  <a:cubicBezTo>
                    <a:pt x="1451" y="1516"/>
                    <a:pt x="1436" y="1508"/>
                    <a:pt x="1388" y="1598"/>
                  </a:cubicBezTo>
                  <a:cubicBezTo>
                    <a:pt x="1337" y="1691"/>
                    <a:pt x="1333" y="1687"/>
                    <a:pt x="1306" y="1592"/>
                  </a:cubicBezTo>
                  <a:cubicBezTo>
                    <a:pt x="1291" y="1540"/>
                    <a:pt x="1330" y="1430"/>
                    <a:pt x="1383" y="1322"/>
                  </a:cubicBezTo>
                  <a:lnTo>
                    <a:pt x="1383" y="1317"/>
                  </a:lnTo>
                  <a:lnTo>
                    <a:pt x="1388" y="1306"/>
                  </a:lnTo>
                  <a:cubicBezTo>
                    <a:pt x="1451" y="1182"/>
                    <a:pt x="1533" y="1069"/>
                    <a:pt x="1583" y="1069"/>
                  </a:cubicBezTo>
                  <a:cubicBezTo>
                    <a:pt x="1615" y="1069"/>
                    <a:pt x="1731" y="987"/>
                    <a:pt x="1839" y="882"/>
                  </a:cubicBezTo>
                  <a:cubicBezTo>
                    <a:pt x="1997" y="728"/>
                    <a:pt x="2030" y="663"/>
                    <a:pt x="2010" y="556"/>
                  </a:cubicBezTo>
                  <a:cubicBezTo>
                    <a:pt x="1983" y="408"/>
                    <a:pt x="2059" y="308"/>
                    <a:pt x="2128" y="402"/>
                  </a:cubicBezTo>
                  <a:cubicBezTo>
                    <a:pt x="2159" y="444"/>
                    <a:pt x="2214" y="431"/>
                    <a:pt x="2303" y="358"/>
                  </a:cubicBezTo>
                  <a:cubicBezTo>
                    <a:pt x="2451" y="237"/>
                    <a:pt x="2697" y="229"/>
                    <a:pt x="2979" y="325"/>
                  </a:cubicBezTo>
                  <a:cubicBezTo>
                    <a:pt x="3006" y="332"/>
                    <a:pt x="3033" y="346"/>
                    <a:pt x="3060" y="358"/>
                  </a:cubicBezTo>
                  <a:cubicBezTo>
                    <a:pt x="3169" y="402"/>
                    <a:pt x="3284" y="456"/>
                    <a:pt x="3398" y="529"/>
                  </a:cubicBezTo>
                  <a:cubicBezTo>
                    <a:pt x="3600" y="657"/>
                    <a:pt x="3850" y="777"/>
                    <a:pt x="3956" y="793"/>
                  </a:cubicBezTo>
                  <a:cubicBezTo>
                    <a:pt x="4062" y="810"/>
                    <a:pt x="4170" y="852"/>
                    <a:pt x="4196" y="887"/>
                  </a:cubicBezTo>
                  <a:cubicBezTo>
                    <a:pt x="4219" y="919"/>
                    <a:pt x="4294" y="943"/>
                    <a:pt x="4367" y="948"/>
                  </a:cubicBezTo>
                  <a:cubicBezTo>
                    <a:pt x="4376" y="948"/>
                    <a:pt x="4386" y="953"/>
                    <a:pt x="4395" y="953"/>
                  </a:cubicBezTo>
                  <a:cubicBezTo>
                    <a:pt x="4507" y="952"/>
                    <a:pt x="4546" y="920"/>
                    <a:pt x="4579" y="804"/>
                  </a:cubicBezTo>
                  <a:cubicBezTo>
                    <a:pt x="4604" y="712"/>
                    <a:pt x="4627" y="671"/>
                    <a:pt x="4660" y="667"/>
                  </a:cubicBezTo>
                  <a:lnTo>
                    <a:pt x="4668" y="639"/>
                  </a:lnTo>
                  <a:close/>
                  <a:moveTo>
                    <a:pt x="1249" y="5377"/>
                  </a:moveTo>
                  <a:cubicBezTo>
                    <a:pt x="1249" y="5379"/>
                    <a:pt x="1241" y="5387"/>
                    <a:pt x="1241" y="5388"/>
                  </a:cubicBezTo>
                  <a:cubicBezTo>
                    <a:pt x="1241" y="5678"/>
                    <a:pt x="1598" y="6228"/>
                    <a:pt x="1856" y="6336"/>
                  </a:cubicBezTo>
                  <a:cubicBezTo>
                    <a:pt x="2031" y="6409"/>
                    <a:pt x="2075" y="6485"/>
                    <a:pt x="2075" y="6722"/>
                  </a:cubicBezTo>
                  <a:cubicBezTo>
                    <a:pt x="2075" y="6981"/>
                    <a:pt x="1952" y="7230"/>
                    <a:pt x="1795" y="7284"/>
                  </a:cubicBezTo>
                  <a:cubicBezTo>
                    <a:pt x="1735" y="7304"/>
                    <a:pt x="1675" y="7374"/>
                    <a:pt x="1660" y="7438"/>
                  </a:cubicBezTo>
                  <a:cubicBezTo>
                    <a:pt x="1620" y="7610"/>
                    <a:pt x="1153" y="8126"/>
                    <a:pt x="964" y="8209"/>
                  </a:cubicBezTo>
                  <a:cubicBezTo>
                    <a:pt x="771" y="8294"/>
                    <a:pt x="667" y="8465"/>
                    <a:pt x="667" y="8705"/>
                  </a:cubicBezTo>
                  <a:lnTo>
                    <a:pt x="667" y="8881"/>
                  </a:lnTo>
                  <a:lnTo>
                    <a:pt x="907" y="8837"/>
                  </a:lnTo>
                  <a:cubicBezTo>
                    <a:pt x="1135" y="8799"/>
                    <a:pt x="1150" y="8810"/>
                    <a:pt x="1225" y="8970"/>
                  </a:cubicBezTo>
                  <a:cubicBezTo>
                    <a:pt x="1268" y="9062"/>
                    <a:pt x="1349" y="9195"/>
                    <a:pt x="1404" y="9267"/>
                  </a:cubicBezTo>
                  <a:cubicBezTo>
                    <a:pt x="1459" y="9339"/>
                    <a:pt x="1506" y="9450"/>
                    <a:pt x="1506" y="9515"/>
                  </a:cubicBezTo>
                  <a:cubicBezTo>
                    <a:pt x="1506" y="9580"/>
                    <a:pt x="1525" y="9653"/>
                    <a:pt x="1550" y="9675"/>
                  </a:cubicBezTo>
                  <a:cubicBezTo>
                    <a:pt x="1576" y="9696"/>
                    <a:pt x="1585" y="9781"/>
                    <a:pt x="1571" y="9868"/>
                  </a:cubicBezTo>
                  <a:cubicBezTo>
                    <a:pt x="1557" y="9954"/>
                    <a:pt x="1535" y="10094"/>
                    <a:pt x="1522" y="10176"/>
                  </a:cubicBezTo>
                  <a:cubicBezTo>
                    <a:pt x="1509" y="10258"/>
                    <a:pt x="1495" y="10356"/>
                    <a:pt x="1489" y="10397"/>
                  </a:cubicBezTo>
                  <a:cubicBezTo>
                    <a:pt x="1483" y="10437"/>
                    <a:pt x="1411" y="10560"/>
                    <a:pt x="1331" y="10666"/>
                  </a:cubicBezTo>
                  <a:cubicBezTo>
                    <a:pt x="1250" y="10773"/>
                    <a:pt x="1135" y="10962"/>
                    <a:pt x="1078" y="11085"/>
                  </a:cubicBezTo>
                  <a:cubicBezTo>
                    <a:pt x="964" y="11329"/>
                    <a:pt x="949" y="11332"/>
                    <a:pt x="553" y="11245"/>
                  </a:cubicBezTo>
                  <a:cubicBezTo>
                    <a:pt x="237" y="11175"/>
                    <a:pt x="75" y="11232"/>
                    <a:pt x="4" y="11443"/>
                  </a:cubicBezTo>
                  <a:cubicBezTo>
                    <a:pt x="-5" y="11469"/>
                    <a:pt x="9" y="11502"/>
                    <a:pt x="8" y="11526"/>
                  </a:cubicBezTo>
                  <a:lnTo>
                    <a:pt x="126" y="11388"/>
                  </a:lnTo>
                  <a:cubicBezTo>
                    <a:pt x="198" y="11309"/>
                    <a:pt x="279" y="11268"/>
                    <a:pt x="317" y="11289"/>
                  </a:cubicBezTo>
                  <a:cubicBezTo>
                    <a:pt x="353" y="11310"/>
                    <a:pt x="432" y="11333"/>
                    <a:pt x="492" y="11339"/>
                  </a:cubicBezTo>
                  <a:cubicBezTo>
                    <a:pt x="552" y="11344"/>
                    <a:pt x="640" y="11372"/>
                    <a:pt x="687" y="11399"/>
                  </a:cubicBezTo>
                  <a:cubicBezTo>
                    <a:pt x="761" y="11442"/>
                    <a:pt x="897" y="11454"/>
                    <a:pt x="1062" y="11432"/>
                  </a:cubicBezTo>
                  <a:cubicBezTo>
                    <a:pt x="1085" y="11429"/>
                    <a:pt x="1119" y="11328"/>
                    <a:pt x="1135" y="11212"/>
                  </a:cubicBezTo>
                  <a:cubicBezTo>
                    <a:pt x="1156" y="11062"/>
                    <a:pt x="1220" y="10941"/>
                    <a:pt x="1355" y="10788"/>
                  </a:cubicBezTo>
                  <a:cubicBezTo>
                    <a:pt x="1515" y="10606"/>
                    <a:pt x="1553" y="10515"/>
                    <a:pt x="1595" y="10242"/>
                  </a:cubicBezTo>
                  <a:cubicBezTo>
                    <a:pt x="1661" y="9812"/>
                    <a:pt x="1615" y="9480"/>
                    <a:pt x="1457" y="9212"/>
                  </a:cubicBezTo>
                  <a:cubicBezTo>
                    <a:pt x="1385" y="9091"/>
                    <a:pt x="1326" y="8951"/>
                    <a:pt x="1326" y="8898"/>
                  </a:cubicBezTo>
                  <a:cubicBezTo>
                    <a:pt x="1326" y="8844"/>
                    <a:pt x="1259" y="8760"/>
                    <a:pt x="1172" y="8711"/>
                  </a:cubicBezTo>
                  <a:cubicBezTo>
                    <a:pt x="1031" y="8631"/>
                    <a:pt x="1004" y="8633"/>
                    <a:pt x="887" y="8727"/>
                  </a:cubicBezTo>
                  <a:cubicBezTo>
                    <a:pt x="866" y="8744"/>
                    <a:pt x="851" y="8755"/>
                    <a:pt x="834" y="8766"/>
                  </a:cubicBezTo>
                  <a:cubicBezTo>
                    <a:pt x="824" y="8772"/>
                    <a:pt x="814" y="8780"/>
                    <a:pt x="805" y="8782"/>
                  </a:cubicBezTo>
                  <a:cubicBezTo>
                    <a:pt x="763" y="8801"/>
                    <a:pt x="731" y="8797"/>
                    <a:pt x="708" y="8766"/>
                  </a:cubicBezTo>
                  <a:cubicBezTo>
                    <a:pt x="672" y="8718"/>
                    <a:pt x="702" y="8645"/>
                    <a:pt x="810" y="8490"/>
                  </a:cubicBezTo>
                  <a:cubicBezTo>
                    <a:pt x="923" y="8327"/>
                    <a:pt x="986" y="8281"/>
                    <a:pt x="1086" y="8292"/>
                  </a:cubicBezTo>
                  <a:cubicBezTo>
                    <a:pt x="1136" y="8297"/>
                    <a:pt x="1172" y="8287"/>
                    <a:pt x="1204" y="8264"/>
                  </a:cubicBezTo>
                  <a:cubicBezTo>
                    <a:pt x="1206" y="8263"/>
                    <a:pt x="1211" y="8266"/>
                    <a:pt x="1213" y="8264"/>
                  </a:cubicBezTo>
                  <a:cubicBezTo>
                    <a:pt x="1245" y="8239"/>
                    <a:pt x="1272" y="8195"/>
                    <a:pt x="1306" y="8127"/>
                  </a:cubicBezTo>
                  <a:cubicBezTo>
                    <a:pt x="1355" y="8028"/>
                    <a:pt x="1438" y="7919"/>
                    <a:pt x="1489" y="7884"/>
                  </a:cubicBezTo>
                  <a:cubicBezTo>
                    <a:pt x="1620" y="7796"/>
                    <a:pt x="1724" y="7670"/>
                    <a:pt x="1705" y="7625"/>
                  </a:cubicBezTo>
                  <a:cubicBezTo>
                    <a:pt x="1674" y="7553"/>
                    <a:pt x="1754" y="7350"/>
                    <a:pt x="1815" y="7344"/>
                  </a:cubicBezTo>
                  <a:cubicBezTo>
                    <a:pt x="1849" y="7341"/>
                    <a:pt x="1921" y="7333"/>
                    <a:pt x="1974" y="7328"/>
                  </a:cubicBezTo>
                  <a:cubicBezTo>
                    <a:pt x="1986" y="7327"/>
                    <a:pt x="1996" y="7321"/>
                    <a:pt x="2006" y="7317"/>
                  </a:cubicBezTo>
                  <a:cubicBezTo>
                    <a:pt x="2030" y="7296"/>
                    <a:pt x="2053" y="7278"/>
                    <a:pt x="2071" y="7256"/>
                  </a:cubicBezTo>
                  <a:cubicBezTo>
                    <a:pt x="2123" y="7161"/>
                    <a:pt x="2151" y="6961"/>
                    <a:pt x="2173" y="6578"/>
                  </a:cubicBezTo>
                  <a:cubicBezTo>
                    <a:pt x="2186" y="6347"/>
                    <a:pt x="2183" y="6344"/>
                    <a:pt x="1994" y="6281"/>
                  </a:cubicBezTo>
                  <a:cubicBezTo>
                    <a:pt x="1889" y="6246"/>
                    <a:pt x="1771" y="6164"/>
                    <a:pt x="1729" y="6099"/>
                  </a:cubicBezTo>
                  <a:cubicBezTo>
                    <a:pt x="1688" y="6034"/>
                    <a:pt x="1614" y="5953"/>
                    <a:pt x="1567" y="5917"/>
                  </a:cubicBezTo>
                  <a:cubicBezTo>
                    <a:pt x="1542" y="5899"/>
                    <a:pt x="1518" y="5865"/>
                    <a:pt x="1493" y="5829"/>
                  </a:cubicBezTo>
                  <a:cubicBezTo>
                    <a:pt x="1483" y="5814"/>
                    <a:pt x="1470" y="5800"/>
                    <a:pt x="1465" y="5785"/>
                  </a:cubicBezTo>
                  <a:cubicBezTo>
                    <a:pt x="1453" y="5764"/>
                    <a:pt x="1440" y="5744"/>
                    <a:pt x="1432" y="5724"/>
                  </a:cubicBezTo>
                  <a:cubicBezTo>
                    <a:pt x="1406" y="5654"/>
                    <a:pt x="1350" y="5541"/>
                    <a:pt x="1306" y="5476"/>
                  </a:cubicBezTo>
                  <a:cubicBezTo>
                    <a:pt x="1269" y="5421"/>
                    <a:pt x="1250" y="5398"/>
                    <a:pt x="1249" y="5377"/>
                  </a:cubicBezTo>
                  <a:close/>
                  <a:moveTo>
                    <a:pt x="8" y="11526"/>
                  </a:moveTo>
                  <a:lnTo>
                    <a:pt x="0" y="11531"/>
                  </a:lnTo>
                  <a:lnTo>
                    <a:pt x="8" y="11542"/>
                  </a:lnTo>
                  <a:cubicBezTo>
                    <a:pt x="8" y="11538"/>
                    <a:pt x="7" y="11531"/>
                    <a:pt x="8" y="11526"/>
                  </a:cubicBezTo>
                  <a:close/>
                  <a:moveTo>
                    <a:pt x="8" y="11542"/>
                  </a:moveTo>
                  <a:cubicBezTo>
                    <a:pt x="8" y="11635"/>
                    <a:pt x="54" y="11747"/>
                    <a:pt x="252" y="12082"/>
                  </a:cubicBezTo>
                  <a:cubicBezTo>
                    <a:pt x="527" y="12548"/>
                    <a:pt x="539" y="12590"/>
                    <a:pt x="512" y="12804"/>
                  </a:cubicBezTo>
                  <a:cubicBezTo>
                    <a:pt x="488" y="12997"/>
                    <a:pt x="503" y="13048"/>
                    <a:pt x="590" y="13146"/>
                  </a:cubicBezTo>
                  <a:cubicBezTo>
                    <a:pt x="646" y="13209"/>
                    <a:pt x="796" y="13388"/>
                    <a:pt x="924" y="13537"/>
                  </a:cubicBezTo>
                  <a:cubicBezTo>
                    <a:pt x="1051" y="13686"/>
                    <a:pt x="1255" y="13873"/>
                    <a:pt x="1375" y="13956"/>
                  </a:cubicBezTo>
                  <a:cubicBezTo>
                    <a:pt x="1495" y="14038"/>
                    <a:pt x="1591" y="14141"/>
                    <a:pt x="1591" y="14187"/>
                  </a:cubicBezTo>
                  <a:cubicBezTo>
                    <a:pt x="1591" y="14233"/>
                    <a:pt x="1513" y="14495"/>
                    <a:pt x="1416" y="14766"/>
                  </a:cubicBezTo>
                  <a:cubicBezTo>
                    <a:pt x="1216" y="15327"/>
                    <a:pt x="1202" y="15525"/>
                    <a:pt x="1339" y="15785"/>
                  </a:cubicBezTo>
                  <a:cubicBezTo>
                    <a:pt x="1418" y="15936"/>
                    <a:pt x="1433" y="16045"/>
                    <a:pt x="1428" y="16391"/>
                  </a:cubicBezTo>
                  <a:lnTo>
                    <a:pt x="1424" y="16810"/>
                  </a:lnTo>
                  <a:lnTo>
                    <a:pt x="1656" y="17140"/>
                  </a:lnTo>
                  <a:cubicBezTo>
                    <a:pt x="1865" y="17431"/>
                    <a:pt x="1896" y="17499"/>
                    <a:pt x="1913" y="17763"/>
                  </a:cubicBezTo>
                  <a:cubicBezTo>
                    <a:pt x="1923" y="17926"/>
                    <a:pt x="1956" y="18150"/>
                    <a:pt x="1990" y="18259"/>
                  </a:cubicBezTo>
                  <a:cubicBezTo>
                    <a:pt x="2046" y="18439"/>
                    <a:pt x="2043" y="18476"/>
                    <a:pt x="1953" y="18688"/>
                  </a:cubicBezTo>
                  <a:cubicBezTo>
                    <a:pt x="1898" y="18818"/>
                    <a:pt x="1875" y="18934"/>
                    <a:pt x="1868" y="19030"/>
                  </a:cubicBezTo>
                  <a:cubicBezTo>
                    <a:pt x="1863" y="19007"/>
                    <a:pt x="1879" y="18986"/>
                    <a:pt x="1913" y="18953"/>
                  </a:cubicBezTo>
                  <a:cubicBezTo>
                    <a:pt x="1953" y="18913"/>
                    <a:pt x="1986" y="18852"/>
                    <a:pt x="1986" y="18815"/>
                  </a:cubicBezTo>
                  <a:cubicBezTo>
                    <a:pt x="1986" y="18778"/>
                    <a:pt x="2027" y="18713"/>
                    <a:pt x="2075" y="18672"/>
                  </a:cubicBezTo>
                  <a:cubicBezTo>
                    <a:pt x="2196" y="18570"/>
                    <a:pt x="2184" y="18421"/>
                    <a:pt x="2035" y="18121"/>
                  </a:cubicBezTo>
                  <a:cubicBezTo>
                    <a:pt x="1920" y="17891"/>
                    <a:pt x="1917" y="17856"/>
                    <a:pt x="1978" y="17774"/>
                  </a:cubicBezTo>
                  <a:cubicBezTo>
                    <a:pt x="2000" y="17744"/>
                    <a:pt x="2008" y="17719"/>
                    <a:pt x="2014" y="17691"/>
                  </a:cubicBezTo>
                  <a:cubicBezTo>
                    <a:pt x="2012" y="17657"/>
                    <a:pt x="2013" y="17651"/>
                    <a:pt x="2010" y="17614"/>
                  </a:cubicBezTo>
                  <a:cubicBezTo>
                    <a:pt x="2009" y="17587"/>
                    <a:pt x="2004" y="17566"/>
                    <a:pt x="2002" y="17542"/>
                  </a:cubicBezTo>
                  <a:cubicBezTo>
                    <a:pt x="1997" y="17523"/>
                    <a:pt x="1993" y="17506"/>
                    <a:pt x="1986" y="17482"/>
                  </a:cubicBezTo>
                  <a:cubicBezTo>
                    <a:pt x="1956" y="17378"/>
                    <a:pt x="1919" y="17289"/>
                    <a:pt x="1880" y="17217"/>
                  </a:cubicBezTo>
                  <a:cubicBezTo>
                    <a:pt x="1855" y="17181"/>
                    <a:pt x="1815" y="17132"/>
                    <a:pt x="1778" y="17085"/>
                  </a:cubicBezTo>
                  <a:cubicBezTo>
                    <a:pt x="1770" y="17080"/>
                    <a:pt x="1765" y="17080"/>
                    <a:pt x="1758" y="17080"/>
                  </a:cubicBezTo>
                  <a:cubicBezTo>
                    <a:pt x="1736" y="17080"/>
                    <a:pt x="1659" y="16996"/>
                    <a:pt x="1587" y="16898"/>
                  </a:cubicBezTo>
                  <a:cubicBezTo>
                    <a:pt x="1524" y="16813"/>
                    <a:pt x="1491" y="16769"/>
                    <a:pt x="1481" y="16716"/>
                  </a:cubicBezTo>
                  <a:lnTo>
                    <a:pt x="1461" y="16694"/>
                  </a:lnTo>
                  <a:lnTo>
                    <a:pt x="1477" y="16639"/>
                  </a:lnTo>
                  <a:cubicBezTo>
                    <a:pt x="1481" y="16605"/>
                    <a:pt x="1489" y="16569"/>
                    <a:pt x="1501" y="16518"/>
                  </a:cubicBezTo>
                  <a:cubicBezTo>
                    <a:pt x="1566" y="16254"/>
                    <a:pt x="1521" y="15913"/>
                    <a:pt x="1388" y="15675"/>
                  </a:cubicBezTo>
                  <a:lnTo>
                    <a:pt x="1282" y="15487"/>
                  </a:lnTo>
                  <a:lnTo>
                    <a:pt x="1371" y="15184"/>
                  </a:lnTo>
                  <a:cubicBezTo>
                    <a:pt x="1420" y="15017"/>
                    <a:pt x="1527" y="14694"/>
                    <a:pt x="1611" y="14468"/>
                  </a:cubicBezTo>
                  <a:lnTo>
                    <a:pt x="1762" y="14066"/>
                  </a:lnTo>
                  <a:cubicBezTo>
                    <a:pt x="1760" y="14061"/>
                    <a:pt x="1737" y="14049"/>
                    <a:pt x="1725" y="14038"/>
                  </a:cubicBezTo>
                  <a:lnTo>
                    <a:pt x="1514" y="13912"/>
                  </a:lnTo>
                  <a:cubicBezTo>
                    <a:pt x="1399" y="13844"/>
                    <a:pt x="1246" y="13712"/>
                    <a:pt x="1139" y="13592"/>
                  </a:cubicBezTo>
                  <a:cubicBezTo>
                    <a:pt x="1133" y="13586"/>
                    <a:pt x="1129" y="13576"/>
                    <a:pt x="1123" y="13570"/>
                  </a:cubicBezTo>
                  <a:cubicBezTo>
                    <a:pt x="1108" y="13552"/>
                    <a:pt x="1091" y="13537"/>
                    <a:pt x="1078" y="13520"/>
                  </a:cubicBezTo>
                  <a:cubicBezTo>
                    <a:pt x="977" y="13387"/>
                    <a:pt x="834" y="13236"/>
                    <a:pt x="761" y="13184"/>
                  </a:cubicBezTo>
                  <a:cubicBezTo>
                    <a:pt x="688" y="13133"/>
                    <a:pt x="605" y="13034"/>
                    <a:pt x="578" y="12964"/>
                  </a:cubicBezTo>
                  <a:cubicBezTo>
                    <a:pt x="535" y="12856"/>
                    <a:pt x="543" y="12819"/>
                    <a:pt x="622" y="12738"/>
                  </a:cubicBezTo>
                  <a:lnTo>
                    <a:pt x="704" y="12655"/>
                  </a:lnTo>
                  <a:cubicBezTo>
                    <a:pt x="701" y="12637"/>
                    <a:pt x="693" y="12608"/>
                    <a:pt x="683" y="12584"/>
                  </a:cubicBezTo>
                  <a:lnTo>
                    <a:pt x="517" y="12319"/>
                  </a:lnTo>
                  <a:cubicBezTo>
                    <a:pt x="407" y="12140"/>
                    <a:pt x="245" y="11890"/>
                    <a:pt x="158" y="11763"/>
                  </a:cubicBezTo>
                  <a:lnTo>
                    <a:pt x="8" y="11542"/>
                  </a:lnTo>
                  <a:close/>
                  <a:moveTo>
                    <a:pt x="1868" y="19030"/>
                  </a:moveTo>
                  <a:cubicBezTo>
                    <a:pt x="1860" y="19139"/>
                    <a:pt x="1873" y="19221"/>
                    <a:pt x="1929" y="19250"/>
                  </a:cubicBezTo>
                  <a:cubicBezTo>
                    <a:pt x="1971" y="19272"/>
                    <a:pt x="2129" y="19272"/>
                    <a:pt x="2279" y="19250"/>
                  </a:cubicBezTo>
                  <a:cubicBezTo>
                    <a:pt x="2651" y="19196"/>
                    <a:pt x="2807" y="19323"/>
                    <a:pt x="2963" y="19812"/>
                  </a:cubicBezTo>
                  <a:cubicBezTo>
                    <a:pt x="3025" y="20007"/>
                    <a:pt x="3066" y="20180"/>
                    <a:pt x="3052" y="20198"/>
                  </a:cubicBezTo>
                  <a:cubicBezTo>
                    <a:pt x="3039" y="20216"/>
                    <a:pt x="2972" y="20231"/>
                    <a:pt x="2906" y="20231"/>
                  </a:cubicBezTo>
                  <a:cubicBezTo>
                    <a:pt x="2839" y="20231"/>
                    <a:pt x="2750" y="20276"/>
                    <a:pt x="2710" y="20330"/>
                  </a:cubicBezTo>
                  <a:cubicBezTo>
                    <a:pt x="2565" y="20528"/>
                    <a:pt x="2509" y="20917"/>
                    <a:pt x="2609" y="21052"/>
                  </a:cubicBezTo>
                  <a:cubicBezTo>
                    <a:pt x="2733" y="21220"/>
                    <a:pt x="3113" y="21031"/>
                    <a:pt x="3158" y="20776"/>
                  </a:cubicBezTo>
                  <a:cubicBezTo>
                    <a:pt x="3196" y="20561"/>
                    <a:pt x="3264" y="20461"/>
                    <a:pt x="3341" y="20501"/>
                  </a:cubicBezTo>
                  <a:cubicBezTo>
                    <a:pt x="3377" y="20520"/>
                    <a:pt x="3440" y="20520"/>
                    <a:pt x="3484" y="20501"/>
                  </a:cubicBezTo>
                  <a:cubicBezTo>
                    <a:pt x="3593" y="20454"/>
                    <a:pt x="3805" y="19918"/>
                    <a:pt x="3915" y="19416"/>
                  </a:cubicBezTo>
                  <a:cubicBezTo>
                    <a:pt x="4004" y="19009"/>
                    <a:pt x="4251" y="18522"/>
                    <a:pt x="4611" y="18033"/>
                  </a:cubicBezTo>
                  <a:cubicBezTo>
                    <a:pt x="4671" y="17951"/>
                    <a:pt x="4906" y="17505"/>
                    <a:pt x="5132" y="17047"/>
                  </a:cubicBezTo>
                  <a:cubicBezTo>
                    <a:pt x="5649" y="15997"/>
                    <a:pt x="5694" y="15788"/>
                    <a:pt x="5527" y="15250"/>
                  </a:cubicBezTo>
                  <a:cubicBezTo>
                    <a:pt x="5389" y="14808"/>
                    <a:pt x="5385" y="14690"/>
                    <a:pt x="5498" y="14551"/>
                  </a:cubicBezTo>
                  <a:cubicBezTo>
                    <a:pt x="5616" y="14407"/>
                    <a:pt x="5782" y="14471"/>
                    <a:pt x="5881" y="14699"/>
                  </a:cubicBezTo>
                  <a:cubicBezTo>
                    <a:pt x="6041" y="15066"/>
                    <a:pt x="6299" y="15009"/>
                    <a:pt x="6642" y="14523"/>
                  </a:cubicBezTo>
                  <a:cubicBezTo>
                    <a:pt x="6860" y="14214"/>
                    <a:pt x="6912" y="14170"/>
                    <a:pt x="7106" y="14137"/>
                  </a:cubicBezTo>
                  <a:cubicBezTo>
                    <a:pt x="7486" y="14073"/>
                    <a:pt x="7537" y="14033"/>
                    <a:pt x="7643" y="13730"/>
                  </a:cubicBezTo>
                  <a:cubicBezTo>
                    <a:pt x="7730" y="13485"/>
                    <a:pt x="7760" y="13449"/>
                    <a:pt x="7875" y="13449"/>
                  </a:cubicBezTo>
                  <a:cubicBezTo>
                    <a:pt x="8043" y="13449"/>
                    <a:pt x="8221" y="13683"/>
                    <a:pt x="8221" y="13901"/>
                  </a:cubicBezTo>
                  <a:cubicBezTo>
                    <a:pt x="8221" y="13988"/>
                    <a:pt x="8201" y="14164"/>
                    <a:pt x="8173" y="14292"/>
                  </a:cubicBezTo>
                  <a:cubicBezTo>
                    <a:pt x="8128" y="14491"/>
                    <a:pt x="8134" y="14553"/>
                    <a:pt x="8205" y="14744"/>
                  </a:cubicBezTo>
                  <a:cubicBezTo>
                    <a:pt x="8251" y="14865"/>
                    <a:pt x="8298" y="15048"/>
                    <a:pt x="8311" y="15146"/>
                  </a:cubicBezTo>
                  <a:cubicBezTo>
                    <a:pt x="8331" y="15304"/>
                    <a:pt x="8357" y="15327"/>
                    <a:pt x="8559" y="15388"/>
                  </a:cubicBezTo>
                  <a:cubicBezTo>
                    <a:pt x="8767" y="15451"/>
                    <a:pt x="8810" y="15447"/>
                    <a:pt x="9044" y="15311"/>
                  </a:cubicBezTo>
                  <a:cubicBezTo>
                    <a:pt x="9277" y="15175"/>
                    <a:pt x="9362" y="15158"/>
                    <a:pt x="10025" y="15146"/>
                  </a:cubicBezTo>
                  <a:cubicBezTo>
                    <a:pt x="10423" y="15138"/>
                    <a:pt x="10778" y="15114"/>
                    <a:pt x="10814" y="15091"/>
                  </a:cubicBezTo>
                  <a:cubicBezTo>
                    <a:pt x="10892" y="15040"/>
                    <a:pt x="11222" y="14435"/>
                    <a:pt x="11400" y="14016"/>
                  </a:cubicBezTo>
                  <a:cubicBezTo>
                    <a:pt x="11579" y="13596"/>
                    <a:pt x="11640" y="13516"/>
                    <a:pt x="11840" y="13443"/>
                  </a:cubicBezTo>
                  <a:cubicBezTo>
                    <a:pt x="11937" y="13408"/>
                    <a:pt x="12088" y="13313"/>
                    <a:pt x="12174" y="13234"/>
                  </a:cubicBezTo>
                  <a:cubicBezTo>
                    <a:pt x="12306" y="13112"/>
                    <a:pt x="12378" y="13091"/>
                    <a:pt x="12678" y="13091"/>
                  </a:cubicBezTo>
                  <a:cubicBezTo>
                    <a:pt x="13131" y="13091"/>
                    <a:pt x="13282" y="13155"/>
                    <a:pt x="13464" y="13416"/>
                  </a:cubicBezTo>
                  <a:cubicBezTo>
                    <a:pt x="13634" y="13661"/>
                    <a:pt x="13742" y="13679"/>
                    <a:pt x="13912" y="13498"/>
                  </a:cubicBezTo>
                  <a:cubicBezTo>
                    <a:pt x="14009" y="13395"/>
                    <a:pt x="14045" y="13382"/>
                    <a:pt x="14103" y="13438"/>
                  </a:cubicBezTo>
                  <a:cubicBezTo>
                    <a:pt x="14279" y="13609"/>
                    <a:pt x="14392" y="13635"/>
                    <a:pt x="14636" y="13564"/>
                  </a:cubicBezTo>
                  <a:cubicBezTo>
                    <a:pt x="14769" y="13526"/>
                    <a:pt x="15033" y="13476"/>
                    <a:pt x="15226" y="13449"/>
                  </a:cubicBezTo>
                  <a:cubicBezTo>
                    <a:pt x="15419" y="13422"/>
                    <a:pt x="15712" y="13366"/>
                    <a:pt x="15877" y="13328"/>
                  </a:cubicBezTo>
                  <a:cubicBezTo>
                    <a:pt x="16155" y="13263"/>
                    <a:pt x="16189" y="13269"/>
                    <a:pt x="16276" y="13377"/>
                  </a:cubicBezTo>
                  <a:cubicBezTo>
                    <a:pt x="16382" y="13508"/>
                    <a:pt x="16602" y="13614"/>
                    <a:pt x="16964" y="13713"/>
                  </a:cubicBezTo>
                  <a:cubicBezTo>
                    <a:pt x="17147" y="13763"/>
                    <a:pt x="17214" y="13816"/>
                    <a:pt x="17253" y="13923"/>
                  </a:cubicBezTo>
                  <a:cubicBezTo>
                    <a:pt x="17361" y="14215"/>
                    <a:pt x="17579" y="14219"/>
                    <a:pt x="17579" y="13928"/>
                  </a:cubicBezTo>
                  <a:cubicBezTo>
                    <a:pt x="17579" y="13683"/>
                    <a:pt x="17671" y="13608"/>
                    <a:pt x="17917" y="13658"/>
                  </a:cubicBezTo>
                  <a:cubicBezTo>
                    <a:pt x="18178" y="13711"/>
                    <a:pt x="18375" y="13977"/>
                    <a:pt x="18609" y="14600"/>
                  </a:cubicBezTo>
                  <a:lnTo>
                    <a:pt x="18771" y="15036"/>
                  </a:lnTo>
                  <a:lnTo>
                    <a:pt x="18690" y="15256"/>
                  </a:lnTo>
                  <a:cubicBezTo>
                    <a:pt x="18615" y="15470"/>
                    <a:pt x="18617" y="15482"/>
                    <a:pt x="18698" y="15686"/>
                  </a:cubicBezTo>
                  <a:cubicBezTo>
                    <a:pt x="18831" y="16021"/>
                    <a:pt x="19014" y="16114"/>
                    <a:pt x="19565" y="16115"/>
                  </a:cubicBezTo>
                  <a:lnTo>
                    <a:pt x="20037" y="16115"/>
                  </a:lnTo>
                  <a:lnTo>
                    <a:pt x="20037" y="15917"/>
                  </a:lnTo>
                  <a:cubicBezTo>
                    <a:pt x="20037" y="15690"/>
                    <a:pt x="19873" y="15471"/>
                    <a:pt x="19703" y="15471"/>
                  </a:cubicBezTo>
                  <a:cubicBezTo>
                    <a:pt x="19565" y="15471"/>
                    <a:pt x="19541" y="15396"/>
                    <a:pt x="19618" y="15195"/>
                  </a:cubicBezTo>
                  <a:cubicBezTo>
                    <a:pt x="19654" y="15102"/>
                    <a:pt x="19683" y="14962"/>
                    <a:pt x="19683" y="14887"/>
                  </a:cubicBezTo>
                  <a:cubicBezTo>
                    <a:pt x="19683" y="14736"/>
                    <a:pt x="19884" y="14128"/>
                    <a:pt x="19952" y="14071"/>
                  </a:cubicBezTo>
                  <a:cubicBezTo>
                    <a:pt x="19975" y="14052"/>
                    <a:pt x="20064" y="14067"/>
                    <a:pt x="20147" y="14104"/>
                  </a:cubicBezTo>
                  <a:cubicBezTo>
                    <a:pt x="20532" y="14276"/>
                    <a:pt x="20719" y="14142"/>
                    <a:pt x="20786" y="13653"/>
                  </a:cubicBezTo>
                  <a:cubicBezTo>
                    <a:pt x="20808" y="13495"/>
                    <a:pt x="20863" y="13312"/>
                    <a:pt x="20908" y="13245"/>
                  </a:cubicBezTo>
                  <a:cubicBezTo>
                    <a:pt x="20954" y="13178"/>
                    <a:pt x="21102" y="12867"/>
                    <a:pt x="21238" y="12556"/>
                  </a:cubicBezTo>
                  <a:cubicBezTo>
                    <a:pt x="21595" y="11739"/>
                    <a:pt x="21578" y="11436"/>
                    <a:pt x="21157" y="11102"/>
                  </a:cubicBezTo>
                  <a:cubicBezTo>
                    <a:pt x="21048" y="11015"/>
                    <a:pt x="20940" y="10897"/>
                    <a:pt x="20916" y="10837"/>
                  </a:cubicBezTo>
                  <a:cubicBezTo>
                    <a:pt x="20893" y="10778"/>
                    <a:pt x="20689" y="10537"/>
                    <a:pt x="20461" y="10303"/>
                  </a:cubicBezTo>
                  <a:cubicBezTo>
                    <a:pt x="20232" y="10069"/>
                    <a:pt x="19888" y="9646"/>
                    <a:pt x="19699" y="9366"/>
                  </a:cubicBezTo>
                  <a:cubicBezTo>
                    <a:pt x="19300" y="8771"/>
                    <a:pt x="18952" y="8438"/>
                    <a:pt x="18564" y="8275"/>
                  </a:cubicBezTo>
                  <a:cubicBezTo>
                    <a:pt x="18411" y="8211"/>
                    <a:pt x="18205" y="8106"/>
                    <a:pt x="18108" y="8038"/>
                  </a:cubicBezTo>
                  <a:cubicBezTo>
                    <a:pt x="17815" y="7836"/>
                    <a:pt x="17517" y="7881"/>
                    <a:pt x="17286" y="8165"/>
                  </a:cubicBezTo>
                  <a:cubicBezTo>
                    <a:pt x="17180" y="8296"/>
                    <a:pt x="17096" y="8263"/>
                    <a:pt x="16858" y="7994"/>
                  </a:cubicBezTo>
                  <a:cubicBezTo>
                    <a:pt x="16783" y="7910"/>
                    <a:pt x="16714" y="7867"/>
                    <a:pt x="16647" y="7862"/>
                  </a:cubicBezTo>
                  <a:cubicBezTo>
                    <a:pt x="16685" y="7877"/>
                    <a:pt x="16721" y="7921"/>
                    <a:pt x="16744" y="7989"/>
                  </a:cubicBezTo>
                  <a:cubicBezTo>
                    <a:pt x="16795" y="8139"/>
                    <a:pt x="17006" y="8338"/>
                    <a:pt x="17143" y="8380"/>
                  </a:cubicBezTo>
                  <a:cubicBezTo>
                    <a:pt x="17164" y="8381"/>
                    <a:pt x="17184" y="8383"/>
                    <a:pt x="17208" y="8380"/>
                  </a:cubicBezTo>
                  <a:cubicBezTo>
                    <a:pt x="17260" y="8374"/>
                    <a:pt x="17292" y="8365"/>
                    <a:pt x="17318" y="8352"/>
                  </a:cubicBezTo>
                  <a:cubicBezTo>
                    <a:pt x="17327" y="8347"/>
                    <a:pt x="17339" y="8342"/>
                    <a:pt x="17347" y="8336"/>
                  </a:cubicBezTo>
                  <a:cubicBezTo>
                    <a:pt x="17357" y="8327"/>
                    <a:pt x="17366" y="8317"/>
                    <a:pt x="17371" y="8303"/>
                  </a:cubicBezTo>
                  <a:cubicBezTo>
                    <a:pt x="17377" y="8287"/>
                    <a:pt x="17379" y="8270"/>
                    <a:pt x="17379" y="8248"/>
                  </a:cubicBezTo>
                  <a:cubicBezTo>
                    <a:pt x="17379" y="8238"/>
                    <a:pt x="17382" y="8229"/>
                    <a:pt x="17383" y="8220"/>
                  </a:cubicBezTo>
                  <a:cubicBezTo>
                    <a:pt x="17367" y="8183"/>
                    <a:pt x="17382" y="8137"/>
                    <a:pt x="17420" y="8121"/>
                  </a:cubicBezTo>
                  <a:cubicBezTo>
                    <a:pt x="17424" y="8119"/>
                    <a:pt x="17432" y="8118"/>
                    <a:pt x="17436" y="8116"/>
                  </a:cubicBezTo>
                  <a:cubicBezTo>
                    <a:pt x="17439" y="8114"/>
                    <a:pt x="17441" y="8111"/>
                    <a:pt x="17445" y="8110"/>
                  </a:cubicBezTo>
                  <a:cubicBezTo>
                    <a:pt x="17463" y="8103"/>
                    <a:pt x="17489" y="8088"/>
                    <a:pt x="17514" y="8077"/>
                  </a:cubicBezTo>
                  <a:cubicBezTo>
                    <a:pt x="17533" y="8068"/>
                    <a:pt x="17551" y="8063"/>
                    <a:pt x="17567" y="8055"/>
                  </a:cubicBezTo>
                  <a:cubicBezTo>
                    <a:pt x="17588" y="8044"/>
                    <a:pt x="17607" y="8035"/>
                    <a:pt x="17628" y="8027"/>
                  </a:cubicBezTo>
                  <a:cubicBezTo>
                    <a:pt x="17630" y="8027"/>
                    <a:pt x="17634" y="8028"/>
                    <a:pt x="17636" y="8027"/>
                  </a:cubicBezTo>
                  <a:cubicBezTo>
                    <a:pt x="17774" y="7979"/>
                    <a:pt x="17896" y="8007"/>
                    <a:pt x="18047" y="8127"/>
                  </a:cubicBezTo>
                  <a:cubicBezTo>
                    <a:pt x="18148" y="8207"/>
                    <a:pt x="18271" y="8270"/>
                    <a:pt x="18320" y="8270"/>
                  </a:cubicBezTo>
                  <a:cubicBezTo>
                    <a:pt x="18368" y="8270"/>
                    <a:pt x="18419" y="8298"/>
                    <a:pt x="18434" y="8330"/>
                  </a:cubicBezTo>
                  <a:cubicBezTo>
                    <a:pt x="18448" y="8363"/>
                    <a:pt x="18501" y="8391"/>
                    <a:pt x="18552" y="8391"/>
                  </a:cubicBezTo>
                  <a:cubicBezTo>
                    <a:pt x="18769" y="8391"/>
                    <a:pt x="19064" y="8677"/>
                    <a:pt x="19598" y="9416"/>
                  </a:cubicBezTo>
                  <a:cubicBezTo>
                    <a:pt x="19899" y="9833"/>
                    <a:pt x="20168" y="10176"/>
                    <a:pt x="20196" y="10176"/>
                  </a:cubicBezTo>
                  <a:cubicBezTo>
                    <a:pt x="20224" y="10176"/>
                    <a:pt x="20279" y="10243"/>
                    <a:pt x="20318" y="10325"/>
                  </a:cubicBezTo>
                  <a:cubicBezTo>
                    <a:pt x="20358" y="10407"/>
                    <a:pt x="20421" y="10474"/>
                    <a:pt x="20456" y="10474"/>
                  </a:cubicBezTo>
                  <a:cubicBezTo>
                    <a:pt x="20492" y="10474"/>
                    <a:pt x="20637" y="10635"/>
                    <a:pt x="20778" y="10832"/>
                  </a:cubicBezTo>
                  <a:cubicBezTo>
                    <a:pt x="20919" y="11028"/>
                    <a:pt x="21062" y="11190"/>
                    <a:pt x="21100" y="11190"/>
                  </a:cubicBezTo>
                  <a:cubicBezTo>
                    <a:pt x="21187" y="11190"/>
                    <a:pt x="21441" y="11579"/>
                    <a:pt x="21441" y="11713"/>
                  </a:cubicBezTo>
                  <a:cubicBezTo>
                    <a:pt x="21441" y="11815"/>
                    <a:pt x="21364" y="12030"/>
                    <a:pt x="21185" y="12435"/>
                  </a:cubicBezTo>
                  <a:cubicBezTo>
                    <a:pt x="21134" y="12550"/>
                    <a:pt x="21062" y="12728"/>
                    <a:pt x="21022" y="12826"/>
                  </a:cubicBezTo>
                  <a:cubicBezTo>
                    <a:pt x="20983" y="12924"/>
                    <a:pt x="20903" y="13069"/>
                    <a:pt x="20847" y="13151"/>
                  </a:cubicBezTo>
                  <a:cubicBezTo>
                    <a:pt x="20786" y="13241"/>
                    <a:pt x="20735" y="13403"/>
                    <a:pt x="20721" y="13559"/>
                  </a:cubicBezTo>
                  <a:cubicBezTo>
                    <a:pt x="20708" y="13702"/>
                    <a:pt x="20667" y="13885"/>
                    <a:pt x="20627" y="13967"/>
                  </a:cubicBezTo>
                  <a:cubicBezTo>
                    <a:pt x="20566" y="14094"/>
                    <a:pt x="20532" y="14112"/>
                    <a:pt x="20395" y="14082"/>
                  </a:cubicBezTo>
                  <a:cubicBezTo>
                    <a:pt x="20308" y="14063"/>
                    <a:pt x="20139" y="13978"/>
                    <a:pt x="20021" y="13895"/>
                  </a:cubicBezTo>
                  <a:cubicBezTo>
                    <a:pt x="19903" y="13812"/>
                    <a:pt x="19792" y="13757"/>
                    <a:pt x="19773" y="13774"/>
                  </a:cubicBezTo>
                  <a:cubicBezTo>
                    <a:pt x="19753" y="13790"/>
                    <a:pt x="19758" y="13886"/>
                    <a:pt x="19785" y="13983"/>
                  </a:cubicBezTo>
                  <a:cubicBezTo>
                    <a:pt x="19827" y="14135"/>
                    <a:pt x="19821" y="14186"/>
                    <a:pt x="19736" y="14341"/>
                  </a:cubicBezTo>
                  <a:cubicBezTo>
                    <a:pt x="19677" y="14450"/>
                    <a:pt x="19625" y="14656"/>
                    <a:pt x="19606" y="14859"/>
                  </a:cubicBezTo>
                  <a:lnTo>
                    <a:pt x="19577" y="15195"/>
                  </a:lnTo>
                  <a:lnTo>
                    <a:pt x="19231" y="15206"/>
                  </a:lnTo>
                  <a:cubicBezTo>
                    <a:pt x="18948" y="15215"/>
                    <a:pt x="18882" y="15203"/>
                    <a:pt x="18865" y="15124"/>
                  </a:cubicBezTo>
                  <a:cubicBezTo>
                    <a:pt x="18746" y="14582"/>
                    <a:pt x="18342" y="13730"/>
                    <a:pt x="18153" y="13631"/>
                  </a:cubicBezTo>
                  <a:cubicBezTo>
                    <a:pt x="17903" y="13499"/>
                    <a:pt x="17659" y="13440"/>
                    <a:pt x="17607" y="13498"/>
                  </a:cubicBezTo>
                  <a:cubicBezTo>
                    <a:pt x="17550" y="13563"/>
                    <a:pt x="17339" y="13599"/>
                    <a:pt x="17139" y="13603"/>
                  </a:cubicBezTo>
                  <a:cubicBezTo>
                    <a:pt x="17133" y="13603"/>
                    <a:pt x="17129" y="13603"/>
                    <a:pt x="17123" y="13603"/>
                  </a:cubicBezTo>
                  <a:cubicBezTo>
                    <a:pt x="17005" y="13604"/>
                    <a:pt x="16890" y="13599"/>
                    <a:pt x="16818" y="13570"/>
                  </a:cubicBezTo>
                  <a:cubicBezTo>
                    <a:pt x="16481" y="13433"/>
                    <a:pt x="16386" y="13374"/>
                    <a:pt x="16325" y="13256"/>
                  </a:cubicBezTo>
                  <a:cubicBezTo>
                    <a:pt x="16270" y="13149"/>
                    <a:pt x="16245" y="13146"/>
                    <a:pt x="16012" y="13201"/>
                  </a:cubicBezTo>
                  <a:cubicBezTo>
                    <a:pt x="15855" y="13238"/>
                    <a:pt x="15738" y="13234"/>
                    <a:pt x="15707" y="13201"/>
                  </a:cubicBezTo>
                  <a:cubicBezTo>
                    <a:pt x="15677" y="13210"/>
                    <a:pt x="15653" y="13225"/>
                    <a:pt x="15629" y="13239"/>
                  </a:cubicBezTo>
                  <a:cubicBezTo>
                    <a:pt x="15609" y="13310"/>
                    <a:pt x="15534" y="13328"/>
                    <a:pt x="15304" y="13328"/>
                  </a:cubicBezTo>
                  <a:cubicBezTo>
                    <a:pt x="15138" y="13328"/>
                    <a:pt x="14905" y="13367"/>
                    <a:pt x="14787" y="13416"/>
                  </a:cubicBezTo>
                  <a:cubicBezTo>
                    <a:pt x="14455" y="13552"/>
                    <a:pt x="14317" y="13533"/>
                    <a:pt x="14172" y="13328"/>
                  </a:cubicBezTo>
                  <a:cubicBezTo>
                    <a:pt x="14101" y="13227"/>
                    <a:pt x="14005" y="13154"/>
                    <a:pt x="13944" y="13151"/>
                  </a:cubicBezTo>
                  <a:cubicBezTo>
                    <a:pt x="13903" y="13153"/>
                    <a:pt x="13873" y="13181"/>
                    <a:pt x="13855" y="13234"/>
                  </a:cubicBezTo>
                  <a:cubicBezTo>
                    <a:pt x="13856" y="13251"/>
                    <a:pt x="13858" y="13270"/>
                    <a:pt x="13863" y="13295"/>
                  </a:cubicBezTo>
                  <a:cubicBezTo>
                    <a:pt x="13901" y="13503"/>
                    <a:pt x="13811" y="13575"/>
                    <a:pt x="13639" y="13476"/>
                  </a:cubicBezTo>
                  <a:cubicBezTo>
                    <a:pt x="13552" y="13427"/>
                    <a:pt x="13485" y="13342"/>
                    <a:pt x="13468" y="13250"/>
                  </a:cubicBezTo>
                  <a:cubicBezTo>
                    <a:pt x="13436" y="13078"/>
                    <a:pt x="13316" y="13034"/>
                    <a:pt x="12747" y="13003"/>
                  </a:cubicBezTo>
                  <a:cubicBezTo>
                    <a:pt x="12597" y="12994"/>
                    <a:pt x="12484" y="12979"/>
                    <a:pt x="12422" y="12964"/>
                  </a:cubicBezTo>
                  <a:cubicBezTo>
                    <a:pt x="12368" y="12964"/>
                    <a:pt x="12333" y="12968"/>
                    <a:pt x="12300" y="12975"/>
                  </a:cubicBezTo>
                  <a:cubicBezTo>
                    <a:pt x="12255" y="13006"/>
                    <a:pt x="12193" y="13061"/>
                    <a:pt x="12125" y="13129"/>
                  </a:cubicBezTo>
                  <a:cubicBezTo>
                    <a:pt x="12000" y="13253"/>
                    <a:pt x="11838" y="13354"/>
                    <a:pt x="11738" y="13372"/>
                  </a:cubicBezTo>
                  <a:cubicBezTo>
                    <a:pt x="11590" y="13399"/>
                    <a:pt x="11550" y="13442"/>
                    <a:pt x="11433" y="13697"/>
                  </a:cubicBezTo>
                  <a:cubicBezTo>
                    <a:pt x="11359" y="13859"/>
                    <a:pt x="11298" y="14016"/>
                    <a:pt x="11298" y="14044"/>
                  </a:cubicBezTo>
                  <a:cubicBezTo>
                    <a:pt x="11298" y="14071"/>
                    <a:pt x="11224" y="14210"/>
                    <a:pt x="11136" y="14352"/>
                  </a:cubicBezTo>
                  <a:cubicBezTo>
                    <a:pt x="11048" y="14495"/>
                    <a:pt x="10930" y="14711"/>
                    <a:pt x="10871" y="14837"/>
                  </a:cubicBezTo>
                  <a:cubicBezTo>
                    <a:pt x="10771" y="15051"/>
                    <a:pt x="10751" y="15069"/>
                    <a:pt x="10598" y="15041"/>
                  </a:cubicBezTo>
                  <a:cubicBezTo>
                    <a:pt x="10508" y="15025"/>
                    <a:pt x="10402" y="15033"/>
                    <a:pt x="10362" y="15063"/>
                  </a:cubicBezTo>
                  <a:cubicBezTo>
                    <a:pt x="10314" y="15100"/>
                    <a:pt x="10244" y="15087"/>
                    <a:pt x="10155" y="15025"/>
                  </a:cubicBezTo>
                  <a:cubicBezTo>
                    <a:pt x="10049" y="14951"/>
                    <a:pt x="10002" y="14948"/>
                    <a:pt x="9927" y="15002"/>
                  </a:cubicBezTo>
                  <a:cubicBezTo>
                    <a:pt x="9868" y="15046"/>
                    <a:pt x="9737" y="15058"/>
                    <a:pt x="9577" y="15036"/>
                  </a:cubicBezTo>
                  <a:cubicBezTo>
                    <a:pt x="9317" y="14999"/>
                    <a:pt x="9280" y="15011"/>
                    <a:pt x="8926" y="15261"/>
                  </a:cubicBezTo>
                  <a:cubicBezTo>
                    <a:pt x="8807" y="15345"/>
                    <a:pt x="8710" y="15382"/>
                    <a:pt x="8685" y="15350"/>
                  </a:cubicBezTo>
                  <a:cubicBezTo>
                    <a:pt x="8662" y="15320"/>
                    <a:pt x="8587" y="15294"/>
                    <a:pt x="8519" y="15294"/>
                  </a:cubicBezTo>
                  <a:cubicBezTo>
                    <a:pt x="8382" y="15294"/>
                    <a:pt x="8311" y="15151"/>
                    <a:pt x="8392" y="15041"/>
                  </a:cubicBezTo>
                  <a:cubicBezTo>
                    <a:pt x="8429" y="14991"/>
                    <a:pt x="8455" y="14993"/>
                    <a:pt x="8494" y="15047"/>
                  </a:cubicBezTo>
                  <a:cubicBezTo>
                    <a:pt x="8523" y="15086"/>
                    <a:pt x="8579" y="15115"/>
                    <a:pt x="8616" y="15113"/>
                  </a:cubicBezTo>
                  <a:cubicBezTo>
                    <a:pt x="8614" y="15099"/>
                    <a:pt x="8606" y="15082"/>
                    <a:pt x="8596" y="15063"/>
                  </a:cubicBezTo>
                  <a:cubicBezTo>
                    <a:pt x="8590" y="15060"/>
                    <a:pt x="8591" y="15056"/>
                    <a:pt x="8584" y="15052"/>
                  </a:cubicBezTo>
                  <a:cubicBezTo>
                    <a:pt x="8529" y="15022"/>
                    <a:pt x="8472" y="14959"/>
                    <a:pt x="8457" y="14909"/>
                  </a:cubicBezTo>
                  <a:cubicBezTo>
                    <a:pt x="8443" y="14859"/>
                    <a:pt x="8405" y="14815"/>
                    <a:pt x="8372" y="14815"/>
                  </a:cubicBezTo>
                  <a:cubicBezTo>
                    <a:pt x="8339" y="14815"/>
                    <a:pt x="8281" y="14748"/>
                    <a:pt x="8242" y="14666"/>
                  </a:cubicBezTo>
                  <a:cubicBezTo>
                    <a:pt x="8177" y="14533"/>
                    <a:pt x="8174" y="14508"/>
                    <a:pt x="8234" y="14385"/>
                  </a:cubicBezTo>
                  <a:cubicBezTo>
                    <a:pt x="8314" y="14218"/>
                    <a:pt x="8300" y="13585"/>
                    <a:pt x="8213" y="13476"/>
                  </a:cubicBezTo>
                  <a:cubicBezTo>
                    <a:pt x="8181" y="13436"/>
                    <a:pt x="8068" y="13379"/>
                    <a:pt x="7961" y="13344"/>
                  </a:cubicBezTo>
                  <a:cubicBezTo>
                    <a:pt x="7716" y="13264"/>
                    <a:pt x="7607" y="13329"/>
                    <a:pt x="7607" y="13564"/>
                  </a:cubicBezTo>
                  <a:cubicBezTo>
                    <a:pt x="7607" y="13840"/>
                    <a:pt x="7392" y="14051"/>
                    <a:pt x="7110" y="14044"/>
                  </a:cubicBezTo>
                  <a:cubicBezTo>
                    <a:pt x="6749" y="14035"/>
                    <a:pt x="6734" y="14039"/>
                    <a:pt x="6646" y="14270"/>
                  </a:cubicBezTo>
                  <a:cubicBezTo>
                    <a:pt x="6532" y="14570"/>
                    <a:pt x="6339" y="14803"/>
                    <a:pt x="6186" y="14826"/>
                  </a:cubicBezTo>
                  <a:cubicBezTo>
                    <a:pt x="6083" y="14842"/>
                    <a:pt x="6046" y="14811"/>
                    <a:pt x="5987" y="14666"/>
                  </a:cubicBezTo>
                  <a:cubicBezTo>
                    <a:pt x="5947" y="14568"/>
                    <a:pt x="5841" y="14440"/>
                    <a:pt x="5751" y="14380"/>
                  </a:cubicBezTo>
                  <a:cubicBezTo>
                    <a:pt x="5598" y="14277"/>
                    <a:pt x="5577" y="14277"/>
                    <a:pt x="5474" y="14369"/>
                  </a:cubicBezTo>
                  <a:cubicBezTo>
                    <a:pt x="5431" y="14407"/>
                    <a:pt x="5396" y="14447"/>
                    <a:pt x="5368" y="14490"/>
                  </a:cubicBezTo>
                  <a:cubicBezTo>
                    <a:pt x="5367" y="14492"/>
                    <a:pt x="5365" y="14494"/>
                    <a:pt x="5364" y="14496"/>
                  </a:cubicBezTo>
                  <a:cubicBezTo>
                    <a:pt x="5326" y="14556"/>
                    <a:pt x="5306" y="14621"/>
                    <a:pt x="5299" y="14688"/>
                  </a:cubicBezTo>
                  <a:cubicBezTo>
                    <a:pt x="5298" y="14731"/>
                    <a:pt x="5301" y="14788"/>
                    <a:pt x="5311" y="14859"/>
                  </a:cubicBezTo>
                  <a:cubicBezTo>
                    <a:pt x="5312" y="14862"/>
                    <a:pt x="5315" y="14862"/>
                    <a:pt x="5315" y="14865"/>
                  </a:cubicBezTo>
                  <a:cubicBezTo>
                    <a:pt x="5323" y="14891"/>
                    <a:pt x="5332" y="14915"/>
                    <a:pt x="5344" y="14942"/>
                  </a:cubicBezTo>
                  <a:cubicBezTo>
                    <a:pt x="5387" y="15041"/>
                    <a:pt x="5410" y="15139"/>
                    <a:pt x="5397" y="15157"/>
                  </a:cubicBezTo>
                  <a:cubicBezTo>
                    <a:pt x="5384" y="15174"/>
                    <a:pt x="5421" y="15287"/>
                    <a:pt x="5478" y="15410"/>
                  </a:cubicBezTo>
                  <a:cubicBezTo>
                    <a:pt x="5578" y="15625"/>
                    <a:pt x="5579" y="15651"/>
                    <a:pt x="5519" y="15923"/>
                  </a:cubicBezTo>
                  <a:cubicBezTo>
                    <a:pt x="5484" y="16079"/>
                    <a:pt x="5379" y="16350"/>
                    <a:pt x="5283" y="16523"/>
                  </a:cubicBezTo>
                  <a:cubicBezTo>
                    <a:pt x="5239" y="16602"/>
                    <a:pt x="5200" y="16674"/>
                    <a:pt x="5169" y="16738"/>
                  </a:cubicBezTo>
                  <a:cubicBezTo>
                    <a:pt x="5154" y="16773"/>
                    <a:pt x="5139" y="16809"/>
                    <a:pt x="5128" y="16837"/>
                  </a:cubicBezTo>
                  <a:cubicBezTo>
                    <a:pt x="5122" y="16854"/>
                    <a:pt x="5104" y="16886"/>
                    <a:pt x="5104" y="16892"/>
                  </a:cubicBezTo>
                  <a:cubicBezTo>
                    <a:pt x="5104" y="16922"/>
                    <a:pt x="5078" y="16980"/>
                    <a:pt x="5043" y="17019"/>
                  </a:cubicBezTo>
                  <a:cubicBezTo>
                    <a:pt x="5008" y="17058"/>
                    <a:pt x="4918" y="17229"/>
                    <a:pt x="4847" y="17399"/>
                  </a:cubicBezTo>
                  <a:cubicBezTo>
                    <a:pt x="4776" y="17569"/>
                    <a:pt x="4623" y="17843"/>
                    <a:pt x="4505" y="18011"/>
                  </a:cubicBezTo>
                  <a:cubicBezTo>
                    <a:pt x="4030" y="18688"/>
                    <a:pt x="3967" y="18823"/>
                    <a:pt x="3830" y="19427"/>
                  </a:cubicBezTo>
                  <a:cubicBezTo>
                    <a:pt x="3782" y="19634"/>
                    <a:pt x="3691" y="19923"/>
                    <a:pt x="3630" y="20071"/>
                  </a:cubicBezTo>
                  <a:cubicBezTo>
                    <a:pt x="3454" y="20499"/>
                    <a:pt x="3428" y="20512"/>
                    <a:pt x="3252" y="20220"/>
                  </a:cubicBezTo>
                  <a:cubicBezTo>
                    <a:pt x="3167" y="20080"/>
                    <a:pt x="3053" y="19827"/>
                    <a:pt x="2999" y="19658"/>
                  </a:cubicBezTo>
                  <a:cubicBezTo>
                    <a:pt x="2946" y="19489"/>
                    <a:pt x="2865" y="19306"/>
                    <a:pt x="2820" y="19250"/>
                  </a:cubicBezTo>
                  <a:cubicBezTo>
                    <a:pt x="2715" y="19121"/>
                    <a:pt x="2384" y="19071"/>
                    <a:pt x="2202" y="19157"/>
                  </a:cubicBezTo>
                  <a:cubicBezTo>
                    <a:pt x="2085" y="19212"/>
                    <a:pt x="2040" y="19204"/>
                    <a:pt x="1949" y="19124"/>
                  </a:cubicBezTo>
                  <a:cubicBezTo>
                    <a:pt x="1899" y="19079"/>
                    <a:pt x="1873" y="19053"/>
                    <a:pt x="1868" y="19030"/>
                  </a:cubicBezTo>
                  <a:close/>
                  <a:moveTo>
                    <a:pt x="18788" y="15272"/>
                  </a:moveTo>
                  <a:cubicBezTo>
                    <a:pt x="18820" y="15274"/>
                    <a:pt x="18869" y="15294"/>
                    <a:pt x="18934" y="15333"/>
                  </a:cubicBezTo>
                  <a:cubicBezTo>
                    <a:pt x="19116" y="15440"/>
                    <a:pt x="19362" y="15525"/>
                    <a:pt x="19618" y="15570"/>
                  </a:cubicBezTo>
                  <a:cubicBezTo>
                    <a:pt x="19811" y="15604"/>
                    <a:pt x="19992" y="15792"/>
                    <a:pt x="19992" y="15956"/>
                  </a:cubicBezTo>
                  <a:cubicBezTo>
                    <a:pt x="19992" y="16108"/>
                    <a:pt x="19947" y="16118"/>
                    <a:pt x="19756" y="16016"/>
                  </a:cubicBezTo>
                  <a:cubicBezTo>
                    <a:pt x="19622" y="15945"/>
                    <a:pt x="19550" y="15938"/>
                    <a:pt x="19410" y="15989"/>
                  </a:cubicBezTo>
                  <a:cubicBezTo>
                    <a:pt x="19271" y="16039"/>
                    <a:pt x="19202" y="16037"/>
                    <a:pt x="19077" y="15967"/>
                  </a:cubicBezTo>
                  <a:cubicBezTo>
                    <a:pt x="18891" y="15863"/>
                    <a:pt x="18725" y="15614"/>
                    <a:pt x="18723" y="15438"/>
                  </a:cubicBezTo>
                  <a:cubicBezTo>
                    <a:pt x="18721" y="15321"/>
                    <a:pt x="18733" y="15270"/>
                    <a:pt x="18788" y="15272"/>
                  </a:cubicBezTo>
                  <a:close/>
                  <a:moveTo>
                    <a:pt x="2857" y="20270"/>
                  </a:moveTo>
                  <a:lnTo>
                    <a:pt x="2999" y="20473"/>
                  </a:lnTo>
                  <a:lnTo>
                    <a:pt x="3138" y="20677"/>
                  </a:lnTo>
                  <a:lnTo>
                    <a:pt x="2999" y="20843"/>
                  </a:lnTo>
                  <a:cubicBezTo>
                    <a:pt x="2871" y="20998"/>
                    <a:pt x="2674" y="21064"/>
                    <a:pt x="2633" y="20964"/>
                  </a:cubicBezTo>
                  <a:cubicBezTo>
                    <a:pt x="2603" y="20890"/>
                    <a:pt x="2682" y="20568"/>
                    <a:pt x="2771" y="20413"/>
                  </a:cubicBezTo>
                  <a:lnTo>
                    <a:pt x="2857" y="20270"/>
                  </a:lnTo>
                  <a:close/>
                  <a:moveTo>
                    <a:pt x="2161" y="21548"/>
                  </a:moveTo>
                  <a:cubicBezTo>
                    <a:pt x="2146" y="21547"/>
                    <a:pt x="2128" y="21550"/>
                    <a:pt x="2112" y="21559"/>
                  </a:cubicBezTo>
                  <a:cubicBezTo>
                    <a:pt x="2077" y="21578"/>
                    <a:pt x="2085" y="21595"/>
                    <a:pt x="2136" y="21597"/>
                  </a:cubicBezTo>
                  <a:cubicBezTo>
                    <a:pt x="2183" y="21600"/>
                    <a:pt x="2208" y="21584"/>
                    <a:pt x="2193" y="21564"/>
                  </a:cubicBezTo>
                  <a:cubicBezTo>
                    <a:pt x="2186" y="21554"/>
                    <a:pt x="2176" y="21549"/>
                    <a:pt x="2161" y="21548"/>
                  </a:cubicBezTo>
                  <a:close/>
                </a:path>
              </a:pathLst>
            </a:custGeom>
            <a:ln>
              <a:noFill/>
            </a:ln>
            <a:effectLst/>
          </p:spPr>
        </p:pic>
        <p:pic>
          <p:nvPicPr>
            <p:cNvPr id="11" name="Image" descr="Image"/>
            <p:cNvPicPr>
              <a:picLocks/>
            </p:cNvPicPr>
            <p:nvPr/>
          </p:nvPicPr>
          <p:blipFill>
            <a:blip r:embed="rId22">
              <a:extLst/>
            </a:blip>
            <a:stretch>
              <a:fillRect/>
            </a:stretch>
          </p:blipFill>
          <p:spPr>
            <a:xfrm>
              <a:off x="-1" y="0"/>
              <a:ext cx="2129765" cy="1581260"/>
            </a:xfrm>
            <a:prstGeom prst="rect">
              <a:avLst/>
            </a:prstGeom>
            <a:effectLst/>
          </p:spPr>
        </p:pic>
      </p:grpSp>
      <p:sp>
        <p:nvSpPr>
          <p:cNvPr id="14"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Title Text</a:t>
            </a:r>
          </a:p>
        </p:txBody>
      </p:sp>
      <p:sp>
        <p:nvSpPr>
          <p:cNvPr id="15"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61" r:id="rId10"/>
    <p:sldLayoutId id="2147483662" r:id="rId11"/>
    <p:sldLayoutId id="2147483664"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hyperlink" Target="#_Toc2084157"/><Relationship Id="rId3" Type="http://schemas.openxmlformats.org/officeDocument/2006/relationships/hyperlink" Target="#_Toc2084152"/><Relationship Id="rId7" Type="http://schemas.openxmlformats.org/officeDocument/2006/relationships/hyperlink" Target="#_Toc2084156"/><Relationship Id="rId12" Type="http://schemas.openxmlformats.org/officeDocument/2006/relationships/hyperlink" Target="#_Toc2084162"/><Relationship Id="rId2" Type="http://schemas.openxmlformats.org/officeDocument/2006/relationships/hyperlink" Target="#_Toc2084151"/><Relationship Id="rId1" Type="http://schemas.openxmlformats.org/officeDocument/2006/relationships/slideLayout" Target="../slideLayouts/slideLayout10.xml"/><Relationship Id="rId6" Type="http://schemas.openxmlformats.org/officeDocument/2006/relationships/hyperlink" Target="#_Toc2084155"/><Relationship Id="rId11" Type="http://schemas.openxmlformats.org/officeDocument/2006/relationships/hyperlink" Target="#_Toc2084161"/><Relationship Id="rId5" Type="http://schemas.openxmlformats.org/officeDocument/2006/relationships/hyperlink" Target="#_Toc2084154"/><Relationship Id="rId10" Type="http://schemas.openxmlformats.org/officeDocument/2006/relationships/hyperlink" Target="#_Toc2084159"/><Relationship Id="rId4" Type="http://schemas.openxmlformats.org/officeDocument/2006/relationships/hyperlink" Target="#_Toc2084153"/><Relationship Id="rId9" Type="http://schemas.openxmlformats.org/officeDocument/2006/relationships/hyperlink" Target="#_Toc2084158"/></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revistasoberaniasanitaria.com.ar/category/dossier/" TargetMode="External"/><Relationship Id="rId2" Type="http://schemas.openxmlformats.org/officeDocument/2006/relationships/hyperlink" Target="http://scielo.sld.cu/scielo.php?pid=S0864-34662004000300008&amp;script=sci_arttext&amp;tlng=pt#cargo" TargetMode="External"/><Relationship Id="rId1" Type="http://schemas.openxmlformats.org/officeDocument/2006/relationships/slideLayout" Target="../slideLayouts/slideLayout5.xml"/><Relationship Id="rId4" Type="http://schemas.openxmlformats.org/officeDocument/2006/relationships/hyperlink" Target="http://revistasoberaniasanitaria.com.ar/category/dossier/dossier-sistemas-de-salu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revistasoberaniasanitaria.com.ar/category/dossier/dossier-sistemas-de-salud/" TargetMode="External"/><Relationship Id="rId2" Type="http://schemas.openxmlformats.org/officeDocument/2006/relationships/hyperlink" Target="http://revistasoberaniasanitaria.com.ar/category/dossier/"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ítulo de la presentación"/>
          <p:cNvSpPr txBox="1">
            <a:spLocks noGrp="1"/>
          </p:cNvSpPr>
          <p:nvPr>
            <p:ph type="ctrTitle"/>
          </p:nvPr>
        </p:nvSpPr>
        <p:spPr>
          <a:xfrm>
            <a:off x="430603" y="2548247"/>
            <a:ext cx="23522794" cy="2277666"/>
          </a:xfrm>
          <a:prstGeom prst="rect">
            <a:avLst/>
          </a:prstGeom>
        </p:spPr>
        <p:txBody>
          <a:bodyPr>
            <a:normAutofit/>
          </a:bodyPr>
          <a:lstStyle/>
          <a:p>
            <a:r>
              <a:rPr lang="es-CO" sz="6000" dirty="0">
                <a:solidFill>
                  <a:schemeClr val="accent6">
                    <a:lumMod val="75000"/>
                  </a:schemeClr>
                </a:solidFill>
                <a:latin typeface="Arial Black" panose="020B0A04020102020204" pitchFamily="34" charset="0"/>
              </a:rPr>
              <a:t>EXPERIENCIA DE LAS “FUNCIONES ESENCIALES” </a:t>
            </a:r>
            <a:br>
              <a:rPr lang="es-CO" sz="6000" dirty="0">
                <a:solidFill>
                  <a:schemeClr val="accent6">
                    <a:lumMod val="75000"/>
                  </a:schemeClr>
                </a:solidFill>
                <a:latin typeface="Arial Black" panose="020B0A04020102020204" pitchFamily="34" charset="0"/>
              </a:rPr>
            </a:br>
            <a:r>
              <a:rPr lang="es-CO" sz="6000" dirty="0">
                <a:solidFill>
                  <a:schemeClr val="accent6">
                    <a:lumMod val="75000"/>
                  </a:schemeClr>
                </a:solidFill>
                <a:latin typeface="Arial Black" panose="020B0A04020102020204" pitchFamily="34" charset="0"/>
              </a:rPr>
              <a:t>DE LA </a:t>
            </a:r>
            <a:r>
              <a:rPr lang="es-CO" sz="6000">
                <a:solidFill>
                  <a:schemeClr val="accent6">
                    <a:lumMod val="75000"/>
                  </a:schemeClr>
                </a:solidFill>
                <a:latin typeface="Arial Black" panose="020B0A04020102020204" pitchFamily="34" charset="0"/>
              </a:rPr>
              <a:t>SALUD  PÚBLICA </a:t>
            </a:r>
            <a:r>
              <a:rPr lang="es-CO" sz="6000" dirty="0">
                <a:solidFill>
                  <a:schemeClr val="accent6">
                    <a:lumMod val="75000"/>
                  </a:schemeClr>
                </a:solidFill>
                <a:latin typeface="Arial Black" panose="020B0A04020102020204" pitchFamily="34" charset="0"/>
              </a:rPr>
              <a:t>EN COLOMBIA </a:t>
            </a:r>
          </a:p>
        </p:txBody>
      </p:sp>
      <p:sp>
        <p:nvSpPr>
          <p:cNvPr id="173" name="NOMBRE DEL SUSTENTANTE…"/>
          <p:cNvSpPr txBox="1">
            <a:spLocks noGrp="1"/>
          </p:cNvSpPr>
          <p:nvPr>
            <p:ph type="subTitle" sz="quarter" idx="4294967295"/>
          </p:nvPr>
        </p:nvSpPr>
        <p:spPr>
          <a:xfrm>
            <a:off x="9667874" y="11436064"/>
            <a:ext cx="14716126" cy="1617785"/>
          </a:xfrm>
          <a:prstGeom prst="rect">
            <a:avLst/>
          </a:prstGeom>
        </p:spPr>
        <p:txBody>
          <a:bodyPr anchor="t">
            <a:noAutofit/>
          </a:bodyPr>
          <a:lstStyle/>
          <a:p>
            <a:pPr marL="0" indent="0" algn="r">
              <a:spcBef>
                <a:spcPts val="0"/>
              </a:spcBef>
              <a:buSzTx/>
              <a:buNone/>
              <a:defRPr sz="5200" b="1">
                <a:solidFill>
                  <a:srgbClr val="FFFFFF"/>
                </a:solidFill>
              </a:defRPr>
            </a:pPr>
            <a:r>
              <a:rPr lang="es-CO" sz="3200" dirty="0">
                <a:solidFill>
                  <a:srgbClr val="FFFF00"/>
                </a:solidFill>
              </a:rPr>
              <a:t>Álvaro Franco Giraldo</a:t>
            </a:r>
          </a:p>
          <a:p>
            <a:pPr marL="0" indent="0" algn="r">
              <a:spcBef>
                <a:spcPts val="0"/>
              </a:spcBef>
              <a:buSzTx/>
              <a:buNone/>
              <a:defRPr sz="5200" b="1">
                <a:solidFill>
                  <a:srgbClr val="FFFFFF"/>
                </a:solidFill>
              </a:defRPr>
            </a:pPr>
            <a:r>
              <a:rPr lang="es-CO" sz="3200" dirty="0">
                <a:solidFill>
                  <a:srgbClr val="FFFF00"/>
                </a:solidFill>
              </a:rPr>
              <a:t>Profesor investigador </a:t>
            </a:r>
          </a:p>
          <a:p>
            <a:pPr marL="0" indent="0" algn="r">
              <a:spcBef>
                <a:spcPts val="0"/>
              </a:spcBef>
              <a:buSzTx/>
              <a:buNone/>
              <a:defRPr sz="5200" b="1">
                <a:solidFill>
                  <a:srgbClr val="FFFFFF"/>
                </a:solidFill>
              </a:defRPr>
            </a:pPr>
            <a:r>
              <a:rPr lang="es-CO" sz="3200" dirty="0">
                <a:solidFill>
                  <a:srgbClr val="FFFF00"/>
                </a:solidFill>
              </a:rPr>
              <a:t>Universidad Autónoma de las Américas, Colombia</a:t>
            </a:r>
          </a:p>
          <a:p>
            <a:pPr marL="0" indent="0" algn="r">
              <a:spcBef>
                <a:spcPts val="0"/>
              </a:spcBef>
              <a:buSzTx/>
              <a:buNone/>
              <a:defRPr sz="5200" b="1">
                <a:solidFill>
                  <a:srgbClr val="FFFFFF"/>
                </a:solidFill>
              </a:defRPr>
            </a:pPr>
            <a:r>
              <a:rPr lang="es-CO" sz="3200" dirty="0">
                <a:solidFill>
                  <a:srgbClr val="FFFF00"/>
                </a:solidFill>
              </a:rPr>
              <a:t>Ex Decano - Facultad Nacional de Salud Pública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3 Marcador de número de diapositiva">
            <a:extLst>
              <a:ext uri="{FF2B5EF4-FFF2-40B4-BE49-F238E27FC236}">
                <a16:creationId xmlns:a16="http://schemas.microsoft.com/office/drawing/2014/main" id="{A70358C1-4540-4FA5-B606-B69DEAB97D2B}"/>
              </a:ext>
            </a:extLst>
          </p:cNvPr>
          <p:cNvSpPr>
            <a:spLocks noGrp="1"/>
          </p:cNvSpPr>
          <p:nvPr>
            <p:ph type="sldNum" sz="quarter" idx="12"/>
          </p:nvPr>
        </p:nvSpPr>
        <p:spPr bwMode="auto">
          <a:xfrm>
            <a:off x="30255672" y="26146124"/>
            <a:ext cx="429604" cy="4520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1485900" indent="-571500">
              <a:defRPr>
                <a:solidFill>
                  <a:schemeClr val="tx1"/>
                </a:solidFill>
                <a:latin typeface="Arial" panose="020B0604020202020204" pitchFamily="34" charset="0"/>
              </a:defRPr>
            </a:lvl2pPr>
            <a:lvl3pPr marL="2286000" indent="-457200">
              <a:defRPr>
                <a:solidFill>
                  <a:schemeClr val="tx1"/>
                </a:solidFill>
                <a:latin typeface="Arial" panose="020B0604020202020204" pitchFamily="34" charset="0"/>
              </a:defRPr>
            </a:lvl3pPr>
            <a:lvl4pPr marL="3200400" indent="-457200">
              <a:defRPr>
                <a:solidFill>
                  <a:schemeClr val="tx1"/>
                </a:solidFill>
                <a:latin typeface="Arial" panose="020B0604020202020204" pitchFamily="34" charset="0"/>
              </a:defRPr>
            </a:lvl4pPr>
            <a:lvl5pPr marL="4114800" indent="-457200">
              <a:defRPr>
                <a:solidFill>
                  <a:schemeClr val="tx1"/>
                </a:solidFill>
                <a:latin typeface="Arial" panose="020B0604020202020204" pitchFamily="34" charset="0"/>
              </a:defRPr>
            </a:lvl5pPr>
            <a:lvl6pPr marL="5029200" indent="-457200" eaLnBrk="0" fontAlgn="base" hangingPunct="0">
              <a:spcBef>
                <a:spcPct val="0"/>
              </a:spcBef>
              <a:spcAft>
                <a:spcPct val="0"/>
              </a:spcAft>
              <a:defRPr>
                <a:solidFill>
                  <a:schemeClr val="tx1"/>
                </a:solidFill>
                <a:latin typeface="Arial" panose="020B0604020202020204" pitchFamily="34" charset="0"/>
              </a:defRPr>
            </a:lvl6pPr>
            <a:lvl7pPr marL="5943600" indent="-457200" eaLnBrk="0" fontAlgn="base" hangingPunct="0">
              <a:spcBef>
                <a:spcPct val="0"/>
              </a:spcBef>
              <a:spcAft>
                <a:spcPct val="0"/>
              </a:spcAft>
              <a:defRPr>
                <a:solidFill>
                  <a:schemeClr val="tx1"/>
                </a:solidFill>
                <a:latin typeface="Arial" panose="020B0604020202020204" pitchFamily="34" charset="0"/>
              </a:defRPr>
            </a:lvl7pPr>
            <a:lvl8pPr marL="6858000" indent="-457200" eaLnBrk="0" fontAlgn="base" hangingPunct="0">
              <a:spcBef>
                <a:spcPct val="0"/>
              </a:spcBef>
              <a:spcAft>
                <a:spcPct val="0"/>
              </a:spcAft>
              <a:defRPr>
                <a:solidFill>
                  <a:schemeClr val="tx1"/>
                </a:solidFill>
                <a:latin typeface="Arial" panose="020B0604020202020204" pitchFamily="34" charset="0"/>
              </a:defRPr>
            </a:lvl8pPr>
            <a:lvl9pPr marL="7772400" indent="-457200" eaLnBrk="0" fontAlgn="base" hangingPunct="0">
              <a:spcBef>
                <a:spcPct val="0"/>
              </a:spcBef>
              <a:spcAft>
                <a:spcPct val="0"/>
              </a:spcAft>
              <a:defRPr>
                <a:solidFill>
                  <a:schemeClr val="tx1"/>
                </a:solidFill>
                <a:latin typeface="Arial" panose="020B0604020202020204" pitchFamily="34" charset="0"/>
              </a:defRPr>
            </a:lvl9pPr>
          </a:lstStyle>
          <a:p>
            <a:fld id="{74BCCC2C-EB57-4C73-BB87-8C101B6076F8}" type="slidenum">
              <a:rPr lang="es-ES" altLang="es-CO" sz="2000"/>
              <a:pPr/>
              <a:t>10</a:t>
            </a:fld>
            <a:endParaRPr lang="es-ES" altLang="es-CO" sz="2000" dirty="0"/>
          </a:p>
        </p:txBody>
      </p:sp>
      <p:grpSp>
        <p:nvGrpSpPr>
          <p:cNvPr id="114691" name="Group 2">
            <a:extLst>
              <a:ext uri="{FF2B5EF4-FFF2-40B4-BE49-F238E27FC236}">
                <a16:creationId xmlns:a16="http://schemas.microsoft.com/office/drawing/2014/main" id="{35D47119-A26E-42F1-8E26-7050DE3D321C}"/>
              </a:ext>
            </a:extLst>
          </p:cNvPr>
          <p:cNvGrpSpPr>
            <a:grpSpLocks/>
          </p:cNvGrpSpPr>
          <p:nvPr/>
        </p:nvGrpSpPr>
        <p:grpSpPr bwMode="auto">
          <a:xfrm>
            <a:off x="5943600" y="3505201"/>
            <a:ext cx="12954000" cy="8991601"/>
            <a:chOff x="912" y="1104"/>
            <a:chExt cx="4080" cy="2832"/>
          </a:xfrm>
        </p:grpSpPr>
        <p:sp>
          <p:nvSpPr>
            <p:cNvPr id="53251" name="Oval 3">
              <a:extLst>
                <a:ext uri="{FF2B5EF4-FFF2-40B4-BE49-F238E27FC236}">
                  <a16:creationId xmlns:a16="http://schemas.microsoft.com/office/drawing/2014/main" id="{88981797-A64C-4AA1-9D69-BB8B86C2C884}"/>
                </a:ext>
              </a:extLst>
            </p:cNvPr>
            <p:cNvSpPr>
              <a:spLocks noChangeArrowheads="1"/>
            </p:cNvSpPr>
            <p:nvPr/>
          </p:nvSpPr>
          <p:spPr bwMode="auto">
            <a:xfrm>
              <a:off x="912" y="1104"/>
              <a:ext cx="3936" cy="2832"/>
            </a:xfrm>
            <a:prstGeom prst="ellipse">
              <a:avLst/>
            </a:prstGeom>
            <a:gradFill rotWithShape="0">
              <a:gsLst>
                <a:gs pos="0">
                  <a:srgbClr val="9933FF"/>
                </a:gs>
                <a:gs pos="50000">
                  <a:schemeClr val="tx2"/>
                </a:gs>
                <a:gs pos="100000">
                  <a:srgbClr val="9933FF"/>
                </a:gs>
              </a:gsLst>
              <a:lin ang="0" scaled="1"/>
            </a:gradFill>
            <a:ln w="57150">
              <a:solidFill>
                <a:srgbClr val="FFFFCC"/>
              </a:solidFill>
              <a:round/>
              <a:headEnd/>
              <a:tailEnd/>
            </a:ln>
            <a:effectLst/>
            <a:extLst/>
          </p:spPr>
          <p:txBody>
            <a:bodyPr wrap="none" anchor="ctr"/>
            <a:lstStyle/>
            <a:p>
              <a:pPr eaLnBrk="1" hangingPunct="1">
                <a:defRPr/>
              </a:pPr>
              <a:endParaRPr lang="es-UY" sz="6400" dirty="0"/>
            </a:p>
          </p:txBody>
        </p:sp>
        <p:sp>
          <p:nvSpPr>
            <p:cNvPr id="114704" name="Text Box 4">
              <a:extLst>
                <a:ext uri="{FF2B5EF4-FFF2-40B4-BE49-F238E27FC236}">
                  <a16:creationId xmlns:a16="http://schemas.microsoft.com/office/drawing/2014/main" id="{10D1FAF6-AD3D-415A-B848-1CDD9C2CC084}"/>
                </a:ext>
              </a:extLst>
            </p:cNvPr>
            <p:cNvSpPr txBox="1">
              <a:spLocks noChangeArrowheads="1"/>
            </p:cNvSpPr>
            <p:nvPr/>
          </p:nvSpPr>
          <p:spPr bwMode="auto">
            <a:xfrm>
              <a:off x="2400" y="3504"/>
              <a:ext cx="105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es-CL" altLang="es-CO" dirty="0">
                  <a:solidFill>
                    <a:schemeClr val="bg1"/>
                  </a:solidFill>
                  <a:latin typeface="Times" panose="02020603050405020304" pitchFamily="18" charset="0"/>
                </a:rPr>
                <a:t>Gestión en salud pública</a:t>
              </a:r>
            </a:p>
          </p:txBody>
        </p:sp>
        <p:sp>
          <p:nvSpPr>
            <p:cNvPr id="114705" name="AutoShape 5">
              <a:extLst>
                <a:ext uri="{FF2B5EF4-FFF2-40B4-BE49-F238E27FC236}">
                  <a16:creationId xmlns:a16="http://schemas.microsoft.com/office/drawing/2014/main" id="{DF9546A6-5011-41C8-A882-66065AA92696}"/>
                </a:ext>
              </a:extLst>
            </p:cNvPr>
            <p:cNvSpPr>
              <a:spLocks noChangeArrowheads="1"/>
            </p:cNvSpPr>
            <p:nvPr/>
          </p:nvSpPr>
          <p:spPr bwMode="auto">
            <a:xfrm>
              <a:off x="4464" y="3648"/>
              <a:ext cx="528" cy="288"/>
            </a:xfrm>
            <a:prstGeom prst="wedgeRectCallout">
              <a:avLst>
                <a:gd name="adj1" fmla="val -121782"/>
                <a:gd name="adj2" fmla="val -21875"/>
              </a:avLst>
            </a:prstGeom>
            <a:solidFill>
              <a:srgbClr val="FFFFFF"/>
            </a:solidFill>
            <a:ln w="9525">
              <a:solidFill>
                <a:srgbClr val="C0C0C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s-CO" sz="6400" dirty="0">
                  <a:solidFill>
                    <a:srgbClr val="FF0000"/>
                  </a:solidFill>
                  <a:latin typeface="Times" panose="02020603050405020304" pitchFamily="18" charset="0"/>
                </a:rPr>
                <a:t>OMS</a:t>
              </a:r>
              <a:endParaRPr lang="es-ES_tradnl" altLang="es-CO" sz="6400" dirty="0">
                <a:solidFill>
                  <a:srgbClr val="FF0000"/>
                </a:solidFill>
                <a:latin typeface="Times" panose="02020603050405020304" pitchFamily="18" charset="0"/>
              </a:endParaRPr>
            </a:p>
          </p:txBody>
        </p:sp>
      </p:grpSp>
      <p:sp>
        <p:nvSpPr>
          <p:cNvPr id="53254" name="Rectangle 6">
            <a:extLst>
              <a:ext uri="{FF2B5EF4-FFF2-40B4-BE49-F238E27FC236}">
                <a16:creationId xmlns:a16="http://schemas.microsoft.com/office/drawing/2014/main" id="{896E0380-A179-44EF-8EBC-B6076A53DB5D}"/>
              </a:ext>
            </a:extLst>
          </p:cNvPr>
          <p:cNvSpPr>
            <a:spLocks noChangeArrowheads="1"/>
          </p:cNvSpPr>
          <p:nvPr/>
        </p:nvSpPr>
        <p:spPr bwMode="auto">
          <a:xfrm>
            <a:off x="5333999" y="729420"/>
            <a:ext cx="9800897" cy="701731"/>
          </a:xfrm>
          <a:prstGeom prst="rect">
            <a:avLst/>
          </a:prstGeom>
          <a:noFill/>
          <a:ln>
            <a:noFill/>
          </a:ln>
          <a:effectLst/>
          <a:extLst/>
        </p:spPr>
        <p:txBody>
          <a:bodyPr wrap="square">
            <a:spAutoFit/>
          </a:bodyPr>
          <a:lstStyle/>
          <a:p>
            <a:pPr algn="ctr">
              <a:lnSpc>
                <a:spcPct val="90000"/>
              </a:lnSpc>
              <a:defRPr/>
            </a:pPr>
            <a:r>
              <a:rPr lang="en-US" sz="4400" dirty="0">
                <a:solidFill>
                  <a:srgbClr val="FFFF00"/>
                </a:solidFill>
                <a:latin typeface="Helvetica Neue Medium"/>
              </a:rPr>
              <a:t>FESP – Debate </a:t>
            </a:r>
            <a:r>
              <a:rPr lang="en-US" sz="4400" dirty="0" err="1">
                <a:solidFill>
                  <a:srgbClr val="FFFF00"/>
                </a:solidFill>
                <a:latin typeface="Helvetica Neue Medium"/>
              </a:rPr>
              <a:t>década</a:t>
            </a:r>
            <a:r>
              <a:rPr lang="en-US" sz="4400" dirty="0">
                <a:solidFill>
                  <a:srgbClr val="FFFF00"/>
                </a:solidFill>
                <a:latin typeface="Helvetica Neue Medium"/>
              </a:rPr>
              <a:t> 1990 - 2000</a:t>
            </a:r>
          </a:p>
        </p:txBody>
      </p:sp>
      <p:grpSp>
        <p:nvGrpSpPr>
          <p:cNvPr id="114693" name="Group 7">
            <a:extLst>
              <a:ext uri="{FF2B5EF4-FFF2-40B4-BE49-F238E27FC236}">
                <a16:creationId xmlns:a16="http://schemas.microsoft.com/office/drawing/2014/main" id="{801F89B7-BDE6-45A1-94B9-85D0754F5421}"/>
              </a:ext>
            </a:extLst>
          </p:cNvPr>
          <p:cNvGrpSpPr>
            <a:grpSpLocks/>
          </p:cNvGrpSpPr>
          <p:nvPr/>
        </p:nvGrpSpPr>
        <p:grpSpPr bwMode="auto">
          <a:xfrm>
            <a:off x="7162800" y="2133600"/>
            <a:ext cx="13868400" cy="8686800"/>
            <a:chOff x="1296" y="672"/>
            <a:chExt cx="4368" cy="2736"/>
          </a:xfrm>
        </p:grpSpPr>
        <p:sp>
          <p:nvSpPr>
            <p:cNvPr id="53256" name="Oval 8">
              <a:extLst>
                <a:ext uri="{FF2B5EF4-FFF2-40B4-BE49-F238E27FC236}">
                  <a16:creationId xmlns:a16="http://schemas.microsoft.com/office/drawing/2014/main" id="{83A56BB2-2632-4E79-A03E-B5CC17EBF9CD}"/>
                </a:ext>
              </a:extLst>
            </p:cNvPr>
            <p:cNvSpPr>
              <a:spLocks noChangeArrowheads="1"/>
            </p:cNvSpPr>
            <p:nvPr/>
          </p:nvSpPr>
          <p:spPr bwMode="auto">
            <a:xfrm>
              <a:off x="1296" y="672"/>
              <a:ext cx="4272" cy="2736"/>
            </a:xfrm>
            <a:prstGeom prst="ellipse">
              <a:avLst/>
            </a:prstGeom>
            <a:gradFill rotWithShape="0">
              <a:gsLst>
                <a:gs pos="0">
                  <a:srgbClr val="FFFF00"/>
                </a:gs>
                <a:gs pos="100000">
                  <a:srgbClr val="008000"/>
                </a:gs>
              </a:gsLst>
              <a:lin ang="0" scaled="1"/>
            </a:gradFill>
            <a:ln w="38100">
              <a:solidFill>
                <a:srgbClr val="FFFFCC"/>
              </a:solidFill>
              <a:round/>
              <a:headEnd/>
              <a:tailEnd/>
            </a:ln>
            <a:effectLst/>
            <a:extLst/>
          </p:spPr>
          <p:txBody>
            <a:bodyPr wrap="none" anchor="ctr"/>
            <a:lstStyle/>
            <a:p>
              <a:pPr algn="ctr">
                <a:defRPr/>
              </a:pPr>
              <a:endParaRPr lang="es-ES_tradnl" sz="4800" dirty="0">
                <a:effectLst>
                  <a:outerShdw blurRad="38100" dist="38100" dir="2700000" algn="tl">
                    <a:srgbClr val="FFFFFF"/>
                  </a:outerShdw>
                </a:effectLst>
                <a:latin typeface="Times" pitchFamily="18" charset="0"/>
              </a:endParaRPr>
            </a:p>
          </p:txBody>
        </p:sp>
        <p:sp>
          <p:nvSpPr>
            <p:cNvPr id="114701" name="Text Box 9">
              <a:extLst>
                <a:ext uri="{FF2B5EF4-FFF2-40B4-BE49-F238E27FC236}">
                  <a16:creationId xmlns:a16="http://schemas.microsoft.com/office/drawing/2014/main" id="{317CCE1A-A2D0-462D-95EB-7D058B18C5CF}"/>
                </a:ext>
              </a:extLst>
            </p:cNvPr>
            <p:cNvSpPr txBox="1">
              <a:spLocks noChangeArrowheads="1"/>
            </p:cNvSpPr>
            <p:nvPr/>
          </p:nvSpPr>
          <p:spPr bwMode="auto">
            <a:xfrm>
              <a:off x="3660" y="2745"/>
              <a:ext cx="1104"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es-CL" altLang="es-CO" dirty="0">
                  <a:solidFill>
                    <a:srgbClr val="000099"/>
                  </a:solidFill>
                  <a:latin typeface="Times" panose="02020603050405020304" pitchFamily="18" charset="0"/>
                </a:rPr>
                <a:t>Desastres</a:t>
              </a:r>
            </a:p>
            <a:p>
              <a:pPr>
                <a:buFontTx/>
                <a:buChar char="•"/>
              </a:pPr>
              <a:r>
                <a:rPr lang="en-US" altLang="es-CO" sz="2800" dirty="0">
                  <a:solidFill>
                    <a:srgbClr val="000099"/>
                  </a:solidFill>
                  <a:latin typeface="Times" panose="02020603050405020304" pitchFamily="18" charset="0"/>
                </a:rPr>
                <a:t>Salud ocupacional</a:t>
              </a:r>
            </a:p>
            <a:p>
              <a:pPr>
                <a:buFontTx/>
                <a:buChar char="•"/>
              </a:pPr>
              <a:r>
                <a:rPr lang="en-US" altLang="es-CO" sz="2800" dirty="0">
                  <a:solidFill>
                    <a:srgbClr val="000099"/>
                  </a:solidFill>
                  <a:latin typeface="Times" panose="02020603050405020304" pitchFamily="18" charset="0"/>
                </a:rPr>
                <a:t>Medio ambiente</a:t>
              </a:r>
            </a:p>
          </p:txBody>
        </p:sp>
        <p:sp>
          <p:nvSpPr>
            <p:cNvPr id="53258" name="AutoShape 10">
              <a:extLst>
                <a:ext uri="{FF2B5EF4-FFF2-40B4-BE49-F238E27FC236}">
                  <a16:creationId xmlns:a16="http://schemas.microsoft.com/office/drawing/2014/main" id="{63C2E002-A53D-4746-87F1-9E0CC9CA6F52}"/>
                </a:ext>
              </a:extLst>
            </p:cNvPr>
            <p:cNvSpPr>
              <a:spLocks noChangeArrowheads="1"/>
            </p:cNvSpPr>
            <p:nvPr/>
          </p:nvSpPr>
          <p:spPr bwMode="auto">
            <a:xfrm>
              <a:off x="5136" y="720"/>
              <a:ext cx="528" cy="240"/>
            </a:xfrm>
            <a:prstGeom prst="wedgeRectCallout">
              <a:avLst>
                <a:gd name="adj1" fmla="val -44884"/>
                <a:gd name="adj2" fmla="val 107083"/>
              </a:avLst>
            </a:prstGeom>
            <a:solidFill>
              <a:srgbClr val="FFFFFF"/>
            </a:solidFill>
            <a:ln w="9525">
              <a:solidFill>
                <a:srgbClr val="C0C0C0"/>
              </a:solidFill>
              <a:miter lim="800000"/>
              <a:headEnd/>
              <a:tailEnd/>
            </a:ln>
            <a:effectLst/>
            <a:extLst/>
          </p:spPr>
          <p:txBody>
            <a:bodyPr wrap="none" anchor="ctr"/>
            <a:lstStyle/>
            <a:p>
              <a:pPr algn="ctr">
                <a:defRPr/>
              </a:pPr>
              <a:r>
                <a:rPr lang="en-US" sz="6400" dirty="0">
                  <a:solidFill>
                    <a:srgbClr val="FF0000"/>
                  </a:solidFill>
                  <a:effectLst>
                    <a:outerShdw blurRad="38100" dist="38100" dir="2700000" algn="tl">
                      <a:srgbClr val="C0C0C0"/>
                    </a:outerShdw>
                  </a:effectLst>
                  <a:latin typeface="Times" pitchFamily="18" charset="0"/>
                </a:rPr>
                <a:t>OPS</a:t>
              </a:r>
              <a:endParaRPr lang="es-ES_tradnl" sz="6400" dirty="0">
                <a:solidFill>
                  <a:srgbClr val="FF0000"/>
                </a:solidFill>
                <a:effectLst>
                  <a:outerShdw blurRad="38100" dist="38100" dir="2700000" algn="tl">
                    <a:srgbClr val="C0C0C0"/>
                  </a:outerShdw>
                </a:effectLst>
                <a:latin typeface="Times" pitchFamily="18" charset="0"/>
              </a:endParaRPr>
            </a:p>
          </p:txBody>
        </p:sp>
      </p:grpSp>
      <p:sp>
        <p:nvSpPr>
          <p:cNvPr id="53259" name="Oval 11">
            <a:extLst>
              <a:ext uri="{FF2B5EF4-FFF2-40B4-BE49-F238E27FC236}">
                <a16:creationId xmlns:a16="http://schemas.microsoft.com/office/drawing/2014/main" id="{CB764F43-D609-477A-92ED-23D66719D158}"/>
              </a:ext>
            </a:extLst>
          </p:cNvPr>
          <p:cNvSpPr>
            <a:spLocks noChangeArrowheads="1"/>
          </p:cNvSpPr>
          <p:nvPr/>
        </p:nvSpPr>
        <p:spPr bwMode="auto">
          <a:xfrm>
            <a:off x="5334000" y="2286000"/>
            <a:ext cx="12039600" cy="7315200"/>
          </a:xfrm>
          <a:prstGeom prst="ellipse">
            <a:avLst/>
          </a:prstGeom>
          <a:gradFill rotWithShape="0">
            <a:gsLst>
              <a:gs pos="0">
                <a:srgbClr val="FF7A01"/>
              </a:gs>
              <a:gs pos="100000">
                <a:srgbClr val="FFCC00"/>
              </a:gs>
            </a:gsLst>
            <a:lin ang="0" scaled="1"/>
          </a:gradFill>
          <a:ln w="38100">
            <a:solidFill>
              <a:srgbClr val="FFFFCC"/>
            </a:solidFill>
            <a:round/>
            <a:headEnd/>
            <a:tailEnd/>
          </a:ln>
          <a:effectLst/>
          <a:extLst/>
        </p:spPr>
        <p:txBody>
          <a:bodyPr wrap="none" anchor="ctr"/>
          <a:lstStyle/>
          <a:p>
            <a:pPr algn="ctr">
              <a:defRPr/>
            </a:pPr>
            <a:endParaRPr lang="es-ES_tradnl" sz="4800" dirty="0">
              <a:effectLst>
                <a:outerShdw blurRad="38100" dist="38100" dir="2700000" algn="tl">
                  <a:srgbClr val="FFFFFF"/>
                </a:outerShdw>
              </a:effectLst>
              <a:latin typeface="Times" pitchFamily="18" charset="0"/>
            </a:endParaRPr>
          </a:p>
        </p:txBody>
      </p:sp>
      <p:sp>
        <p:nvSpPr>
          <p:cNvPr id="53260" name="Text Box 12">
            <a:extLst>
              <a:ext uri="{FF2B5EF4-FFF2-40B4-BE49-F238E27FC236}">
                <a16:creationId xmlns:a16="http://schemas.microsoft.com/office/drawing/2014/main" id="{27E3F2A6-2757-49CE-B16A-35E6592CCF3C}"/>
              </a:ext>
            </a:extLst>
          </p:cNvPr>
          <p:cNvSpPr txBox="1">
            <a:spLocks noChangeArrowheads="1"/>
          </p:cNvSpPr>
          <p:nvPr/>
        </p:nvSpPr>
        <p:spPr bwMode="auto">
          <a:xfrm>
            <a:off x="9906000" y="2590800"/>
            <a:ext cx="381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FontTx/>
              <a:buChar char="•"/>
            </a:pPr>
            <a:r>
              <a:rPr lang="es-ES_tradnl" altLang="es-CO" sz="3000" dirty="0">
                <a:solidFill>
                  <a:srgbClr val="000099"/>
                </a:solidFill>
                <a:latin typeface="Times" panose="02020603050405020304" pitchFamily="18" charset="0"/>
              </a:rPr>
              <a:t>Desarrollo de recursos humanos</a:t>
            </a:r>
          </a:p>
        </p:txBody>
      </p:sp>
      <p:sp>
        <p:nvSpPr>
          <p:cNvPr id="53261" name="Oval 13">
            <a:extLst>
              <a:ext uri="{FF2B5EF4-FFF2-40B4-BE49-F238E27FC236}">
                <a16:creationId xmlns:a16="http://schemas.microsoft.com/office/drawing/2014/main" id="{D2AE3E24-5492-4A94-92FD-E3CAAEDCFE6F}"/>
              </a:ext>
            </a:extLst>
          </p:cNvPr>
          <p:cNvSpPr>
            <a:spLocks noChangeArrowheads="1"/>
          </p:cNvSpPr>
          <p:nvPr/>
        </p:nvSpPr>
        <p:spPr bwMode="auto">
          <a:xfrm>
            <a:off x="5181600" y="3289301"/>
            <a:ext cx="14020800" cy="727090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marL="114300" indent="-1143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FontTx/>
              <a:buChar char="•"/>
            </a:pPr>
            <a:r>
              <a:rPr lang="es-ES_tradnl" altLang="es-CO" sz="3000" dirty="0">
                <a:solidFill>
                  <a:srgbClr val="000099"/>
                </a:solidFill>
                <a:latin typeface="Times" panose="02020603050405020304" pitchFamily="18" charset="0"/>
              </a:rPr>
              <a:t>Monitoreo de la situación de salud</a:t>
            </a:r>
          </a:p>
          <a:p>
            <a:pPr algn="ctr">
              <a:buFontTx/>
              <a:buChar char="•"/>
            </a:pPr>
            <a:r>
              <a:rPr lang="es-ES_tradnl" altLang="es-CO" sz="3000" dirty="0">
                <a:solidFill>
                  <a:srgbClr val="000099"/>
                </a:solidFill>
                <a:latin typeface="Times" panose="02020603050405020304" pitchFamily="18" charset="0"/>
              </a:rPr>
              <a:t>Vigilancia epidemiológica</a:t>
            </a:r>
          </a:p>
          <a:p>
            <a:pPr algn="ctr">
              <a:buFontTx/>
              <a:buChar char="•"/>
            </a:pPr>
            <a:r>
              <a:rPr lang="en-NZ" altLang="es-CO" sz="3000" dirty="0">
                <a:solidFill>
                  <a:srgbClr val="000099"/>
                </a:solidFill>
                <a:latin typeface="Times" panose="02020603050405020304" pitchFamily="18" charset="0"/>
              </a:rPr>
              <a:t>Promoción de salud y enpoderamiento de los ciudadanos</a:t>
            </a:r>
          </a:p>
          <a:p>
            <a:pPr algn="ctr">
              <a:buFontTx/>
              <a:buChar char="•"/>
            </a:pPr>
            <a:r>
              <a:rPr lang="en-NZ" altLang="es-CO" sz="3000" dirty="0">
                <a:solidFill>
                  <a:srgbClr val="000099"/>
                </a:solidFill>
                <a:latin typeface="Times" panose="02020603050405020304" pitchFamily="18" charset="0"/>
              </a:rPr>
              <a:t>Estímulo de la participación social e intersectorialidad </a:t>
            </a:r>
          </a:p>
          <a:p>
            <a:pPr algn="ctr">
              <a:buFontTx/>
              <a:buChar char="•"/>
            </a:pPr>
            <a:r>
              <a:rPr lang="en-NZ" altLang="es-CO" sz="3000" dirty="0">
                <a:solidFill>
                  <a:srgbClr val="000099"/>
                </a:solidFill>
                <a:latin typeface="Times" panose="02020603050405020304" pitchFamily="18" charset="0"/>
              </a:rPr>
              <a:t>Desarrollo de políticas y  planes</a:t>
            </a:r>
          </a:p>
          <a:p>
            <a:pPr algn="ctr">
              <a:buFontTx/>
              <a:buChar char="•"/>
            </a:pPr>
            <a:r>
              <a:rPr lang="en-NZ" altLang="es-CO" sz="3000" dirty="0">
                <a:solidFill>
                  <a:srgbClr val="000099"/>
                </a:solidFill>
                <a:latin typeface="Times" panose="02020603050405020304" pitchFamily="18" charset="0"/>
              </a:rPr>
              <a:t>Regulación y fiscalización</a:t>
            </a:r>
          </a:p>
          <a:p>
            <a:pPr algn="ctr">
              <a:buFontTx/>
              <a:buChar char="•"/>
            </a:pPr>
            <a:r>
              <a:rPr lang="en-NZ" altLang="es-CO" sz="3000" dirty="0">
                <a:solidFill>
                  <a:srgbClr val="000099"/>
                </a:solidFill>
                <a:latin typeface="Times" panose="02020603050405020304" pitchFamily="18" charset="0"/>
              </a:rPr>
              <a:t>Garantía de provisión de servicios de salud</a:t>
            </a:r>
          </a:p>
          <a:p>
            <a:pPr algn="ctr">
              <a:buFontTx/>
              <a:buChar char="•"/>
            </a:pPr>
            <a:r>
              <a:rPr lang="en-NZ" altLang="es-CO" sz="3000" dirty="0">
                <a:solidFill>
                  <a:srgbClr val="000099"/>
                </a:solidFill>
                <a:latin typeface="Times" panose="02020603050405020304" pitchFamily="18" charset="0"/>
              </a:rPr>
              <a:t>Evaluación de efectividad  y calidad de servicios </a:t>
            </a:r>
          </a:p>
          <a:p>
            <a:pPr algn="ctr">
              <a:buFontTx/>
              <a:buChar char="•"/>
            </a:pPr>
            <a:r>
              <a:rPr lang="en-NZ" altLang="es-CO" sz="3000" dirty="0">
                <a:solidFill>
                  <a:srgbClr val="000099"/>
                </a:solidFill>
                <a:latin typeface="Times" panose="02020603050405020304" pitchFamily="18" charset="0"/>
              </a:rPr>
              <a:t>Investigación y desarrollo de tecnología</a:t>
            </a:r>
          </a:p>
          <a:p>
            <a:pPr algn="ctr"/>
            <a:r>
              <a:rPr lang="en-NZ" altLang="es-CO" sz="3000" dirty="0">
                <a:solidFill>
                  <a:srgbClr val="000099"/>
                </a:solidFill>
                <a:latin typeface="Times" panose="02020603050405020304" pitchFamily="18" charset="0"/>
              </a:rPr>
              <a:t>(9)</a:t>
            </a:r>
          </a:p>
          <a:p>
            <a:pPr algn="ctr"/>
            <a:endParaRPr lang="es-ES_tradnl" altLang="es-CO" sz="3000" dirty="0">
              <a:solidFill>
                <a:srgbClr val="000099"/>
              </a:solidFill>
              <a:latin typeface="Times" panose="02020603050405020304" pitchFamily="18" charset="0"/>
            </a:endParaRPr>
          </a:p>
        </p:txBody>
      </p:sp>
      <p:sp>
        <p:nvSpPr>
          <p:cNvPr id="53262" name="AutoShape 14">
            <a:extLst>
              <a:ext uri="{FF2B5EF4-FFF2-40B4-BE49-F238E27FC236}">
                <a16:creationId xmlns:a16="http://schemas.microsoft.com/office/drawing/2014/main" id="{7FAD9395-586F-4D17-8D03-6FDF2E53F8AF}"/>
              </a:ext>
            </a:extLst>
          </p:cNvPr>
          <p:cNvSpPr>
            <a:spLocks noChangeArrowheads="1"/>
          </p:cNvSpPr>
          <p:nvPr/>
        </p:nvSpPr>
        <p:spPr bwMode="auto">
          <a:xfrm>
            <a:off x="3470276" y="2609850"/>
            <a:ext cx="3352800" cy="914400"/>
          </a:xfrm>
          <a:prstGeom prst="wedgeRectCallout">
            <a:avLst>
              <a:gd name="adj1" fmla="val 32861"/>
              <a:gd name="adj2" fmla="val 88889"/>
            </a:avLst>
          </a:prstGeom>
          <a:solidFill>
            <a:srgbClr val="FFFFFF"/>
          </a:solidFill>
          <a:ln w="9525">
            <a:solidFill>
              <a:srgbClr val="C0C0C0"/>
            </a:solidFill>
            <a:miter lim="800000"/>
            <a:headEnd/>
            <a:tailEnd/>
          </a:ln>
          <a:effectLst/>
          <a:extLst/>
        </p:spPr>
        <p:txBody>
          <a:bodyPr wrap="none" anchor="ctr"/>
          <a:lstStyle/>
          <a:p>
            <a:pPr algn="ctr">
              <a:defRPr/>
            </a:pPr>
            <a:r>
              <a:rPr lang="en-US" sz="6400" dirty="0">
                <a:solidFill>
                  <a:srgbClr val="FF0000"/>
                </a:solidFill>
                <a:effectLst>
                  <a:outerShdw blurRad="38100" dist="38100" dir="2700000" algn="tl">
                    <a:srgbClr val="C0C0C0"/>
                  </a:outerShdw>
                </a:effectLst>
                <a:latin typeface="Times" pitchFamily="18" charset="0"/>
              </a:rPr>
              <a:t>CDC -NPHPSP</a:t>
            </a:r>
            <a:endParaRPr lang="es-ES_tradnl" sz="6400" dirty="0">
              <a:solidFill>
                <a:srgbClr val="FF0000"/>
              </a:solidFill>
              <a:latin typeface="Times" pitchFamily="18" charset="0"/>
            </a:endParaRPr>
          </a:p>
        </p:txBody>
      </p:sp>
      <p:sp>
        <p:nvSpPr>
          <p:cNvPr id="114698" name="Oval 15">
            <a:extLst>
              <a:ext uri="{FF2B5EF4-FFF2-40B4-BE49-F238E27FC236}">
                <a16:creationId xmlns:a16="http://schemas.microsoft.com/office/drawing/2014/main" id="{3EFC8E28-FD69-4D53-A7E3-AE8267A15AD2}"/>
              </a:ext>
            </a:extLst>
          </p:cNvPr>
          <p:cNvSpPr>
            <a:spLocks noChangeArrowheads="1"/>
          </p:cNvSpPr>
          <p:nvPr/>
        </p:nvSpPr>
        <p:spPr bwMode="auto">
          <a:xfrm>
            <a:off x="5943600" y="3657600"/>
            <a:ext cx="12496800" cy="8839200"/>
          </a:xfrm>
          <a:prstGeom prst="ellipse">
            <a:avLst/>
          </a:prstGeom>
          <a:noFill/>
          <a:ln w="38100">
            <a:solidFill>
              <a:srgbClr val="FF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UY" altLang="es-CO" sz="6400" dirty="0">
              <a:latin typeface="Times New Roman" panose="02020603050405020304" pitchFamily="18" charset="0"/>
            </a:endParaRPr>
          </a:p>
        </p:txBody>
      </p:sp>
      <p:sp>
        <p:nvSpPr>
          <p:cNvPr id="114699" name="Oval 16">
            <a:extLst>
              <a:ext uri="{FF2B5EF4-FFF2-40B4-BE49-F238E27FC236}">
                <a16:creationId xmlns:a16="http://schemas.microsoft.com/office/drawing/2014/main" id="{357A1736-6256-4535-9595-5583F4E97101}"/>
              </a:ext>
            </a:extLst>
          </p:cNvPr>
          <p:cNvSpPr>
            <a:spLocks noChangeArrowheads="1"/>
          </p:cNvSpPr>
          <p:nvPr/>
        </p:nvSpPr>
        <p:spPr bwMode="auto">
          <a:xfrm>
            <a:off x="7162800" y="2133600"/>
            <a:ext cx="13563600" cy="8686800"/>
          </a:xfrm>
          <a:prstGeom prst="ellipse">
            <a:avLst/>
          </a:prstGeom>
          <a:noFill/>
          <a:ln w="38100">
            <a:solidFill>
              <a:srgbClr val="FF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UY" altLang="es-CO" sz="6400" dirty="0">
              <a:latin typeface="Times New Roman" panose="02020603050405020304" pitchFamily="18" charset="0"/>
            </a:endParaRPr>
          </a:p>
        </p:txBody>
      </p:sp>
      <p:sp>
        <p:nvSpPr>
          <p:cNvPr id="19" name="Contenido sugerido"/>
          <p:cNvSpPr txBox="1"/>
          <p:nvPr/>
        </p:nvSpPr>
        <p:spPr>
          <a:xfrm>
            <a:off x="15828578" y="349407"/>
            <a:ext cx="7864609" cy="1112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ANTECEDENTES</a:t>
            </a:r>
            <a:endParaRPr dirty="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60"/>
                                        </p:tgtEl>
                                        <p:attrNameLst>
                                          <p:attrName>style.visibility</p:attrName>
                                        </p:attrNameLst>
                                      </p:cBhvr>
                                      <p:to>
                                        <p:strVal val="visible"/>
                                      </p:to>
                                    </p:set>
                                    <p:anim calcmode="lin" valueType="num">
                                      <p:cBhvr additive="base">
                                        <p:cTn id="7" dur="500" fill="hold"/>
                                        <p:tgtEl>
                                          <p:spTgt spid="53260"/>
                                        </p:tgtEl>
                                        <p:attrNameLst>
                                          <p:attrName>ppt_x</p:attrName>
                                        </p:attrNameLst>
                                      </p:cBhvr>
                                      <p:tavLst>
                                        <p:tav tm="0">
                                          <p:val>
                                            <p:strVal val="0-#ppt_w/2"/>
                                          </p:val>
                                        </p:tav>
                                        <p:tav tm="100000">
                                          <p:val>
                                            <p:strVal val="#ppt_x"/>
                                          </p:val>
                                        </p:tav>
                                      </p:tavLst>
                                    </p:anim>
                                    <p:anim calcmode="lin" valueType="num">
                                      <p:cBhvr additive="base">
                                        <p:cTn id="8" dur="500" fill="hold"/>
                                        <p:tgtEl>
                                          <p:spTgt spid="532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261"/>
                                        </p:tgtEl>
                                        <p:attrNameLst>
                                          <p:attrName>style.visibility</p:attrName>
                                        </p:attrNameLst>
                                      </p:cBhvr>
                                      <p:to>
                                        <p:strVal val="visible"/>
                                      </p:to>
                                    </p:set>
                                    <p:anim calcmode="lin" valueType="num">
                                      <p:cBhvr additive="base">
                                        <p:cTn id="13" dur="500" fill="hold"/>
                                        <p:tgtEl>
                                          <p:spTgt spid="53261"/>
                                        </p:tgtEl>
                                        <p:attrNameLst>
                                          <p:attrName>ppt_x</p:attrName>
                                        </p:attrNameLst>
                                      </p:cBhvr>
                                      <p:tavLst>
                                        <p:tav tm="0">
                                          <p:val>
                                            <p:strVal val="0-#ppt_w/2"/>
                                          </p:val>
                                        </p:tav>
                                        <p:tav tm="100000">
                                          <p:val>
                                            <p:strVal val="#ppt_x"/>
                                          </p:val>
                                        </p:tav>
                                      </p:tavLst>
                                    </p:anim>
                                    <p:anim calcmode="lin" valueType="num">
                                      <p:cBhvr additive="base">
                                        <p:cTn id="14" dur="500" fill="hold"/>
                                        <p:tgtEl>
                                          <p:spTgt spid="53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0" grpId="0" autoUpdateAnimBg="0"/>
      <p:bldP spid="5326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5 Marcador de número de diapositiva">
            <a:extLst>
              <a:ext uri="{FF2B5EF4-FFF2-40B4-BE49-F238E27FC236}">
                <a16:creationId xmlns:a16="http://schemas.microsoft.com/office/drawing/2014/main" id="{27791F46-E2C9-49AB-825F-EEA34AF5088D}"/>
              </a:ext>
            </a:extLst>
          </p:cNvPr>
          <p:cNvSpPr>
            <a:spLocks noGrp="1"/>
          </p:cNvSpPr>
          <p:nvPr>
            <p:ph type="sldNum" sz="quarter" idx="12"/>
          </p:nvPr>
        </p:nvSpPr>
        <p:spPr bwMode="auto">
          <a:xfrm>
            <a:off x="30255672" y="26146124"/>
            <a:ext cx="429604" cy="4520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5200">
                <a:solidFill>
                  <a:schemeClr val="tx1"/>
                </a:solidFill>
                <a:latin typeface="Constantia" panose="02030602050306030303" pitchFamily="18" charset="0"/>
              </a:defRPr>
            </a:lvl1pPr>
            <a:lvl2pPr marL="1485900" indent="-571500">
              <a:spcBef>
                <a:spcPct val="20000"/>
              </a:spcBef>
              <a:buClr>
                <a:schemeClr val="accent1"/>
              </a:buClr>
              <a:buSzPct val="85000"/>
              <a:buFont typeface="Wingdings 2" panose="05020102010507070707" pitchFamily="18" charset="2"/>
              <a:buChar char=""/>
              <a:defRPr sz="4800">
                <a:solidFill>
                  <a:schemeClr val="tx1"/>
                </a:solidFill>
                <a:latin typeface="Constantia" panose="02030602050306030303" pitchFamily="18" charset="0"/>
              </a:defRPr>
            </a:lvl2pPr>
            <a:lvl3pPr marL="2286000" indent="-457200">
              <a:spcBef>
                <a:spcPct val="20000"/>
              </a:spcBef>
              <a:buClr>
                <a:schemeClr val="accent2"/>
              </a:buClr>
              <a:buSzPct val="70000"/>
              <a:buFont typeface="Wingdings 2" panose="05020102010507070707" pitchFamily="18" charset="2"/>
              <a:buChar char=""/>
              <a:defRPr sz="4200">
                <a:solidFill>
                  <a:schemeClr val="tx1"/>
                </a:solidFill>
                <a:latin typeface="Constantia" panose="02030602050306030303" pitchFamily="18" charset="0"/>
              </a:defRPr>
            </a:lvl3pPr>
            <a:lvl4pPr marL="3200400" indent="-457200">
              <a:spcBef>
                <a:spcPct val="20000"/>
              </a:spcBef>
              <a:buClr>
                <a:srgbClr val="0BD0D9"/>
              </a:buClr>
              <a:buSzPct val="65000"/>
              <a:buFont typeface="Wingdings 2" panose="05020102010507070707" pitchFamily="18" charset="2"/>
              <a:buChar char=""/>
              <a:defRPr sz="4000">
                <a:solidFill>
                  <a:schemeClr val="tx1"/>
                </a:solidFill>
                <a:latin typeface="Constantia" panose="02030602050306030303" pitchFamily="18" charset="0"/>
              </a:defRPr>
            </a:lvl4pPr>
            <a:lvl5pPr marL="4114800" indent="-457200">
              <a:spcBef>
                <a:spcPct val="20000"/>
              </a:spcBef>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5pPr>
            <a:lvl6pPr marL="5029200" indent="-457200" eaLnBrk="0" fontAlgn="base" hangingPunct="0">
              <a:spcBef>
                <a:spcPct val="20000"/>
              </a:spcBef>
              <a:spcAft>
                <a:spcPct val="0"/>
              </a:spcAft>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6pPr>
            <a:lvl7pPr marL="5943600" indent="-457200" eaLnBrk="0" fontAlgn="base" hangingPunct="0">
              <a:spcBef>
                <a:spcPct val="20000"/>
              </a:spcBef>
              <a:spcAft>
                <a:spcPct val="0"/>
              </a:spcAft>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7pPr>
            <a:lvl8pPr marL="6858000" indent="-457200" eaLnBrk="0" fontAlgn="base" hangingPunct="0">
              <a:spcBef>
                <a:spcPct val="20000"/>
              </a:spcBef>
              <a:spcAft>
                <a:spcPct val="0"/>
              </a:spcAft>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8pPr>
            <a:lvl9pPr marL="7772400" indent="-457200" eaLnBrk="0" fontAlgn="base" hangingPunct="0">
              <a:spcBef>
                <a:spcPct val="20000"/>
              </a:spcBef>
              <a:spcAft>
                <a:spcPct val="0"/>
              </a:spcAft>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9pPr>
          </a:lstStyle>
          <a:p>
            <a:pPr>
              <a:spcBef>
                <a:spcPct val="0"/>
              </a:spcBef>
              <a:buClrTx/>
              <a:buSzTx/>
              <a:buFontTx/>
              <a:buNone/>
            </a:pPr>
            <a:fld id="{15FF0298-2F3B-4942-AE22-44FE0797CAF6}" type="slidenum">
              <a:rPr lang="es-ES" altLang="es-CO" sz="2000">
                <a:latin typeface="Arial" panose="020B0604020202020204" pitchFamily="34" charset="0"/>
              </a:rPr>
              <a:pPr>
                <a:spcBef>
                  <a:spcPct val="0"/>
                </a:spcBef>
                <a:buClrTx/>
                <a:buSzTx/>
                <a:buFontTx/>
                <a:buNone/>
              </a:pPr>
              <a:t>11</a:t>
            </a:fld>
            <a:endParaRPr lang="es-ES" altLang="es-CO" sz="2000" dirty="0">
              <a:latin typeface="Arial" panose="020B0604020202020204" pitchFamily="34" charset="0"/>
            </a:endParaRPr>
          </a:p>
        </p:txBody>
      </p:sp>
      <p:grpSp>
        <p:nvGrpSpPr>
          <p:cNvPr id="2" name="Group 4">
            <a:extLst>
              <a:ext uri="{FF2B5EF4-FFF2-40B4-BE49-F238E27FC236}">
                <a16:creationId xmlns:a16="http://schemas.microsoft.com/office/drawing/2014/main" id="{1CD75BCE-2624-458C-B641-63C868038D07}"/>
              </a:ext>
            </a:extLst>
          </p:cNvPr>
          <p:cNvGrpSpPr>
            <a:grpSpLocks/>
          </p:cNvGrpSpPr>
          <p:nvPr/>
        </p:nvGrpSpPr>
        <p:grpSpPr bwMode="auto">
          <a:xfrm>
            <a:off x="3964919" y="2204452"/>
            <a:ext cx="17014824" cy="11309352"/>
            <a:chOff x="253" y="432"/>
            <a:chExt cx="5277" cy="3562"/>
          </a:xfrm>
        </p:grpSpPr>
        <p:grpSp>
          <p:nvGrpSpPr>
            <p:cNvPr id="63493" name="Group 5">
              <a:extLst>
                <a:ext uri="{FF2B5EF4-FFF2-40B4-BE49-F238E27FC236}">
                  <a16:creationId xmlns:a16="http://schemas.microsoft.com/office/drawing/2014/main" id="{35BC29A9-8B22-4890-B6BA-7D99E2D3BDF0}"/>
                </a:ext>
              </a:extLst>
            </p:cNvPr>
            <p:cNvGrpSpPr>
              <a:grpSpLocks/>
            </p:cNvGrpSpPr>
            <p:nvPr/>
          </p:nvGrpSpPr>
          <p:grpSpPr bwMode="auto">
            <a:xfrm>
              <a:off x="668" y="796"/>
              <a:ext cx="4862" cy="2735"/>
              <a:chOff x="668" y="796"/>
              <a:chExt cx="4862" cy="2735"/>
            </a:xfrm>
          </p:grpSpPr>
          <p:sp>
            <p:nvSpPr>
              <p:cNvPr id="63577" name="Rectangle 6">
                <a:extLst>
                  <a:ext uri="{FF2B5EF4-FFF2-40B4-BE49-F238E27FC236}">
                    <a16:creationId xmlns:a16="http://schemas.microsoft.com/office/drawing/2014/main" id="{7C872681-A20C-457A-84CE-578E8615A57E}"/>
                  </a:ext>
                </a:extLst>
              </p:cNvPr>
              <p:cNvSpPr>
                <a:spLocks noChangeArrowheads="1"/>
              </p:cNvSpPr>
              <p:nvPr/>
            </p:nvSpPr>
            <p:spPr bwMode="auto">
              <a:xfrm>
                <a:off x="668" y="796"/>
                <a:ext cx="4862" cy="30"/>
              </a:xfrm>
              <a:prstGeom prst="rect">
                <a:avLst/>
              </a:prstGeom>
              <a:solidFill>
                <a:srgbClr val="FEFE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78" name="Rectangle 7">
                <a:extLst>
                  <a:ext uri="{FF2B5EF4-FFF2-40B4-BE49-F238E27FC236}">
                    <a16:creationId xmlns:a16="http://schemas.microsoft.com/office/drawing/2014/main" id="{77B8C5EF-3B72-4F3D-A6FA-9677AD054E94}"/>
                  </a:ext>
                </a:extLst>
              </p:cNvPr>
              <p:cNvSpPr>
                <a:spLocks noChangeArrowheads="1"/>
              </p:cNvSpPr>
              <p:nvPr/>
            </p:nvSpPr>
            <p:spPr bwMode="auto">
              <a:xfrm>
                <a:off x="668" y="826"/>
                <a:ext cx="4862" cy="24"/>
              </a:xfrm>
              <a:prstGeom prst="rect">
                <a:avLst/>
              </a:prstGeom>
              <a:solidFill>
                <a:srgbClr val="FEFE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79" name="Rectangle 8">
                <a:extLst>
                  <a:ext uri="{FF2B5EF4-FFF2-40B4-BE49-F238E27FC236}">
                    <a16:creationId xmlns:a16="http://schemas.microsoft.com/office/drawing/2014/main" id="{19B5A658-8F5D-4BFB-9804-934F51B148E9}"/>
                  </a:ext>
                </a:extLst>
              </p:cNvPr>
              <p:cNvSpPr>
                <a:spLocks noChangeArrowheads="1"/>
              </p:cNvSpPr>
              <p:nvPr/>
            </p:nvSpPr>
            <p:spPr bwMode="auto">
              <a:xfrm>
                <a:off x="668" y="850"/>
                <a:ext cx="4862" cy="30"/>
              </a:xfrm>
              <a:prstGeom prst="rect">
                <a:avLst/>
              </a:prstGeom>
              <a:solidFill>
                <a:srgbClr val="FEFE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0" name="Rectangle 9">
                <a:extLst>
                  <a:ext uri="{FF2B5EF4-FFF2-40B4-BE49-F238E27FC236}">
                    <a16:creationId xmlns:a16="http://schemas.microsoft.com/office/drawing/2014/main" id="{6675557B-01E2-4DE8-ABD9-ED1021FD177F}"/>
                  </a:ext>
                </a:extLst>
              </p:cNvPr>
              <p:cNvSpPr>
                <a:spLocks noChangeArrowheads="1"/>
              </p:cNvSpPr>
              <p:nvPr/>
            </p:nvSpPr>
            <p:spPr bwMode="auto">
              <a:xfrm>
                <a:off x="668" y="880"/>
                <a:ext cx="4862" cy="30"/>
              </a:xfrm>
              <a:prstGeom prst="rect">
                <a:avLst/>
              </a:prstGeom>
              <a:solidFill>
                <a:srgbClr val="FEFE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1" name="Rectangle 10">
                <a:extLst>
                  <a:ext uri="{FF2B5EF4-FFF2-40B4-BE49-F238E27FC236}">
                    <a16:creationId xmlns:a16="http://schemas.microsoft.com/office/drawing/2014/main" id="{F3F81599-5700-4A2E-95A2-227F6F0A9A3A}"/>
                  </a:ext>
                </a:extLst>
              </p:cNvPr>
              <p:cNvSpPr>
                <a:spLocks noChangeArrowheads="1"/>
              </p:cNvSpPr>
              <p:nvPr/>
            </p:nvSpPr>
            <p:spPr bwMode="auto">
              <a:xfrm>
                <a:off x="668" y="910"/>
                <a:ext cx="4862" cy="30"/>
              </a:xfrm>
              <a:prstGeom prst="rect">
                <a:avLst/>
              </a:prstGeom>
              <a:solidFill>
                <a:srgbClr val="FDFD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2" name="Rectangle 11">
                <a:extLst>
                  <a:ext uri="{FF2B5EF4-FFF2-40B4-BE49-F238E27FC236}">
                    <a16:creationId xmlns:a16="http://schemas.microsoft.com/office/drawing/2014/main" id="{B2931B35-495B-48EF-A331-5A4049A77F49}"/>
                  </a:ext>
                </a:extLst>
              </p:cNvPr>
              <p:cNvSpPr>
                <a:spLocks noChangeArrowheads="1"/>
              </p:cNvSpPr>
              <p:nvPr/>
            </p:nvSpPr>
            <p:spPr bwMode="auto">
              <a:xfrm>
                <a:off x="668" y="940"/>
                <a:ext cx="4862" cy="24"/>
              </a:xfrm>
              <a:prstGeom prst="rect">
                <a:avLst/>
              </a:prstGeom>
              <a:solidFill>
                <a:srgbClr val="FDFD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3" name="Rectangle 12">
                <a:extLst>
                  <a:ext uri="{FF2B5EF4-FFF2-40B4-BE49-F238E27FC236}">
                    <a16:creationId xmlns:a16="http://schemas.microsoft.com/office/drawing/2014/main" id="{CD1AB62A-591C-40B2-A32E-9D8FCFAEB650}"/>
                  </a:ext>
                </a:extLst>
              </p:cNvPr>
              <p:cNvSpPr>
                <a:spLocks noChangeArrowheads="1"/>
              </p:cNvSpPr>
              <p:nvPr/>
            </p:nvSpPr>
            <p:spPr bwMode="auto">
              <a:xfrm>
                <a:off x="668" y="964"/>
                <a:ext cx="4862" cy="30"/>
              </a:xfrm>
              <a:prstGeom prst="rect">
                <a:avLst/>
              </a:prstGeom>
              <a:solidFill>
                <a:srgbClr val="FDFD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4" name="Rectangle 13">
                <a:extLst>
                  <a:ext uri="{FF2B5EF4-FFF2-40B4-BE49-F238E27FC236}">
                    <a16:creationId xmlns:a16="http://schemas.microsoft.com/office/drawing/2014/main" id="{5A156721-681F-4E69-A783-98D7FE4D8830}"/>
                  </a:ext>
                </a:extLst>
              </p:cNvPr>
              <p:cNvSpPr>
                <a:spLocks noChangeArrowheads="1"/>
              </p:cNvSpPr>
              <p:nvPr/>
            </p:nvSpPr>
            <p:spPr bwMode="auto">
              <a:xfrm>
                <a:off x="668" y="994"/>
                <a:ext cx="4862" cy="30"/>
              </a:xfrm>
              <a:prstGeom prst="rect">
                <a:avLst/>
              </a:prstGeom>
              <a:solidFill>
                <a:srgbClr val="FCFC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5" name="Rectangle 14">
                <a:extLst>
                  <a:ext uri="{FF2B5EF4-FFF2-40B4-BE49-F238E27FC236}">
                    <a16:creationId xmlns:a16="http://schemas.microsoft.com/office/drawing/2014/main" id="{6571ADF7-74A1-41D4-80F9-00E47409BF44}"/>
                  </a:ext>
                </a:extLst>
              </p:cNvPr>
              <p:cNvSpPr>
                <a:spLocks noChangeArrowheads="1"/>
              </p:cNvSpPr>
              <p:nvPr/>
            </p:nvSpPr>
            <p:spPr bwMode="auto">
              <a:xfrm>
                <a:off x="668" y="1024"/>
                <a:ext cx="4862" cy="30"/>
              </a:xfrm>
              <a:prstGeom prst="rect">
                <a:avLst/>
              </a:prstGeom>
              <a:solidFill>
                <a:srgbClr val="FCFC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6" name="Rectangle 15">
                <a:extLst>
                  <a:ext uri="{FF2B5EF4-FFF2-40B4-BE49-F238E27FC236}">
                    <a16:creationId xmlns:a16="http://schemas.microsoft.com/office/drawing/2014/main" id="{3C7E0C1E-5108-42C2-8AAE-503E3A91F2EC}"/>
                  </a:ext>
                </a:extLst>
              </p:cNvPr>
              <p:cNvSpPr>
                <a:spLocks noChangeArrowheads="1"/>
              </p:cNvSpPr>
              <p:nvPr/>
            </p:nvSpPr>
            <p:spPr bwMode="auto">
              <a:xfrm>
                <a:off x="668" y="1054"/>
                <a:ext cx="4862" cy="24"/>
              </a:xfrm>
              <a:prstGeom prst="rect">
                <a:avLst/>
              </a:prstGeom>
              <a:solidFill>
                <a:srgbClr val="FBFB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7" name="Rectangle 16">
                <a:extLst>
                  <a:ext uri="{FF2B5EF4-FFF2-40B4-BE49-F238E27FC236}">
                    <a16:creationId xmlns:a16="http://schemas.microsoft.com/office/drawing/2014/main" id="{CC7E6962-04BB-4801-9504-C944FEBF407D}"/>
                  </a:ext>
                </a:extLst>
              </p:cNvPr>
              <p:cNvSpPr>
                <a:spLocks noChangeArrowheads="1"/>
              </p:cNvSpPr>
              <p:nvPr/>
            </p:nvSpPr>
            <p:spPr bwMode="auto">
              <a:xfrm>
                <a:off x="668" y="1078"/>
                <a:ext cx="4862" cy="31"/>
              </a:xfrm>
              <a:prstGeom prst="rect">
                <a:avLst/>
              </a:prstGeom>
              <a:solidFill>
                <a:srgbClr val="FBFB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8" name="Rectangle 17">
                <a:extLst>
                  <a:ext uri="{FF2B5EF4-FFF2-40B4-BE49-F238E27FC236}">
                    <a16:creationId xmlns:a16="http://schemas.microsoft.com/office/drawing/2014/main" id="{389A3673-DD96-42D0-9E25-E09F08D82B03}"/>
                  </a:ext>
                </a:extLst>
              </p:cNvPr>
              <p:cNvSpPr>
                <a:spLocks noChangeArrowheads="1"/>
              </p:cNvSpPr>
              <p:nvPr/>
            </p:nvSpPr>
            <p:spPr bwMode="auto">
              <a:xfrm>
                <a:off x="668" y="1109"/>
                <a:ext cx="4862" cy="30"/>
              </a:xfrm>
              <a:prstGeom prst="rect">
                <a:avLst/>
              </a:prstGeom>
              <a:solidFill>
                <a:srgbClr val="FAFA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89" name="Rectangle 18">
                <a:extLst>
                  <a:ext uri="{FF2B5EF4-FFF2-40B4-BE49-F238E27FC236}">
                    <a16:creationId xmlns:a16="http://schemas.microsoft.com/office/drawing/2014/main" id="{019A92A0-12CA-4CB4-9497-43B6D628B4C5}"/>
                  </a:ext>
                </a:extLst>
              </p:cNvPr>
              <p:cNvSpPr>
                <a:spLocks noChangeArrowheads="1"/>
              </p:cNvSpPr>
              <p:nvPr/>
            </p:nvSpPr>
            <p:spPr bwMode="auto">
              <a:xfrm>
                <a:off x="668" y="1139"/>
                <a:ext cx="4862" cy="30"/>
              </a:xfrm>
              <a:prstGeom prst="rect">
                <a:avLst/>
              </a:prstGeom>
              <a:solidFill>
                <a:srgbClr val="FAFA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0" name="Rectangle 19">
                <a:extLst>
                  <a:ext uri="{FF2B5EF4-FFF2-40B4-BE49-F238E27FC236}">
                    <a16:creationId xmlns:a16="http://schemas.microsoft.com/office/drawing/2014/main" id="{A1CB22F2-2E44-43FF-90C1-2E8ED386899A}"/>
                  </a:ext>
                </a:extLst>
              </p:cNvPr>
              <p:cNvSpPr>
                <a:spLocks noChangeArrowheads="1"/>
              </p:cNvSpPr>
              <p:nvPr/>
            </p:nvSpPr>
            <p:spPr bwMode="auto">
              <a:xfrm>
                <a:off x="668" y="1169"/>
                <a:ext cx="4862" cy="24"/>
              </a:xfrm>
              <a:prstGeom prst="rect">
                <a:avLst/>
              </a:prstGeom>
              <a:solidFill>
                <a:srgbClr val="F9F9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1" name="Rectangle 20">
                <a:extLst>
                  <a:ext uri="{FF2B5EF4-FFF2-40B4-BE49-F238E27FC236}">
                    <a16:creationId xmlns:a16="http://schemas.microsoft.com/office/drawing/2014/main" id="{6B5BBA4B-F92E-4EE1-A8F4-A614122CC18D}"/>
                  </a:ext>
                </a:extLst>
              </p:cNvPr>
              <p:cNvSpPr>
                <a:spLocks noChangeArrowheads="1"/>
              </p:cNvSpPr>
              <p:nvPr/>
            </p:nvSpPr>
            <p:spPr bwMode="auto">
              <a:xfrm>
                <a:off x="668" y="1193"/>
                <a:ext cx="4862" cy="30"/>
              </a:xfrm>
              <a:prstGeom prst="rect">
                <a:avLst/>
              </a:prstGeom>
              <a:solidFill>
                <a:srgbClr val="F8F8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2" name="Rectangle 21">
                <a:extLst>
                  <a:ext uri="{FF2B5EF4-FFF2-40B4-BE49-F238E27FC236}">
                    <a16:creationId xmlns:a16="http://schemas.microsoft.com/office/drawing/2014/main" id="{80C27231-6F1C-4508-8447-FDB5D3276690}"/>
                  </a:ext>
                </a:extLst>
              </p:cNvPr>
              <p:cNvSpPr>
                <a:spLocks noChangeArrowheads="1"/>
              </p:cNvSpPr>
              <p:nvPr/>
            </p:nvSpPr>
            <p:spPr bwMode="auto">
              <a:xfrm>
                <a:off x="668" y="1223"/>
                <a:ext cx="4862" cy="30"/>
              </a:xfrm>
              <a:prstGeom prst="rect">
                <a:avLst/>
              </a:prstGeom>
              <a:solidFill>
                <a:srgbClr val="F8F8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3" name="Rectangle 22">
                <a:extLst>
                  <a:ext uri="{FF2B5EF4-FFF2-40B4-BE49-F238E27FC236}">
                    <a16:creationId xmlns:a16="http://schemas.microsoft.com/office/drawing/2014/main" id="{CD5D8186-82CA-460B-BB48-AC00E7FEA424}"/>
                  </a:ext>
                </a:extLst>
              </p:cNvPr>
              <p:cNvSpPr>
                <a:spLocks noChangeArrowheads="1"/>
              </p:cNvSpPr>
              <p:nvPr/>
            </p:nvSpPr>
            <p:spPr bwMode="auto">
              <a:xfrm>
                <a:off x="668" y="1253"/>
                <a:ext cx="4862" cy="30"/>
              </a:xfrm>
              <a:prstGeom prst="rect">
                <a:avLst/>
              </a:prstGeom>
              <a:solidFill>
                <a:srgbClr val="F7F7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4" name="Rectangle 23">
                <a:extLst>
                  <a:ext uri="{FF2B5EF4-FFF2-40B4-BE49-F238E27FC236}">
                    <a16:creationId xmlns:a16="http://schemas.microsoft.com/office/drawing/2014/main" id="{75EFD823-5394-40E0-B1AB-EC933604F476}"/>
                  </a:ext>
                </a:extLst>
              </p:cNvPr>
              <p:cNvSpPr>
                <a:spLocks noChangeArrowheads="1"/>
              </p:cNvSpPr>
              <p:nvPr/>
            </p:nvSpPr>
            <p:spPr bwMode="auto">
              <a:xfrm>
                <a:off x="668" y="1283"/>
                <a:ext cx="4862" cy="24"/>
              </a:xfrm>
              <a:prstGeom prst="rect">
                <a:avLst/>
              </a:prstGeom>
              <a:solidFill>
                <a:srgbClr val="F6F6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5" name="Rectangle 24">
                <a:extLst>
                  <a:ext uri="{FF2B5EF4-FFF2-40B4-BE49-F238E27FC236}">
                    <a16:creationId xmlns:a16="http://schemas.microsoft.com/office/drawing/2014/main" id="{FEEF8AE6-B42F-4876-ABE7-AB3550C37117}"/>
                  </a:ext>
                </a:extLst>
              </p:cNvPr>
              <p:cNvSpPr>
                <a:spLocks noChangeArrowheads="1"/>
              </p:cNvSpPr>
              <p:nvPr/>
            </p:nvSpPr>
            <p:spPr bwMode="auto">
              <a:xfrm>
                <a:off x="668" y="1307"/>
                <a:ext cx="4862" cy="30"/>
              </a:xfrm>
              <a:prstGeom prst="rect">
                <a:avLst/>
              </a:prstGeom>
              <a:solidFill>
                <a:srgbClr val="F5F5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6" name="Rectangle 25">
                <a:extLst>
                  <a:ext uri="{FF2B5EF4-FFF2-40B4-BE49-F238E27FC236}">
                    <a16:creationId xmlns:a16="http://schemas.microsoft.com/office/drawing/2014/main" id="{2761EC52-392B-4103-8D56-25671C05BDFE}"/>
                  </a:ext>
                </a:extLst>
              </p:cNvPr>
              <p:cNvSpPr>
                <a:spLocks noChangeArrowheads="1"/>
              </p:cNvSpPr>
              <p:nvPr/>
            </p:nvSpPr>
            <p:spPr bwMode="auto">
              <a:xfrm>
                <a:off x="668" y="1337"/>
                <a:ext cx="4862" cy="30"/>
              </a:xfrm>
              <a:prstGeom prst="rect">
                <a:avLst/>
              </a:prstGeom>
              <a:solidFill>
                <a:srgbClr val="F4F4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7" name="Rectangle 26">
                <a:extLst>
                  <a:ext uri="{FF2B5EF4-FFF2-40B4-BE49-F238E27FC236}">
                    <a16:creationId xmlns:a16="http://schemas.microsoft.com/office/drawing/2014/main" id="{68851260-DC0F-4432-AAC1-0880A9A462EE}"/>
                  </a:ext>
                </a:extLst>
              </p:cNvPr>
              <p:cNvSpPr>
                <a:spLocks noChangeArrowheads="1"/>
              </p:cNvSpPr>
              <p:nvPr/>
            </p:nvSpPr>
            <p:spPr bwMode="auto">
              <a:xfrm>
                <a:off x="668" y="1367"/>
                <a:ext cx="4862" cy="30"/>
              </a:xfrm>
              <a:prstGeom prst="rect">
                <a:avLst/>
              </a:prstGeom>
              <a:solidFill>
                <a:srgbClr val="F4F4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8" name="Rectangle 27">
                <a:extLst>
                  <a:ext uri="{FF2B5EF4-FFF2-40B4-BE49-F238E27FC236}">
                    <a16:creationId xmlns:a16="http://schemas.microsoft.com/office/drawing/2014/main" id="{CC18ED0A-02C6-43BE-9DCB-B826D641AF59}"/>
                  </a:ext>
                </a:extLst>
              </p:cNvPr>
              <p:cNvSpPr>
                <a:spLocks noChangeArrowheads="1"/>
              </p:cNvSpPr>
              <p:nvPr/>
            </p:nvSpPr>
            <p:spPr bwMode="auto">
              <a:xfrm>
                <a:off x="668" y="1397"/>
                <a:ext cx="4862" cy="24"/>
              </a:xfrm>
              <a:prstGeom prst="rect">
                <a:avLst/>
              </a:prstGeom>
              <a:solidFill>
                <a:srgbClr val="F2F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99" name="Rectangle 28">
                <a:extLst>
                  <a:ext uri="{FF2B5EF4-FFF2-40B4-BE49-F238E27FC236}">
                    <a16:creationId xmlns:a16="http://schemas.microsoft.com/office/drawing/2014/main" id="{1195B247-EB26-4084-AC3B-119E74E0A67F}"/>
                  </a:ext>
                </a:extLst>
              </p:cNvPr>
              <p:cNvSpPr>
                <a:spLocks noChangeArrowheads="1"/>
              </p:cNvSpPr>
              <p:nvPr/>
            </p:nvSpPr>
            <p:spPr bwMode="auto">
              <a:xfrm>
                <a:off x="668" y="1421"/>
                <a:ext cx="4862" cy="30"/>
              </a:xfrm>
              <a:prstGeom prst="rect">
                <a:avLst/>
              </a:prstGeom>
              <a:solidFill>
                <a:srgbClr val="F2F2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0" name="Rectangle 29">
                <a:extLst>
                  <a:ext uri="{FF2B5EF4-FFF2-40B4-BE49-F238E27FC236}">
                    <a16:creationId xmlns:a16="http://schemas.microsoft.com/office/drawing/2014/main" id="{4E2055E5-65F5-4502-BB18-88D1D3E39DF6}"/>
                  </a:ext>
                </a:extLst>
              </p:cNvPr>
              <p:cNvSpPr>
                <a:spLocks noChangeArrowheads="1"/>
              </p:cNvSpPr>
              <p:nvPr/>
            </p:nvSpPr>
            <p:spPr bwMode="auto">
              <a:xfrm>
                <a:off x="668" y="1451"/>
                <a:ext cx="4862" cy="30"/>
              </a:xfrm>
              <a:prstGeom prst="rect">
                <a:avLst/>
              </a:prstGeom>
              <a:solidFill>
                <a:srgbClr val="F1F1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1" name="Rectangle 30">
                <a:extLst>
                  <a:ext uri="{FF2B5EF4-FFF2-40B4-BE49-F238E27FC236}">
                    <a16:creationId xmlns:a16="http://schemas.microsoft.com/office/drawing/2014/main" id="{D5240FB5-D41A-4D40-B6A5-438030D3DEC1}"/>
                  </a:ext>
                </a:extLst>
              </p:cNvPr>
              <p:cNvSpPr>
                <a:spLocks noChangeArrowheads="1"/>
              </p:cNvSpPr>
              <p:nvPr/>
            </p:nvSpPr>
            <p:spPr bwMode="auto">
              <a:xfrm>
                <a:off x="668" y="1481"/>
                <a:ext cx="4862" cy="24"/>
              </a:xfrm>
              <a:prstGeom prst="rect">
                <a:avLst/>
              </a:prstGeom>
              <a:solidFill>
                <a:srgbClr val="EFE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2" name="Rectangle 31">
                <a:extLst>
                  <a:ext uri="{FF2B5EF4-FFF2-40B4-BE49-F238E27FC236}">
                    <a16:creationId xmlns:a16="http://schemas.microsoft.com/office/drawing/2014/main" id="{51F94D25-7620-471E-AD95-D384008FB3B6}"/>
                  </a:ext>
                </a:extLst>
              </p:cNvPr>
              <p:cNvSpPr>
                <a:spLocks noChangeArrowheads="1"/>
              </p:cNvSpPr>
              <p:nvPr/>
            </p:nvSpPr>
            <p:spPr bwMode="auto">
              <a:xfrm>
                <a:off x="668" y="1505"/>
                <a:ext cx="4862" cy="30"/>
              </a:xfrm>
              <a:prstGeom prst="rect">
                <a:avLst/>
              </a:prstGeom>
              <a:solidFill>
                <a:srgbClr val="EEEE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3" name="Rectangle 32">
                <a:extLst>
                  <a:ext uri="{FF2B5EF4-FFF2-40B4-BE49-F238E27FC236}">
                    <a16:creationId xmlns:a16="http://schemas.microsoft.com/office/drawing/2014/main" id="{32228056-A445-4A7C-A84F-F2870E0F8070}"/>
                  </a:ext>
                </a:extLst>
              </p:cNvPr>
              <p:cNvSpPr>
                <a:spLocks noChangeArrowheads="1"/>
              </p:cNvSpPr>
              <p:nvPr/>
            </p:nvSpPr>
            <p:spPr bwMode="auto">
              <a:xfrm>
                <a:off x="668" y="1535"/>
                <a:ext cx="4862" cy="30"/>
              </a:xfrm>
              <a:prstGeom prst="rect">
                <a:avLst/>
              </a:prstGeom>
              <a:solidFill>
                <a:srgbClr val="EDE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4" name="Rectangle 33">
                <a:extLst>
                  <a:ext uri="{FF2B5EF4-FFF2-40B4-BE49-F238E27FC236}">
                    <a16:creationId xmlns:a16="http://schemas.microsoft.com/office/drawing/2014/main" id="{0B5639CB-DA24-4AEB-BC80-FDC778110A4E}"/>
                  </a:ext>
                </a:extLst>
              </p:cNvPr>
              <p:cNvSpPr>
                <a:spLocks noChangeArrowheads="1"/>
              </p:cNvSpPr>
              <p:nvPr/>
            </p:nvSpPr>
            <p:spPr bwMode="auto">
              <a:xfrm>
                <a:off x="668" y="1565"/>
                <a:ext cx="4862" cy="30"/>
              </a:xfrm>
              <a:prstGeom prst="rect">
                <a:avLst/>
              </a:prstGeom>
              <a:solidFill>
                <a:srgbClr val="ECE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5" name="Rectangle 34">
                <a:extLst>
                  <a:ext uri="{FF2B5EF4-FFF2-40B4-BE49-F238E27FC236}">
                    <a16:creationId xmlns:a16="http://schemas.microsoft.com/office/drawing/2014/main" id="{EC9D97C3-0AD3-456D-BB93-AC930D9AA418}"/>
                  </a:ext>
                </a:extLst>
              </p:cNvPr>
              <p:cNvSpPr>
                <a:spLocks noChangeArrowheads="1"/>
              </p:cNvSpPr>
              <p:nvPr/>
            </p:nvSpPr>
            <p:spPr bwMode="auto">
              <a:xfrm>
                <a:off x="668" y="1595"/>
                <a:ext cx="4862" cy="24"/>
              </a:xfrm>
              <a:prstGeom prst="rect">
                <a:avLst/>
              </a:prstGeom>
              <a:solidFill>
                <a:srgbClr val="EBEB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6" name="Rectangle 35">
                <a:extLst>
                  <a:ext uri="{FF2B5EF4-FFF2-40B4-BE49-F238E27FC236}">
                    <a16:creationId xmlns:a16="http://schemas.microsoft.com/office/drawing/2014/main" id="{ECF4A285-1A19-4393-96A1-88EEE2FBFE65}"/>
                  </a:ext>
                </a:extLst>
              </p:cNvPr>
              <p:cNvSpPr>
                <a:spLocks noChangeArrowheads="1"/>
              </p:cNvSpPr>
              <p:nvPr/>
            </p:nvSpPr>
            <p:spPr bwMode="auto">
              <a:xfrm>
                <a:off x="668" y="1619"/>
                <a:ext cx="4862" cy="31"/>
              </a:xfrm>
              <a:prstGeom prst="rect">
                <a:avLst/>
              </a:prstGeom>
              <a:solidFill>
                <a:srgbClr val="E9E9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7" name="Rectangle 36">
                <a:extLst>
                  <a:ext uri="{FF2B5EF4-FFF2-40B4-BE49-F238E27FC236}">
                    <a16:creationId xmlns:a16="http://schemas.microsoft.com/office/drawing/2014/main" id="{52E7AE2B-F981-4C5A-AE46-9A8D86100BE2}"/>
                  </a:ext>
                </a:extLst>
              </p:cNvPr>
              <p:cNvSpPr>
                <a:spLocks noChangeArrowheads="1"/>
              </p:cNvSpPr>
              <p:nvPr/>
            </p:nvSpPr>
            <p:spPr bwMode="auto">
              <a:xfrm>
                <a:off x="668" y="1650"/>
                <a:ext cx="4862" cy="30"/>
              </a:xfrm>
              <a:prstGeom prst="rect">
                <a:avLst/>
              </a:prstGeom>
              <a:solidFill>
                <a:srgbClr val="E7E7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8" name="Rectangle 37">
                <a:extLst>
                  <a:ext uri="{FF2B5EF4-FFF2-40B4-BE49-F238E27FC236}">
                    <a16:creationId xmlns:a16="http://schemas.microsoft.com/office/drawing/2014/main" id="{B7D4314D-D8E0-4AD3-8A82-EF56350CDC5E}"/>
                  </a:ext>
                </a:extLst>
              </p:cNvPr>
              <p:cNvSpPr>
                <a:spLocks noChangeArrowheads="1"/>
              </p:cNvSpPr>
              <p:nvPr/>
            </p:nvSpPr>
            <p:spPr bwMode="auto">
              <a:xfrm>
                <a:off x="668" y="1680"/>
                <a:ext cx="4862" cy="30"/>
              </a:xfrm>
              <a:prstGeom prst="rect">
                <a:avLst/>
              </a:prstGeom>
              <a:solidFill>
                <a:srgbClr val="E6E6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09" name="Rectangle 38">
                <a:extLst>
                  <a:ext uri="{FF2B5EF4-FFF2-40B4-BE49-F238E27FC236}">
                    <a16:creationId xmlns:a16="http://schemas.microsoft.com/office/drawing/2014/main" id="{89EB0952-2E19-4C50-942C-8AE26D9E06B4}"/>
                  </a:ext>
                </a:extLst>
              </p:cNvPr>
              <p:cNvSpPr>
                <a:spLocks noChangeArrowheads="1"/>
              </p:cNvSpPr>
              <p:nvPr/>
            </p:nvSpPr>
            <p:spPr bwMode="auto">
              <a:xfrm>
                <a:off x="668" y="1710"/>
                <a:ext cx="4862" cy="24"/>
              </a:xfrm>
              <a:prstGeom prst="rect">
                <a:avLst/>
              </a:prstGeom>
              <a:solidFill>
                <a:srgbClr val="E5E5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0" name="Rectangle 39">
                <a:extLst>
                  <a:ext uri="{FF2B5EF4-FFF2-40B4-BE49-F238E27FC236}">
                    <a16:creationId xmlns:a16="http://schemas.microsoft.com/office/drawing/2014/main" id="{3596C3AC-B11C-4920-BF62-C86E31C1B1D5}"/>
                  </a:ext>
                </a:extLst>
              </p:cNvPr>
              <p:cNvSpPr>
                <a:spLocks noChangeArrowheads="1"/>
              </p:cNvSpPr>
              <p:nvPr/>
            </p:nvSpPr>
            <p:spPr bwMode="auto">
              <a:xfrm>
                <a:off x="668" y="1734"/>
                <a:ext cx="4862" cy="30"/>
              </a:xfrm>
              <a:prstGeom prst="rect">
                <a:avLst/>
              </a:prstGeom>
              <a:solidFill>
                <a:srgbClr val="E3E3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1" name="Rectangle 40">
                <a:extLst>
                  <a:ext uri="{FF2B5EF4-FFF2-40B4-BE49-F238E27FC236}">
                    <a16:creationId xmlns:a16="http://schemas.microsoft.com/office/drawing/2014/main" id="{774D7F1A-E497-4C94-BCD6-753AF8965021}"/>
                  </a:ext>
                </a:extLst>
              </p:cNvPr>
              <p:cNvSpPr>
                <a:spLocks noChangeArrowheads="1"/>
              </p:cNvSpPr>
              <p:nvPr/>
            </p:nvSpPr>
            <p:spPr bwMode="auto">
              <a:xfrm>
                <a:off x="668" y="1764"/>
                <a:ext cx="4862" cy="30"/>
              </a:xfrm>
              <a:prstGeom prst="rect">
                <a:avLst/>
              </a:prstGeom>
              <a:solidFill>
                <a:srgbClr val="E1E1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2" name="Rectangle 41">
                <a:extLst>
                  <a:ext uri="{FF2B5EF4-FFF2-40B4-BE49-F238E27FC236}">
                    <a16:creationId xmlns:a16="http://schemas.microsoft.com/office/drawing/2014/main" id="{F870AA37-5FF4-4422-A481-8612C9711D83}"/>
                  </a:ext>
                </a:extLst>
              </p:cNvPr>
              <p:cNvSpPr>
                <a:spLocks noChangeArrowheads="1"/>
              </p:cNvSpPr>
              <p:nvPr/>
            </p:nvSpPr>
            <p:spPr bwMode="auto">
              <a:xfrm>
                <a:off x="668" y="1794"/>
                <a:ext cx="4862" cy="30"/>
              </a:xfrm>
              <a:prstGeom prst="rect">
                <a:avLst/>
              </a:prstGeom>
              <a:solidFill>
                <a:srgbClr val="E0E0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3" name="Rectangle 42">
                <a:extLst>
                  <a:ext uri="{FF2B5EF4-FFF2-40B4-BE49-F238E27FC236}">
                    <a16:creationId xmlns:a16="http://schemas.microsoft.com/office/drawing/2014/main" id="{68EB9871-6106-4A89-878F-E9A23A4DF310}"/>
                  </a:ext>
                </a:extLst>
              </p:cNvPr>
              <p:cNvSpPr>
                <a:spLocks noChangeArrowheads="1"/>
              </p:cNvSpPr>
              <p:nvPr/>
            </p:nvSpPr>
            <p:spPr bwMode="auto">
              <a:xfrm>
                <a:off x="668" y="1824"/>
                <a:ext cx="4862" cy="24"/>
              </a:xfrm>
              <a:prstGeom prst="rect">
                <a:avLst/>
              </a:prstGeom>
              <a:solidFill>
                <a:srgbClr val="DEDE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4" name="Rectangle 43">
                <a:extLst>
                  <a:ext uri="{FF2B5EF4-FFF2-40B4-BE49-F238E27FC236}">
                    <a16:creationId xmlns:a16="http://schemas.microsoft.com/office/drawing/2014/main" id="{42281CF7-13F3-4104-AB6F-4CB2873D85E2}"/>
                  </a:ext>
                </a:extLst>
              </p:cNvPr>
              <p:cNvSpPr>
                <a:spLocks noChangeArrowheads="1"/>
              </p:cNvSpPr>
              <p:nvPr/>
            </p:nvSpPr>
            <p:spPr bwMode="auto">
              <a:xfrm>
                <a:off x="668" y="1848"/>
                <a:ext cx="4862" cy="30"/>
              </a:xfrm>
              <a:prstGeom prst="rect">
                <a:avLst/>
              </a:prstGeom>
              <a:solidFill>
                <a:srgbClr val="DCDCB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5" name="Rectangle 44">
                <a:extLst>
                  <a:ext uri="{FF2B5EF4-FFF2-40B4-BE49-F238E27FC236}">
                    <a16:creationId xmlns:a16="http://schemas.microsoft.com/office/drawing/2014/main" id="{A6F7AEAC-4F04-4A3C-847B-A68A2D199D4F}"/>
                  </a:ext>
                </a:extLst>
              </p:cNvPr>
              <p:cNvSpPr>
                <a:spLocks noChangeArrowheads="1"/>
              </p:cNvSpPr>
              <p:nvPr/>
            </p:nvSpPr>
            <p:spPr bwMode="auto">
              <a:xfrm>
                <a:off x="668" y="1878"/>
                <a:ext cx="4862" cy="30"/>
              </a:xfrm>
              <a:prstGeom prst="rect">
                <a:avLst/>
              </a:prstGeom>
              <a:solidFill>
                <a:srgbClr val="DADA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6" name="Rectangle 45">
                <a:extLst>
                  <a:ext uri="{FF2B5EF4-FFF2-40B4-BE49-F238E27FC236}">
                    <a16:creationId xmlns:a16="http://schemas.microsoft.com/office/drawing/2014/main" id="{54F3143A-2BAF-4919-8554-A5A0A63EAEA2}"/>
                  </a:ext>
                </a:extLst>
              </p:cNvPr>
              <p:cNvSpPr>
                <a:spLocks noChangeArrowheads="1"/>
              </p:cNvSpPr>
              <p:nvPr/>
            </p:nvSpPr>
            <p:spPr bwMode="auto">
              <a:xfrm>
                <a:off x="668" y="1908"/>
                <a:ext cx="4862" cy="30"/>
              </a:xfrm>
              <a:prstGeom prst="rect">
                <a:avLst/>
              </a:prstGeom>
              <a:solidFill>
                <a:srgbClr val="D8D8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7" name="Rectangle 46">
                <a:extLst>
                  <a:ext uri="{FF2B5EF4-FFF2-40B4-BE49-F238E27FC236}">
                    <a16:creationId xmlns:a16="http://schemas.microsoft.com/office/drawing/2014/main" id="{EDB4C619-24E2-4ECE-A3F1-9EBD40A4F0AF}"/>
                  </a:ext>
                </a:extLst>
              </p:cNvPr>
              <p:cNvSpPr>
                <a:spLocks noChangeArrowheads="1"/>
              </p:cNvSpPr>
              <p:nvPr/>
            </p:nvSpPr>
            <p:spPr bwMode="auto">
              <a:xfrm>
                <a:off x="668" y="1938"/>
                <a:ext cx="4862" cy="24"/>
              </a:xfrm>
              <a:prstGeom prst="rect">
                <a:avLst/>
              </a:prstGeom>
              <a:solidFill>
                <a:srgbClr val="D6D6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8" name="Rectangle 47">
                <a:extLst>
                  <a:ext uri="{FF2B5EF4-FFF2-40B4-BE49-F238E27FC236}">
                    <a16:creationId xmlns:a16="http://schemas.microsoft.com/office/drawing/2014/main" id="{47E2FA08-51DC-4921-85D8-03B4A3389B5D}"/>
                  </a:ext>
                </a:extLst>
              </p:cNvPr>
              <p:cNvSpPr>
                <a:spLocks noChangeArrowheads="1"/>
              </p:cNvSpPr>
              <p:nvPr/>
            </p:nvSpPr>
            <p:spPr bwMode="auto">
              <a:xfrm>
                <a:off x="668" y="1962"/>
                <a:ext cx="4862" cy="30"/>
              </a:xfrm>
              <a:prstGeom prst="rect">
                <a:avLst/>
              </a:prstGeom>
              <a:solidFill>
                <a:srgbClr val="D4D4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19" name="Rectangle 48">
                <a:extLst>
                  <a:ext uri="{FF2B5EF4-FFF2-40B4-BE49-F238E27FC236}">
                    <a16:creationId xmlns:a16="http://schemas.microsoft.com/office/drawing/2014/main" id="{636F7E03-C410-4132-8C95-8C56B0182186}"/>
                  </a:ext>
                </a:extLst>
              </p:cNvPr>
              <p:cNvSpPr>
                <a:spLocks noChangeArrowheads="1"/>
              </p:cNvSpPr>
              <p:nvPr/>
            </p:nvSpPr>
            <p:spPr bwMode="auto">
              <a:xfrm>
                <a:off x="668" y="1992"/>
                <a:ext cx="4862" cy="30"/>
              </a:xfrm>
              <a:prstGeom prst="rect">
                <a:avLst/>
              </a:prstGeom>
              <a:solidFill>
                <a:srgbClr val="D2D2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0" name="Rectangle 49">
                <a:extLst>
                  <a:ext uri="{FF2B5EF4-FFF2-40B4-BE49-F238E27FC236}">
                    <a16:creationId xmlns:a16="http://schemas.microsoft.com/office/drawing/2014/main" id="{01C176F2-DC68-46E8-9EE9-DDE27F7CBC10}"/>
                  </a:ext>
                </a:extLst>
              </p:cNvPr>
              <p:cNvSpPr>
                <a:spLocks noChangeArrowheads="1"/>
              </p:cNvSpPr>
              <p:nvPr/>
            </p:nvSpPr>
            <p:spPr bwMode="auto">
              <a:xfrm>
                <a:off x="668" y="2022"/>
                <a:ext cx="4862" cy="30"/>
              </a:xfrm>
              <a:prstGeom prst="rect">
                <a:avLst/>
              </a:prstGeom>
              <a:solidFill>
                <a:srgbClr val="D0D0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1" name="Rectangle 50">
                <a:extLst>
                  <a:ext uri="{FF2B5EF4-FFF2-40B4-BE49-F238E27FC236}">
                    <a16:creationId xmlns:a16="http://schemas.microsoft.com/office/drawing/2014/main" id="{504A934D-F81C-4CFB-BFAB-E336A658E8BC}"/>
                  </a:ext>
                </a:extLst>
              </p:cNvPr>
              <p:cNvSpPr>
                <a:spLocks noChangeArrowheads="1"/>
              </p:cNvSpPr>
              <p:nvPr/>
            </p:nvSpPr>
            <p:spPr bwMode="auto">
              <a:xfrm>
                <a:off x="668" y="2052"/>
                <a:ext cx="4862" cy="24"/>
              </a:xfrm>
              <a:prstGeom prst="rect">
                <a:avLst/>
              </a:prstGeom>
              <a:solidFill>
                <a:srgbClr val="CECE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2" name="Rectangle 51">
                <a:extLst>
                  <a:ext uri="{FF2B5EF4-FFF2-40B4-BE49-F238E27FC236}">
                    <a16:creationId xmlns:a16="http://schemas.microsoft.com/office/drawing/2014/main" id="{BDFAADDA-E1C7-4CFB-96B9-37A9DC4BAFF3}"/>
                  </a:ext>
                </a:extLst>
              </p:cNvPr>
              <p:cNvSpPr>
                <a:spLocks noChangeArrowheads="1"/>
              </p:cNvSpPr>
              <p:nvPr/>
            </p:nvSpPr>
            <p:spPr bwMode="auto">
              <a:xfrm>
                <a:off x="668" y="2076"/>
                <a:ext cx="4862" cy="30"/>
              </a:xfrm>
              <a:prstGeom prst="rect">
                <a:avLst/>
              </a:prstGeom>
              <a:solidFill>
                <a:srgbClr val="CCCC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3" name="Rectangle 52">
                <a:extLst>
                  <a:ext uri="{FF2B5EF4-FFF2-40B4-BE49-F238E27FC236}">
                    <a16:creationId xmlns:a16="http://schemas.microsoft.com/office/drawing/2014/main" id="{85184A50-175D-4152-9FC7-315C6F3C5908}"/>
                  </a:ext>
                </a:extLst>
              </p:cNvPr>
              <p:cNvSpPr>
                <a:spLocks noChangeArrowheads="1"/>
              </p:cNvSpPr>
              <p:nvPr/>
            </p:nvSpPr>
            <p:spPr bwMode="auto">
              <a:xfrm>
                <a:off x="668" y="2106"/>
                <a:ext cx="4862" cy="30"/>
              </a:xfrm>
              <a:prstGeom prst="rect">
                <a:avLst/>
              </a:prstGeom>
              <a:solidFill>
                <a:srgbClr val="C9C9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4" name="Rectangle 53">
                <a:extLst>
                  <a:ext uri="{FF2B5EF4-FFF2-40B4-BE49-F238E27FC236}">
                    <a16:creationId xmlns:a16="http://schemas.microsoft.com/office/drawing/2014/main" id="{A42FB67D-1C10-4FFD-A777-C479A0AA201C}"/>
                  </a:ext>
                </a:extLst>
              </p:cNvPr>
              <p:cNvSpPr>
                <a:spLocks noChangeArrowheads="1"/>
              </p:cNvSpPr>
              <p:nvPr/>
            </p:nvSpPr>
            <p:spPr bwMode="auto">
              <a:xfrm>
                <a:off x="668" y="2136"/>
                <a:ext cx="4862" cy="25"/>
              </a:xfrm>
              <a:prstGeom prst="rect">
                <a:avLst/>
              </a:prstGeom>
              <a:solidFill>
                <a:srgbClr val="C7C7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5" name="Rectangle 54">
                <a:extLst>
                  <a:ext uri="{FF2B5EF4-FFF2-40B4-BE49-F238E27FC236}">
                    <a16:creationId xmlns:a16="http://schemas.microsoft.com/office/drawing/2014/main" id="{519547C7-DA0B-4DE9-BDCA-3FD4C6774765}"/>
                  </a:ext>
                </a:extLst>
              </p:cNvPr>
              <p:cNvSpPr>
                <a:spLocks noChangeArrowheads="1"/>
              </p:cNvSpPr>
              <p:nvPr/>
            </p:nvSpPr>
            <p:spPr bwMode="auto">
              <a:xfrm>
                <a:off x="668" y="2161"/>
                <a:ext cx="4862" cy="30"/>
              </a:xfrm>
              <a:prstGeom prst="rect">
                <a:avLst/>
              </a:prstGeom>
              <a:solidFill>
                <a:srgbClr val="C5C5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6" name="Rectangle 55">
                <a:extLst>
                  <a:ext uri="{FF2B5EF4-FFF2-40B4-BE49-F238E27FC236}">
                    <a16:creationId xmlns:a16="http://schemas.microsoft.com/office/drawing/2014/main" id="{BE792367-8B84-409E-87DA-0A9F45A7A717}"/>
                  </a:ext>
                </a:extLst>
              </p:cNvPr>
              <p:cNvSpPr>
                <a:spLocks noChangeArrowheads="1"/>
              </p:cNvSpPr>
              <p:nvPr/>
            </p:nvSpPr>
            <p:spPr bwMode="auto">
              <a:xfrm>
                <a:off x="668" y="2191"/>
                <a:ext cx="4862" cy="30"/>
              </a:xfrm>
              <a:prstGeom prst="rect">
                <a:avLst/>
              </a:prstGeom>
              <a:solidFill>
                <a:srgbClr val="C3C3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7" name="Rectangle 56">
                <a:extLst>
                  <a:ext uri="{FF2B5EF4-FFF2-40B4-BE49-F238E27FC236}">
                    <a16:creationId xmlns:a16="http://schemas.microsoft.com/office/drawing/2014/main" id="{9A3795E0-B1A2-4FE9-BCC7-143DFFEE0E42}"/>
                  </a:ext>
                </a:extLst>
              </p:cNvPr>
              <p:cNvSpPr>
                <a:spLocks noChangeArrowheads="1"/>
              </p:cNvSpPr>
              <p:nvPr/>
            </p:nvSpPr>
            <p:spPr bwMode="auto">
              <a:xfrm>
                <a:off x="668" y="2221"/>
                <a:ext cx="4862" cy="30"/>
              </a:xfrm>
              <a:prstGeom prst="rect">
                <a:avLst/>
              </a:prstGeom>
              <a:solidFill>
                <a:srgbClr val="C1C1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8" name="Rectangle 57">
                <a:extLst>
                  <a:ext uri="{FF2B5EF4-FFF2-40B4-BE49-F238E27FC236}">
                    <a16:creationId xmlns:a16="http://schemas.microsoft.com/office/drawing/2014/main" id="{C6211884-1B5C-4FAD-848F-42745E3D140E}"/>
                  </a:ext>
                </a:extLst>
              </p:cNvPr>
              <p:cNvSpPr>
                <a:spLocks noChangeArrowheads="1"/>
              </p:cNvSpPr>
              <p:nvPr/>
            </p:nvSpPr>
            <p:spPr bwMode="auto">
              <a:xfrm>
                <a:off x="668" y="2251"/>
                <a:ext cx="4862" cy="24"/>
              </a:xfrm>
              <a:prstGeom prst="rect">
                <a:avLst/>
              </a:prstGeom>
              <a:solidFill>
                <a:srgbClr val="BEBE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29" name="Rectangle 58">
                <a:extLst>
                  <a:ext uri="{FF2B5EF4-FFF2-40B4-BE49-F238E27FC236}">
                    <a16:creationId xmlns:a16="http://schemas.microsoft.com/office/drawing/2014/main" id="{A9604520-FAE0-4F6A-A768-A3F9105FFBE5}"/>
                  </a:ext>
                </a:extLst>
              </p:cNvPr>
              <p:cNvSpPr>
                <a:spLocks noChangeArrowheads="1"/>
              </p:cNvSpPr>
              <p:nvPr/>
            </p:nvSpPr>
            <p:spPr bwMode="auto">
              <a:xfrm>
                <a:off x="668" y="2275"/>
                <a:ext cx="4862" cy="30"/>
              </a:xfrm>
              <a:prstGeom prst="rect">
                <a:avLst/>
              </a:prstGeom>
              <a:solidFill>
                <a:srgbClr val="BCBC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0" name="Rectangle 59">
                <a:extLst>
                  <a:ext uri="{FF2B5EF4-FFF2-40B4-BE49-F238E27FC236}">
                    <a16:creationId xmlns:a16="http://schemas.microsoft.com/office/drawing/2014/main" id="{2D7442EF-586B-4724-961F-4D14E3253DCF}"/>
                  </a:ext>
                </a:extLst>
              </p:cNvPr>
              <p:cNvSpPr>
                <a:spLocks noChangeArrowheads="1"/>
              </p:cNvSpPr>
              <p:nvPr/>
            </p:nvSpPr>
            <p:spPr bwMode="auto">
              <a:xfrm>
                <a:off x="668" y="2305"/>
                <a:ext cx="4862" cy="30"/>
              </a:xfrm>
              <a:prstGeom prst="rect">
                <a:avLst/>
              </a:prstGeom>
              <a:solidFill>
                <a:srgbClr val="BABA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1" name="Rectangle 60">
                <a:extLst>
                  <a:ext uri="{FF2B5EF4-FFF2-40B4-BE49-F238E27FC236}">
                    <a16:creationId xmlns:a16="http://schemas.microsoft.com/office/drawing/2014/main" id="{A9503165-A8AF-4FAF-9C8F-F7950EC67E6E}"/>
                  </a:ext>
                </a:extLst>
              </p:cNvPr>
              <p:cNvSpPr>
                <a:spLocks noChangeArrowheads="1"/>
              </p:cNvSpPr>
              <p:nvPr/>
            </p:nvSpPr>
            <p:spPr bwMode="auto">
              <a:xfrm>
                <a:off x="668" y="2335"/>
                <a:ext cx="4862" cy="30"/>
              </a:xfrm>
              <a:prstGeom prst="rect">
                <a:avLst/>
              </a:prstGeom>
              <a:solidFill>
                <a:srgbClr val="B7B7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2" name="Rectangle 61">
                <a:extLst>
                  <a:ext uri="{FF2B5EF4-FFF2-40B4-BE49-F238E27FC236}">
                    <a16:creationId xmlns:a16="http://schemas.microsoft.com/office/drawing/2014/main" id="{A9D3D3C5-FC65-463E-95EB-8A7D862717CE}"/>
                  </a:ext>
                </a:extLst>
              </p:cNvPr>
              <p:cNvSpPr>
                <a:spLocks noChangeArrowheads="1"/>
              </p:cNvSpPr>
              <p:nvPr/>
            </p:nvSpPr>
            <p:spPr bwMode="auto">
              <a:xfrm>
                <a:off x="668" y="2365"/>
                <a:ext cx="4862" cy="24"/>
              </a:xfrm>
              <a:prstGeom prst="rect">
                <a:avLst/>
              </a:prstGeom>
              <a:solidFill>
                <a:srgbClr val="B5B5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3" name="Rectangle 62">
                <a:extLst>
                  <a:ext uri="{FF2B5EF4-FFF2-40B4-BE49-F238E27FC236}">
                    <a16:creationId xmlns:a16="http://schemas.microsoft.com/office/drawing/2014/main" id="{D81DDFC9-4FDF-489B-8A47-21884E6FC0B3}"/>
                  </a:ext>
                </a:extLst>
              </p:cNvPr>
              <p:cNvSpPr>
                <a:spLocks noChangeArrowheads="1"/>
              </p:cNvSpPr>
              <p:nvPr/>
            </p:nvSpPr>
            <p:spPr bwMode="auto">
              <a:xfrm>
                <a:off x="668" y="2389"/>
                <a:ext cx="4862" cy="30"/>
              </a:xfrm>
              <a:prstGeom prst="rect">
                <a:avLst/>
              </a:prstGeom>
              <a:solidFill>
                <a:srgbClr val="B3B3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4" name="Rectangle 63">
                <a:extLst>
                  <a:ext uri="{FF2B5EF4-FFF2-40B4-BE49-F238E27FC236}">
                    <a16:creationId xmlns:a16="http://schemas.microsoft.com/office/drawing/2014/main" id="{BDD06D46-8D38-436F-B14D-00C9850A2931}"/>
                  </a:ext>
                </a:extLst>
              </p:cNvPr>
              <p:cNvSpPr>
                <a:spLocks noChangeArrowheads="1"/>
              </p:cNvSpPr>
              <p:nvPr/>
            </p:nvSpPr>
            <p:spPr bwMode="auto">
              <a:xfrm>
                <a:off x="668" y="2419"/>
                <a:ext cx="4862" cy="30"/>
              </a:xfrm>
              <a:prstGeom prst="rect">
                <a:avLst/>
              </a:prstGeom>
              <a:solidFill>
                <a:srgbClr val="B0B0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5" name="Rectangle 64">
                <a:extLst>
                  <a:ext uri="{FF2B5EF4-FFF2-40B4-BE49-F238E27FC236}">
                    <a16:creationId xmlns:a16="http://schemas.microsoft.com/office/drawing/2014/main" id="{DCE1E187-7F8E-4ECF-9A62-D9416892CBED}"/>
                  </a:ext>
                </a:extLst>
              </p:cNvPr>
              <p:cNvSpPr>
                <a:spLocks noChangeArrowheads="1"/>
              </p:cNvSpPr>
              <p:nvPr/>
            </p:nvSpPr>
            <p:spPr bwMode="auto">
              <a:xfrm>
                <a:off x="668" y="2449"/>
                <a:ext cx="4862" cy="30"/>
              </a:xfrm>
              <a:prstGeom prst="rect">
                <a:avLst/>
              </a:prstGeom>
              <a:solidFill>
                <a:srgbClr val="ADAD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6" name="Rectangle 65">
                <a:extLst>
                  <a:ext uri="{FF2B5EF4-FFF2-40B4-BE49-F238E27FC236}">
                    <a16:creationId xmlns:a16="http://schemas.microsoft.com/office/drawing/2014/main" id="{25B88910-BBE7-42A2-A4F4-1FB15BE8B833}"/>
                  </a:ext>
                </a:extLst>
              </p:cNvPr>
              <p:cNvSpPr>
                <a:spLocks noChangeArrowheads="1"/>
              </p:cNvSpPr>
              <p:nvPr/>
            </p:nvSpPr>
            <p:spPr bwMode="auto">
              <a:xfrm>
                <a:off x="668" y="2479"/>
                <a:ext cx="4862" cy="24"/>
              </a:xfrm>
              <a:prstGeom prst="rect">
                <a:avLst/>
              </a:prstGeom>
              <a:solidFill>
                <a:srgbClr val="ACAC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7" name="Rectangle 66">
                <a:extLst>
                  <a:ext uri="{FF2B5EF4-FFF2-40B4-BE49-F238E27FC236}">
                    <a16:creationId xmlns:a16="http://schemas.microsoft.com/office/drawing/2014/main" id="{8B8D78F9-9695-492B-A312-43EE9B343420}"/>
                  </a:ext>
                </a:extLst>
              </p:cNvPr>
              <p:cNvSpPr>
                <a:spLocks noChangeArrowheads="1"/>
              </p:cNvSpPr>
              <p:nvPr/>
            </p:nvSpPr>
            <p:spPr bwMode="auto">
              <a:xfrm>
                <a:off x="668" y="2503"/>
                <a:ext cx="4862" cy="30"/>
              </a:xfrm>
              <a:prstGeom prst="rect">
                <a:avLst/>
              </a:prstGeom>
              <a:solidFill>
                <a:srgbClr val="A9A9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8" name="Rectangle 67">
                <a:extLst>
                  <a:ext uri="{FF2B5EF4-FFF2-40B4-BE49-F238E27FC236}">
                    <a16:creationId xmlns:a16="http://schemas.microsoft.com/office/drawing/2014/main" id="{5755EF56-884B-4CDC-81DE-F816C68645EF}"/>
                  </a:ext>
                </a:extLst>
              </p:cNvPr>
              <p:cNvSpPr>
                <a:spLocks noChangeArrowheads="1"/>
              </p:cNvSpPr>
              <p:nvPr/>
            </p:nvSpPr>
            <p:spPr bwMode="auto">
              <a:xfrm>
                <a:off x="668" y="2533"/>
                <a:ext cx="4862" cy="30"/>
              </a:xfrm>
              <a:prstGeom prst="rect">
                <a:avLst/>
              </a:prstGeom>
              <a:solidFill>
                <a:srgbClr val="A6A6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39" name="Rectangle 68">
                <a:extLst>
                  <a:ext uri="{FF2B5EF4-FFF2-40B4-BE49-F238E27FC236}">
                    <a16:creationId xmlns:a16="http://schemas.microsoft.com/office/drawing/2014/main" id="{426CD3AE-CF03-45BC-8E56-ADC2F95F3709}"/>
                  </a:ext>
                </a:extLst>
              </p:cNvPr>
              <p:cNvSpPr>
                <a:spLocks noChangeArrowheads="1"/>
              </p:cNvSpPr>
              <p:nvPr/>
            </p:nvSpPr>
            <p:spPr bwMode="auto">
              <a:xfrm>
                <a:off x="668" y="2563"/>
                <a:ext cx="4862" cy="30"/>
              </a:xfrm>
              <a:prstGeom prst="rect">
                <a:avLst/>
              </a:prstGeom>
              <a:solidFill>
                <a:srgbClr val="A5A5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0" name="Rectangle 69">
                <a:extLst>
                  <a:ext uri="{FF2B5EF4-FFF2-40B4-BE49-F238E27FC236}">
                    <a16:creationId xmlns:a16="http://schemas.microsoft.com/office/drawing/2014/main" id="{3CDF9F3E-1D78-4941-B5BF-86791DDD6376}"/>
                  </a:ext>
                </a:extLst>
              </p:cNvPr>
              <p:cNvSpPr>
                <a:spLocks noChangeArrowheads="1"/>
              </p:cNvSpPr>
              <p:nvPr/>
            </p:nvSpPr>
            <p:spPr bwMode="auto">
              <a:xfrm>
                <a:off x="668" y="2593"/>
                <a:ext cx="4862" cy="24"/>
              </a:xfrm>
              <a:prstGeom prst="rect">
                <a:avLst/>
              </a:prstGeom>
              <a:solidFill>
                <a:srgbClr val="A2A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1" name="Rectangle 70">
                <a:extLst>
                  <a:ext uri="{FF2B5EF4-FFF2-40B4-BE49-F238E27FC236}">
                    <a16:creationId xmlns:a16="http://schemas.microsoft.com/office/drawing/2014/main" id="{C8638AF1-E70D-4122-BEA3-63C29DC46571}"/>
                  </a:ext>
                </a:extLst>
              </p:cNvPr>
              <p:cNvSpPr>
                <a:spLocks noChangeArrowheads="1"/>
              </p:cNvSpPr>
              <p:nvPr/>
            </p:nvSpPr>
            <p:spPr bwMode="auto">
              <a:xfrm>
                <a:off x="668" y="2617"/>
                <a:ext cx="4862" cy="30"/>
              </a:xfrm>
              <a:prstGeom prst="rect">
                <a:avLst/>
              </a:prstGeom>
              <a:solidFill>
                <a:srgbClr val="A1A1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2" name="Rectangle 71">
                <a:extLst>
                  <a:ext uri="{FF2B5EF4-FFF2-40B4-BE49-F238E27FC236}">
                    <a16:creationId xmlns:a16="http://schemas.microsoft.com/office/drawing/2014/main" id="{F57659E9-AA61-4ED5-A95B-C3E923DDEA3D}"/>
                  </a:ext>
                </a:extLst>
              </p:cNvPr>
              <p:cNvSpPr>
                <a:spLocks noChangeArrowheads="1"/>
              </p:cNvSpPr>
              <p:nvPr/>
            </p:nvSpPr>
            <p:spPr bwMode="auto">
              <a:xfrm>
                <a:off x="668" y="2647"/>
                <a:ext cx="4862" cy="30"/>
              </a:xfrm>
              <a:prstGeom prst="rect">
                <a:avLst/>
              </a:prstGeom>
              <a:solidFill>
                <a:srgbClr val="9E9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3" name="Rectangle 72">
                <a:extLst>
                  <a:ext uri="{FF2B5EF4-FFF2-40B4-BE49-F238E27FC236}">
                    <a16:creationId xmlns:a16="http://schemas.microsoft.com/office/drawing/2014/main" id="{B3513202-D760-4C1D-AC62-56226E35144D}"/>
                  </a:ext>
                </a:extLst>
              </p:cNvPr>
              <p:cNvSpPr>
                <a:spLocks noChangeArrowheads="1"/>
              </p:cNvSpPr>
              <p:nvPr/>
            </p:nvSpPr>
            <p:spPr bwMode="auto">
              <a:xfrm>
                <a:off x="668" y="2677"/>
                <a:ext cx="4862" cy="31"/>
              </a:xfrm>
              <a:prstGeom prst="rect">
                <a:avLst/>
              </a:prstGeom>
              <a:solidFill>
                <a:srgbClr val="9C9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4" name="Rectangle 73">
                <a:extLst>
                  <a:ext uri="{FF2B5EF4-FFF2-40B4-BE49-F238E27FC236}">
                    <a16:creationId xmlns:a16="http://schemas.microsoft.com/office/drawing/2014/main" id="{4551EE30-3DF2-4656-984A-D4A5BDF6EFDA}"/>
                  </a:ext>
                </a:extLst>
              </p:cNvPr>
              <p:cNvSpPr>
                <a:spLocks noChangeArrowheads="1"/>
              </p:cNvSpPr>
              <p:nvPr/>
            </p:nvSpPr>
            <p:spPr bwMode="auto">
              <a:xfrm>
                <a:off x="668" y="2708"/>
                <a:ext cx="4862" cy="24"/>
              </a:xfrm>
              <a:prstGeom prst="rect">
                <a:avLst/>
              </a:prstGeom>
              <a:solidFill>
                <a:srgbClr val="9999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5" name="Rectangle 74">
                <a:extLst>
                  <a:ext uri="{FF2B5EF4-FFF2-40B4-BE49-F238E27FC236}">
                    <a16:creationId xmlns:a16="http://schemas.microsoft.com/office/drawing/2014/main" id="{AFEC0A91-7BCF-451D-9ADA-A36422B0A976}"/>
                  </a:ext>
                </a:extLst>
              </p:cNvPr>
              <p:cNvSpPr>
                <a:spLocks noChangeArrowheads="1"/>
              </p:cNvSpPr>
              <p:nvPr/>
            </p:nvSpPr>
            <p:spPr bwMode="auto">
              <a:xfrm>
                <a:off x="668" y="2732"/>
                <a:ext cx="4862" cy="30"/>
              </a:xfrm>
              <a:prstGeom prst="rect">
                <a:avLst/>
              </a:prstGeom>
              <a:solidFill>
                <a:srgbClr val="9898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6" name="Rectangle 75">
                <a:extLst>
                  <a:ext uri="{FF2B5EF4-FFF2-40B4-BE49-F238E27FC236}">
                    <a16:creationId xmlns:a16="http://schemas.microsoft.com/office/drawing/2014/main" id="{859D191A-6245-4C2D-9842-8E722E2ACFC9}"/>
                  </a:ext>
                </a:extLst>
              </p:cNvPr>
              <p:cNvSpPr>
                <a:spLocks noChangeArrowheads="1"/>
              </p:cNvSpPr>
              <p:nvPr/>
            </p:nvSpPr>
            <p:spPr bwMode="auto">
              <a:xfrm>
                <a:off x="668" y="2762"/>
                <a:ext cx="4862" cy="30"/>
              </a:xfrm>
              <a:prstGeom prst="rect">
                <a:avLst/>
              </a:prstGeom>
              <a:solidFill>
                <a:srgbClr val="9696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7" name="Rectangle 76">
                <a:extLst>
                  <a:ext uri="{FF2B5EF4-FFF2-40B4-BE49-F238E27FC236}">
                    <a16:creationId xmlns:a16="http://schemas.microsoft.com/office/drawing/2014/main" id="{B01B6239-91C9-407C-B779-C6ADA5293667}"/>
                  </a:ext>
                </a:extLst>
              </p:cNvPr>
              <p:cNvSpPr>
                <a:spLocks noChangeArrowheads="1"/>
              </p:cNvSpPr>
              <p:nvPr/>
            </p:nvSpPr>
            <p:spPr bwMode="auto">
              <a:xfrm>
                <a:off x="668" y="2792"/>
                <a:ext cx="4862" cy="30"/>
              </a:xfrm>
              <a:prstGeom prst="rect">
                <a:avLst/>
              </a:prstGeom>
              <a:solidFill>
                <a:srgbClr val="9393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8" name="Rectangle 77">
                <a:extLst>
                  <a:ext uri="{FF2B5EF4-FFF2-40B4-BE49-F238E27FC236}">
                    <a16:creationId xmlns:a16="http://schemas.microsoft.com/office/drawing/2014/main" id="{A4C447B1-3849-4814-B537-D70AF540EA98}"/>
                  </a:ext>
                </a:extLst>
              </p:cNvPr>
              <p:cNvSpPr>
                <a:spLocks noChangeArrowheads="1"/>
              </p:cNvSpPr>
              <p:nvPr/>
            </p:nvSpPr>
            <p:spPr bwMode="auto">
              <a:xfrm>
                <a:off x="668" y="2822"/>
                <a:ext cx="4862" cy="24"/>
              </a:xfrm>
              <a:prstGeom prst="rect">
                <a:avLst/>
              </a:prstGeom>
              <a:solidFill>
                <a:srgbClr val="9292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49" name="Rectangle 78">
                <a:extLst>
                  <a:ext uri="{FF2B5EF4-FFF2-40B4-BE49-F238E27FC236}">
                    <a16:creationId xmlns:a16="http://schemas.microsoft.com/office/drawing/2014/main" id="{9D0699AD-FC32-4BE7-931C-F65E5BCD68C9}"/>
                  </a:ext>
                </a:extLst>
              </p:cNvPr>
              <p:cNvSpPr>
                <a:spLocks noChangeArrowheads="1"/>
              </p:cNvSpPr>
              <p:nvPr/>
            </p:nvSpPr>
            <p:spPr bwMode="auto">
              <a:xfrm>
                <a:off x="668" y="2846"/>
                <a:ext cx="4862" cy="30"/>
              </a:xfrm>
              <a:prstGeom prst="rect">
                <a:avLst/>
              </a:prstGeom>
              <a:solidFill>
                <a:srgbClr val="909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0" name="Rectangle 79">
                <a:extLst>
                  <a:ext uri="{FF2B5EF4-FFF2-40B4-BE49-F238E27FC236}">
                    <a16:creationId xmlns:a16="http://schemas.microsoft.com/office/drawing/2014/main" id="{75A1E4C7-40AA-4609-85BE-AD416B8DDEAA}"/>
                  </a:ext>
                </a:extLst>
              </p:cNvPr>
              <p:cNvSpPr>
                <a:spLocks noChangeArrowheads="1"/>
              </p:cNvSpPr>
              <p:nvPr/>
            </p:nvSpPr>
            <p:spPr bwMode="auto">
              <a:xfrm>
                <a:off x="668" y="2876"/>
                <a:ext cx="4862" cy="30"/>
              </a:xfrm>
              <a:prstGeom prst="rect">
                <a:avLst/>
              </a:prstGeom>
              <a:solidFill>
                <a:srgbClr val="8E8E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1" name="Rectangle 80">
                <a:extLst>
                  <a:ext uri="{FF2B5EF4-FFF2-40B4-BE49-F238E27FC236}">
                    <a16:creationId xmlns:a16="http://schemas.microsoft.com/office/drawing/2014/main" id="{5FD3C1F6-ADDF-4D94-8E60-D58B2BEF8E77}"/>
                  </a:ext>
                </a:extLst>
              </p:cNvPr>
              <p:cNvSpPr>
                <a:spLocks noChangeArrowheads="1"/>
              </p:cNvSpPr>
              <p:nvPr/>
            </p:nvSpPr>
            <p:spPr bwMode="auto">
              <a:xfrm>
                <a:off x="668" y="2906"/>
                <a:ext cx="4862" cy="24"/>
              </a:xfrm>
              <a:prstGeom prst="rect">
                <a:avLst/>
              </a:prstGeom>
              <a:solidFill>
                <a:srgbClr val="8D8D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2" name="Rectangle 81">
                <a:extLst>
                  <a:ext uri="{FF2B5EF4-FFF2-40B4-BE49-F238E27FC236}">
                    <a16:creationId xmlns:a16="http://schemas.microsoft.com/office/drawing/2014/main" id="{DD2E5322-227A-46AD-8920-384C73D7E4D3}"/>
                  </a:ext>
                </a:extLst>
              </p:cNvPr>
              <p:cNvSpPr>
                <a:spLocks noChangeArrowheads="1"/>
              </p:cNvSpPr>
              <p:nvPr/>
            </p:nvSpPr>
            <p:spPr bwMode="auto">
              <a:xfrm>
                <a:off x="668" y="2930"/>
                <a:ext cx="4862" cy="30"/>
              </a:xfrm>
              <a:prstGeom prst="rect">
                <a:avLst/>
              </a:prstGeom>
              <a:solidFill>
                <a:srgbClr val="8B8B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3" name="Rectangle 82">
                <a:extLst>
                  <a:ext uri="{FF2B5EF4-FFF2-40B4-BE49-F238E27FC236}">
                    <a16:creationId xmlns:a16="http://schemas.microsoft.com/office/drawing/2014/main" id="{6E2FDB54-D920-4762-A86C-117AD25FC63D}"/>
                  </a:ext>
                </a:extLst>
              </p:cNvPr>
              <p:cNvSpPr>
                <a:spLocks noChangeArrowheads="1"/>
              </p:cNvSpPr>
              <p:nvPr/>
            </p:nvSpPr>
            <p:spPr bwMode="auto">
              <a:xfrm>
                <a:off x="668" y="2960"/>
                <a:ext cx="4862" cy="30"/>
              </a:xfrm>
              <a:prstGeom prst="rect">
                <a:avLst/>
              </a:prstGeom>
              <a:solidFill>
                <a:srgbClr val="8989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4" name="Rectangle 83">
                <a:extLst>
                  <a:ext uri="{FF2B5EF4-FFF2-40B4-BE49-F238E27FC236}">
                    <a16:creationId xmlns:a16="http://schemas.microsoft.com/office/drawing/2014/main" id="{B3CB2AB4-59F9-4781-91B7-DE88F58C0528}"/>
                  </a:ext>
                </a:extLst>
              </p:cNvPr>
              <p:cNvSpPr>
                <a:spLocks noChangeArrowheads="1"/>
              </p:cNvSpPr>
              <p:nvPr/>
            </p:nvSpPr>
            <p:spPr bwMode="auto">
              <a:xfrm>
                <a:off x="668" y="2990"/>
                <a:ext cx="4862" cy="30"/>
              </a:xfrm>
              <a:prstGeom prst="rect">
                <a:avLst/>
              </a:prstGeom>
              <a:solidFill>
                <a:srgbClr val="8888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5" name="Rectangle 84">
                <a:extLst>
                  <a:ext uri="{FF2B5EF4-FFF2-40B4-BE49-F238E27FC236}">
                    <a16:creationId xmlns:a16="http://schemas.microsoft.com/office/drawing/2014/main" id="{CB15D212-951F-460C-9B47-9C589AC4CEE9}"/>
                  </a:ext>
                </a:extLst>
              </p:cNvPr>
              <p:cNvSpPr>
                <a:spLocks noChangeArrowheads="1"/>
              </p:cNvSpPr>
              <p:nvPr/>
            </p:nvSpPr>
            <p:spPr bwMode="auto">
              <a:xfrm>
                <a:off x="668" y="3020"/>
                <a:ext cx="4862" cy="24"/>
              </a:xfrm>
              <a:prstGeom prst="rect">
                <a:avLst/>
              </a:prstGeom>
              <a:solidFill>
                <a:srgbClr val="8686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6" name="Rectangle 85">
                <a:extLst>
                  <a:ext uri="{FF2B5EF4-FFF2-40B4-BE49-F238E27FC236}">
                    <a16:creationId xmlns:a16="http://schemas.microsoft.com/office/drawing/2014/main" id="{059065AC-1023-4A22-9791-D22B60495F0B}"/>
                  </a:ext>
                </a:extLst>
              </p:cNvPr>
              <p:cNvSpPr>
                <a:spLocks noChangeArrowheads="1"/>
              </p:cNvSpPr>
              <p:nvPr/>
            </p:nvSpPr>
            <p:spPr bwMode="auto">
              <a:xfrm>
                <a:off x="668" y="3044"/>
                <a:ext cx="4862" cy="30"/>
              </a:xfrm>
              <a:prstGeom prst="rect">
                <a:avLst/>
              </a:prstGeom>
              <a:solidFill>
                <a:srgbClr val="8585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7" name="Rectangle 86">
                <a:extLst>
                  <a:ext uri="{FF2B5EF4-FFF2-40B4-BE49-F238E27FC236}">
                    <a16:creationId xmlns:a16="http://schemas.microsoft.com/office/drawing/2014/main" id="{CBCA19FA-99FA-4BED-9A9A-06A0BE22D8ED}"/>
                  </a:ext>
                </a:extLst>
              </p:cNvPr>
              <p:cNvSpPr>
                <a:spLocks noChangeArrowheads="1"/>
              </p:cNvSpPr>
              <p:nvPr/>
            </p:nvSpPr>
            <p:spPr bwMode="auto">
              <a:xfrm>
                <a:off x="668" y="3074"/>
                <a:ext cx="4862" cy="30"/>
              </a:xfrm>
              <a:prstGeom prst="rect">
                <a:avLst/>
              </a:prstGeom>
              <a:solidFill>
                <a:srgbClr val="8383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8" name="Rectangle 87">
                <a:extLst>
                  <a:ext uri="{FF2B5EF4-FFF2-40B4-BE49-F238E27FC236}">
                    <a16:creationId xmlns:a16="http://schemas.microsoft.com/office/drawing/2014/main" id="{AA826BBC-73D7-4951-BEF4-3623E533C8E6}"/>
                  </a:ext>
                </a:extLst>
              </p:cNvPr>
              <p:cNvSpPr>
                <a:spLocks noChangeArrowheads="1"/>
              </p:cNvSpPr>
              <p:nvPr/>
            </p:nvSpPr>
            <p:spPr bwMode="auto">
              <a:xfrm>
                <a:off x="668" y="3104"/>
                <a:ext cx="4862" cy="30"/>
              </a:xfrm>
              <a:prstGeom prst="rect">
                <a:avLst/>
              </a:prstGeom>
              <a:solidFill>
                <a:srgbClr val="8282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59" name="Rectangle 88">
                <a:extLst>
                  <a:ext uri="{FF2B5EF4-FFF2-40B4-BE49-F238E27FC236}">
                    <a16:creationId xmlns:a16="http://schemas.microsoft.com/office/drawing/2014/main" id="{A6B9DEF4-BA4F-42CE-80AF-1A79307F8760}"/>
                  </a:ext>
                </a:extLst>
              </p:cNvPr>
              <p:cNvSpPr>
                <a:spLocks noChangeArrowheads="1"/>
              </p:cNvSpPr>
              <p:nvPr/>
            </p:nvSpPr>
            <p:spPr bwMode="auto">
              <a:xfrm>
                <a:off x="668" y="3134"/>
                <a:ext cx="4862" cy="24"/>
              </a:xfrm>
              <a:prstGeom prst="rect">
                <a:avLst/>
              </a:prstGeom>
              <a:solidFill>
                <a:srgbClr val="8181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0" name="Rectangle 89">
                <a:extLst>
                  <a:ext uri="{FF2B5EF4-FFF2-40B4-BE49-F238E27FC236}">
                    <a16:creationId xmlns:a16="http://schemas.microsoft.com/office/drawing/2014/main" id="{8C72FEC9-270F-455B-A633-343B6AB9C589}"/>
                  </a:ext>
                </a:extLst>
              </p:cNvPr>
              <p:cNvSpPr>
                <a:spLocks noChangeArrowheads="1"/>
              </p:cNvSpPr>
              <p:nvPr/>
            </p:nvSpPr>
            <p:spPr bwMode="auto">
              <a:xfrm>
                <a:off x="668" y="3158"/>
                <a:ext cx="4862" cy="30"/>
              </a:xfrm>
              <a:prstGeom prst="rect">
                <a:avLst/>
              </a:prstGeom>
              <a:solidFill>
                <a:srgbClr val="808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1" name="Rectangle 90">
                <a:extLst>
                  <a:ext uri="{FF2B5EF4-FFF2-40B4-BE49-F238E27FC236}">
                    <a16:creationId xmlns:a16="http://schemas.microsoft.com/office/drawing/2014/main" id="{963DD7AA-77BB-4E71-A86C-F2388555D222}"/>
                  </a:ext>
                </a:extLst>
              </p:cNvPr>
              <p:cNvSpPr>
                <a:spLocks noChangeArrowheads="1"/>
              </p:cNvSpPr>
              <p:nvPr/>
            </p:nvSpPr>
            <p:spPr bwMode="auto">
              <a:xfrm>
                <a:off x="668" y="3188"/>
                <a:ext cx="4862" cy="30"/>
              </a:xfrm>
              <a:prstGeom prst="rect">
                <a:avLst/>
              </a:prstGeom>
              <a:solidFill>
                <a:srgbClr val="7E7E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2" name="Rectangle 91">
                <a:extLst>
                  <a:ext uri="{FF2B5EF4-FFF2-40B4-BE49-F238E27FC236}">
                    <a16:creationId xmlns:a16="http://schemas.microsoft.com/office/drawing/2014/main" id="{77978346-B24B-4976-A107-8E52C5495D10}"/>
                  </a:ext>
                </a:extLst>
              </p:cNvPr>
              <p:cNvSpPr>
                <a:spLocks noChangeArrowheads="1"/>
              </p:cNvSpPr>
              <p:nvPr/>
            </p:nvSpPr>
            <p:spPr bwMode="auto">
              <a:xfrm>
                <a:off x="668" y="3218"/>
                <a:ext cx="4862" cy="31"/>
              </a:xfrm>
              <a:prstGeom prst="rect">
                <a:avLst/>
              </a:prstGeom>
              <a:solidFill>
                <a:srgbClr val="7D7D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3" name="Rectangle 92">
                <a:extLst>
                  <a:ext uri="{FF2B5EF4-FFF2-40B4-BE49-F238E27FC236}">
                    <a16:creationId xmlns:a16="http://schemas.microsoft.com/office/drawing/2014/main" id="{DBF8FCDA-E2D8-40DA-A1C5-35D9B6CE3B8F}"/>
                  </a:ext>
                </a:extLst>
              </p:cNvPr>
              <p:cNvSpPr>
                <a:spLocks noChangeArrowheads="1"/>
              </p:cNvSpPr>
              <p:nvPr/>
            </p:nvSpPr>
            <p:spPr bwMode="auto">
              <a:xfrm>
                <a:off x="668" y="3249"/>
                <a:ext cx="4862" cy="24"/>
              </a:xfrm>
              <a:prstGeom prst="rect">
                <a:avLst/>
              </a:prstGeom>
              <a:solidFill>
                <a:srgbClr val="7C7C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4" name="Rectangle 93">
                <a:extLst>
                  <a:ext uri="{FF2B5EF4-FFF2-40B4-BE49-F238E27FC236}">
                    <a16:creationId xmlns:a16="http://schemas.microsoft.com/office/drawing/2014/main" id="{EE24B020-C4FF-47C2-94A9-198A981323A9}"/>
                  </a:ext>
                </a:extLst>
              </p:cNvPr>
              <p:cNvSpPr>
                <a:spLocks noChangeArrowheads="1"/>
              </p:cNvSpPr>
              <p:nvPr/>
            </p:nvSpPr>
            <p:spPr bwMode="auto">
              <a:xfrm>
                <a:off x="668" y="3273"/>
                <a:ext cx="4862" cy="30"/>
              </a:xfrm>
              <a:prstGeom prst="rect">
                <a:avLst/>
              </a:prstGeom>
              <a:solidFill>
                <a:srgbClr val="7B7B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5" name="Rectangle 94">
                <a:extLst>
                  <a:ext uri="{FF2B5EF4-FFF2-40B4-BE49-F238E27FC236}">
                    <a16:creationId xmlns:a16="http://schemas.microsoft.com/office/drawing/2014/main" id="{A70C1603-6E6C-41B9-9587-22B7F84619AA}"/>
                  </a:ext>
                </a:extLst>
              </p:cNvPr>
              <p:cNvSpPr>
                <a:spLocks noChangeArrowheads="1"/>
              </p:cNvSpPr>
              <p:nvPr/>
            </p:nvSpPr>
            <p:spPr bwMode="auto">
              <a:xfrm>
                <a:off x="668" y="3303"/>
                <a:ext cx="4862" cy="30"/>
              </a:xfrm>
              <a:prstGeom prst="rect">
                <a:avLst/>
              </a:prstGeom>
              <a:solidFill>
                <a:srgbClr val="7A7A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6" name="Rectangle 95">
                <a:extLst>
                  <a:ext uri="{FF2B5EF4-FFF2-40B4-BE49-F238E27FC236}">
                    <a16:creationId xmlns:a16="http://schemas.microsoft.com/office/drawing/2014/main" id="{F6B08D10-9546-423E-9592-7ECB401A71FE}"/>
                  </a:ext>
                </a:extLst>
              </p:cNvPr>
              <p:cNvSpPr>
                <a:spLocks noChangeArrowheads="1"/>
              </p:cNvSpPr>
              <p:nvPr/>
            </p:nvSpPr>
            <p:spPr bwMode="auto">
              <a:xfrm>
                <a:off x="668" y="3333"/>
                <a:ext cx="4862" cy="30"/>
              </a:xfrm>
              <a:prstGeom prst="rect">
                <a:avLst/>
              </a:prstGeom>
              <a:solidFill>
                <a:srgbClr val="7A7A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7" name="Rectangle 96">
                <a:extLst>
                  <a:ext uri="{FF2B5EF4-FFF2-40B4-BE49-F238E27FC236}">
                    <a16:creationId xmlns:a16="http://schemas.microsoft.com/office/drawing/2014/main" id="{E710A217-FA83-468F-A373-7DFCBD5242C5}"/>
                  </a:ext>
                </a:extLst>
              </p:cNvPr>
              <p:cNvSpPr>
                <a:spLocks noChangeArrowheads="1"/>
              </p:cNvSpPr>
              <p:nvPr/>
            </p:nvSpPr>
            <p:spPr bwMode="auto">
              <a:xfrm>
                <a:off x="668" y="3363"/>
                <a:ext cx="4862" cy="24"/>
              </a:xfrm>
              <a:prstGeom prst="rect">
                <a:avLst/>
              </a:prstGeom>
              <a:solidFill>
                <a:srgbClr val="7979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8" name="Rectangle 97">
                <a:extLst>
                  <a:ext uri="{FF2B5EF4-FFF2-40B4-BE49-F238E27FC236}">
                    <a16:creationId xmlns:a16="http://schemas.microsoft.com/office/drawing/2014/main" id="{72128145-4806-4922-9631-44ECA7153DC8}"/>
                  </a:ext>
                </a:extLst>
              </p:cNvPr>
              <p:cNvSpPr>
                <a:spLocks noChangeArrowheads="1"/>
              </p:cNvSpPr>
              <p:nvPr/>
            </p:nvSpPr>
            <p:spPr bwMode="auto">
              <a:xfrm>
                <a:off x="668" y="3387"/>
                <a:ext cx="4862" cy="30"/>
              </a:xfrm>
              <a:prstGeom prst="rect">
                <a:avLst/>
              </a:prstGeom>
              <a:solidFill>
                <a:srgbClr val="7878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69" name="Rectangle 98">
                <a:extLst>
                  <a:ext uri="{FF2B5EF4-FFF2-40B4-BE49-F238E27FC236}">
                    <a16:creationId xmlns:a16="http://schemas.microsoft.com/office/drawing/2014/main" id="{D1EAA56F-99F7-4031-A932-5E0513A9FE7B}"/>
                  </a:ext>
                </a:extLst>
              </p:cNvPr>
              <p:cNvSpPr>
                <a:spLocks noChangeArrowheads="1"/>
              </p:cNvSpPr>
              <p:nvPr/>
            </p:nvSpPr>
            <p:spPr bwMode="auto">
              <a:xfrm>
                <a:off x="668" y="3417"/>
                <a:ext cx="4862" cy="30"/>
              </a:xfrm>
              <a:prstGeom prst="rect">
                <a:avLst/>
              </a:prstGeom>
              <a:solidFill>
                <a:srgbClr val="7777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70" name="Rectangle 99">
                <a:extLst>
                  <a:ext uri="{FF2B5EF4-FFF2-40B4-BE49-F238E27FC236}">
                    <a16:creationId xmlns:a16="http://schemas.microsoft.com/office/drawing/2014/main" id="{72353814-9522-4AA3-AEA9-A79DA6518B90}"/>
                  </a:ext>
                </a:extLst>
              </p:cNvPr>
              <p:cNvSpPr>
                <a:spLocks noChangeArrowheads="1"/>
              </p:cNvSpPr>
              <p:nvPr/>
            </p:nvSpPr>
            <p:spPr bwMode="auto">
              <a:xfrm>
                <a:off x="668" y="3447"/>
                <a:ext cx="4862" cy="30"/>
              </a:xfrm>
              <a:prstGeom prst="rect">
                <a:avLst/>
              </a:prstGeom>
              <a:solidFill>
                <a:srgbClr val="7777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71" name="Rectangle 100">
                <a:extLst>
                  <a:ext uri="{FF2B5EF4-FFF2-40B4-BE49-F238E27FC236}">
                    <a16:creationId xmlns:a16="http://schemas.microsoft.com/office/drawing/2014/main" id="{34E6011C-DB27-4675-A39B-7399EA0F0EEC}"/>
                  </a:ext>
                </a:extLst>
              </p:cNvPr>
              <p:cNvSpPr>
                <a:spLocks noChangeArrowheads="1"/>
              </p:cNvSpPr>
              <p:nvPr/>
            </p:nvSpPr>
            <p:spPr bwMode="auto">
              <a:xfrm>
                <a:off x="668" y="3477"/>
                <a:ext cx="4862" cy="24"/>
              </a:xfrm>
              <a:prstGeom prst="rect">
                <a:avLst/>
              </a:prstGeom>
              <a:solidFill>
                <a:srgbClr val="7676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672" name="Rectangle 101">
                <a:extLst>
                  <a:ext uri="{FF2B5EF4-FFF2-40B4-BE49-F238E27FC236}">
                    <a16:creationId xmlns:a16="http://schemas.microsoft.com/office/drawing/2014/main" id="{CDFE9E73-89B6-49F1-ADD5-C43A8D0A5CED}"/>
                  </a:ext>
                </a:extLst>
              </p:cNvPr>
              <p:cNvSpPr>
                <a:spLocks noChangeArrowheads="1"/>
              </p:cNvSpPr>
              <p:nvPr/>
            </p:nvSpPr>
            <p:spPr bwMode="auto">
              <a:xfrm>
                <a:off x="668" y="3501"/>
                <a:ext cx="4862" cy="30"/>
              </a:xfrm>
              <a:prstGeom prst="rect">
                <a:avLst/>
              </a:prstGeom>
              <a:solidFill>
                <a:srgbClr val="7676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grpSp>
        <p:sp>
          <p:nvSpPr>
            <p:cNvPr id="63494" name="Rectangle 102">
              <a:extLst>
                <a:ext uri="{FF2B5EF4-FFF2-40B4-BE49-F238E27FC236}">
                  <a16:creationId xmlns:a16="http://schemas.microsoft.com/office/drawing/2014/main" id="{0F954F37-0A21-49F4-9FD8-54B8B1F46C21}"/>
                </a:ext>
              </a:extLst>
            </p:cNvPr>
            <p:cNvSpPr>
              <a:spLocks noChangeArrowheads="1"/>
            </p:cNvSpPr>
            <p:nvPr/>
          </p:nvSpPr>
          <p:spPr bwMode="auto">
            <a:xfrm>
              <a:off x="668" y="796"/>
              <a:ext cx="4862" cy="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495" name="Line 103">
              <a:extLst>
                <a:ext uri="{FF2B5EF4-FFF2-40B4-BE49-F238E27FC236}">
                  <a16:creationId xmlns:a16="http://schemas.microsoft.com/office/drawing/2014/main" id="{09EC6EF0-AAEF-43D1-A0CA-42CD62945497}"/>
                </a:ext>
              </a:extLst>
            </p:cNvPr>
            <p:cNvSpPr>
              <a:spLocks noChangeShapeType="1"/>
            </p:cNvSpPr>
            <p:nvPr/>
          </p:nvSpPr>
          <p:spPr bwMode="auto">
            <a:xfrm>
              <a:off x="668" y="3531"/>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496" name="Line 104">
              <a:extLst>
                <a:ext uri="{FF2B5EF4-FFF2-40B4-BE49-F238E27FC236}">
                  <a16:creationId xmlns:a16="http://schemas.microsoft.com/office/drawing/2014/main" id="{37B73913-C440-41A9-A482-4A937A120C52}"/>
                </a:ext>
              </a:extLst>
            </p:cNvPr>
            <p:cNvSpPr>
              <a:spLocks noChangeShapeType="1"/>
            </p:cNvSpPr>
            <p:nvPr/>
          </p:nvSpPr>
          <p:spPr bwMode="auto">
            <a:xfrm>
              <a:off x="668" y="3261"/>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497" name="Line 105">
              <a:extLst>
                <a:ext uri="{FF2B5EF4-FFF2-40B4-BE49-F238E27FC236}">
                  <a16:creationId xmlns:a16="http://schemas.microsoft.com/office/drawing/2014/main" id="{745B57E8-DB2E-4A33-85B9-0BF6CDB57D15}"/>
                </a:ext>
              </a:extLst>
            </p:cNvPr>
            <p:cNvSpPr>
              <a:spLocks noChangeShapeType="1"/>
            </p:cNvSpPr>
            <p:nvPr/>
          </p:nvSpPr>
          <p:spPr bwMode="auto">
            <a:xfrm>
              <a:off x="668" y="2984"/>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498" name="Line 106">
              <a:extLst>
                <a:ext uri="{FF2B5EF4-FFF2-40B4-BE49-F238E27FC236}">
                  <a16:creationId xmlns:a16="http://schemas.microsoft.com/office/drawing/2014/main" id="{253243C8-A792-4AF3-95FF-315B50B438D7}"/>
                </a:ext>
              </a:extLst>
            </p:cNvPr>
            <p:cNvSpPr>
              <a:spLocks noChangeShapeType="1"/>
            </p:cNvSpPr>
            <p:nvPr/>
          </p:nvSpPr>
          <p:spPr bwMode="auto">
            <a:xfrm>
              <a:off x="668" y="2714"/>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499" name="Line 107">
              <a:extLst>
                <a:ext uri="{FF2B5EF4-FFF2-40B4-BE49-F238E27FC236}">
                  <a16:creationId xmlns:a16="http://schemas.microsoft.com/office/drawing/2014/main" id="{8403A6BF-FC5E-4D8B-A58E-576F72D68F82}"/>
                </a:ext>
              </a:extLst>
            </p:cNvPr>
            <p:cNvSpPr>
              <a:spLocks noChangeShapeType="1"/>
            </p:cNvSpPr>
            <p:nvPr/>
          </p:nvSpPr>
          <p:spPr bwMode="auto">
            <a:xfrm>
              <a:off x="668" y="2437"/>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00" name="Line 108">
              <a:extLst>
                <a:ext uri="{FF2B5EF4-FFF2-40B4-BE49-F238E27FC236}">
                  <a16:creationId xmlns:a16="http://schemas.microsoft.com/office/drawing/2014/main" id="{798C0BF3-7EE6-4533-BD32-66F66024C610}"/>
                </a:ext>
              </a:extLst>
            </p:cNvPr>
            <p:cNvSpPr>
              <a:spLocks noChangeShapeType="1"/>
            </p:cNvSpPr>
            <p:nvPr/>
          </p:nvSpPr>
          <p:spPr bwMode="auto">
            <a:xfrm>
              <a:off x="668" y="2167"/>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01" name="Line 109">
              <a:extLst>
                <a:ext uri="{FF2B5EF4-FFF2-40B4-BE49-F238E27FC236}">
                  <a16:creationId xmlns:a16="http://schemas.microsoft.com/office/drawing/2014/main" id="{C5AFC1F5-B7E9-4EFC-95E8-489FD1DD7697}"/>
                </a:ext>
              </a:extLst>
            </p:cNvPr>
            <p:cNvSpPr>
              <a:spLocks noChangeShapeType="1"/>
            </p:cNvSpPr>
            <p:nvPr/>
          </p:nvSpPr>
          <p:spPr bwMode="auto">
            <a:xfrm>
              <a:off x="668" y="1890"/>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02" name="Line 110">
              <a:extLst>
                <a:ext uri="{FF2B5EF4-FFF2-40B4-BE49-F238E27FC236}">
                  <a16:creationId xmlns:a16="http://schemas.microsoft.com/office/drawing/2014/main" id="{A252B5AB-5EF8-40BC-A021-4461C3DB547C}"/>
                </a:ext>
              </a:extLst>
            </p:cNvPr>
            <p:cNvSpPr>
              <a:spLocks noChangeShapeType="1"/>
            </p:cNvSpPr>
            <p:nvPr/>
          </p:nvSpPr>
          <p:spPr bwMode="auto">
            <a:xfrm>
              <a:off x="668" y="1619"/>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03" name="Line 111">
              <a:extLst>
                <a:ext uri="{FF2B5EF4-FFF2-40B4-BE49-F238E27FC236}">
                  <a16:creationId xmlns:a16="http://schemas.microsoft.com/office/drawing/2014/main" id="{AC1E7C9E-8BB6-43C4-A9FB-F828B305E922}"/>
                </a:ext>
              </a:extLst>
            </p:cNvPr>
            <p:cNvSpPr>
              <a:spLocks noChangeShapeType="1"/>
            </p:cNvSpPr>
            <p:nvPr/>
          </p:nvSpPr>
          <p:spPr bwMode="auto">
            <a:xfrm>
              <a:off x="668" y="1343"/>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04" name="Line 112">
              <a:extLst>
                <a:ext uri="{FF2B5EF4-FFF2-40B4-BE49-F238E27FC236}">
                  <a16:creationId xmlns:a16="http://schemas.microsoft.com/office/drawing/2014/main" id="{FBEB729F-94D6-4B9C-A9A0-CF7D1127C9D1}"/>
                </a:ext>
              </a:extLst>
            </p:cNvPr>
            <p:cNvSpPr>
              <a:spLocks noChangeShapeType="1"/>
            </p:cNvSpPr>
            <p:nvPr/>
          </p:nvSpPr>
          <p:spPr bwMode="auto">
            <a:xfrm>
              <a:off x="668" y="1072"/>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05" name="Line 113">
              <a:extLst>
                <a:ext uri="{FF2B5EF4-FFF2-40B4-BE49-F238E27FC236}">
                  <a16:creationId xmlns:a16="http://schemas.microsoft.com/office/drawing/2014/main" id="{93ACD063-B3BE-4321-8C3C-45AF4D8F7240}"/>
                </a:ext>
              </a:extLst>
            </p:cNvPr>
            <p:cNvSpPr>
              <a:spLocks noChangeShapeType="1"/>
            </p:cNvSpPr>
            <p:nvPr/>
          </p:nvSpPr>
          <p:spPr bwMode="auto">
            <a:xfrm>
              <a:off x="668" y="796"/>
              <a:ext cx="486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06" name="Rectangle 114">
              <a:extLst>
                <a:ext uri="{FF2B5EF4-FFF2-40B4-BE49-F238E27FC236}">
                  <a16:creationId xmlns:a16="http://schemas.microsoft.com/office/drawing/2014/main" id="{7B69D2DF-A9C9-4BAD-BEC1-E9D8BF75B4D7}"/>
                </a:ext>
              </a:extLst>
            </p:cNvPr>
            <p:cNvSpPr>
              <a:spLocks noChangeArrowheads="1"/>
            </p:cNvSpPr>
            <p:nvPr/>
          </p:nvSpPr>
          <p:spPr bwMode="auto">
            <a:xfrm>
              <a:off x="872" y="1842"/>
              <a:ext cx="276" cy="1689"/>
            </a:xfrm>
            <a:prstGeom prst="rect">
              <a:avLst/>
            </a:prstGeom>
            <a:solidFill>
              <a:srgbClr val="9999FF"/>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07" name="Rectangle 115">
              <a:extLst>
                <a:ext uri="{FF2B5EF4-FFF2-40B4-BE49-F238E27FC236}">
                  <a16:creationId xmlns:a16="http://schemas.microsoft.com/office/drawing/2014/main" id="{AE1F4246-C925-41FD-84CA-E25D654FDFA2}"/>
                </a:ext>
              </a:extLst>
            </p:cNvPr>
            <p:cNvSpPr>
              <a:spLocks noChangeArrowheads="1"/>
            </p:cNvSpPr>
            <p:nvPr/>
          </p:nvSpPr>
          <p:spPr bwMode="auto">
            <a:xfrm>
              <a:off x="1286" y="1163"/>
              <a:ext cx="283" cy="2368"/>
            </a:xfrm>
            <a:prstGeom prst="rect">
              <a:avLst/>
            </a:prstGeom>
            <a:solidFill>
              <a:srgbClr val="993366"/>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08" name="Rectangle 116">
              <a:extLst>
                <a:ext uri="{FF2B5EF4-FFF2-40B4-BE49-F238E27FC236}">
                  <a16:creationId xmlns:a16="http://schemas.microsoft.com/office/drawing/2014/main" id="{20F3ABB6-59E1-4D67-B559-53319F2B2411}"/>
                </a:ext>
              </a:extLst>
            </p:cNvPr>
            <p:cNvSpPr>
              <a:spLocks noChangeArrowheads="1"/>
            </p:cNvSpPr>
            <p:nvPr/>
          </p:nvSpPr>
          <p:spPr bwMode="auto">
            <a:xfrm>
              <a:off x="1707" y="1776"/>
              <a:ext cx="276" cy="1755"/>
            </a:xfrm>
            <a:prstGeom prst="rect">
              <a:avLst/>
            </a:prstGeom>
            <a:solidFill>
              <a:srgbClr val="FF99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09" name="Rectangle 117">
              <a:extLst>
                <a:ext uri="{FF2B5EF4-FFF2-40B4-BE49-F238E27FC236}">
                  <a16:creationId xmlns:a16="http://schemas.microsoft.com/office/drawing/2014/main" id="{04935372-C0CA-452E-8E08-D1B5DADC194E}"/>
                </a:ext>
              </a:extLst>
            </p:cNvPr>
            <p:cNvSpPr>
              <a:spLocks noChangeArrowheads="1"/>
            </p:cNvSpPr>
            <p:nvPr/>
          </p:nvSpPr>
          <p:spPr bwMode="auto">
            <a:xfrm>
              <a:off x="2121" y="1974"/>
              <a:ext cx="282" cy="1557"/>
            </a:xfrm>
            <a:prstGeom prst="rect">
              <a:avLst/>
            </a:prstGeom>
            <a:solidFill>
              <a:srgbClr val="CCFFFF"/>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10" name="Rectangle 118">
              <a:extLst>
                <a:ext uri="{FF2B5EF4-FFF2-40B4-BE49-F238E27FC236}">
                  <a16:creationId xmlns:a16="http://schemas.microsoft.com/office/drawing/2014/main" id="{69D41FB5-30DC-4417-AB2B-353429C47F96}"/>
                </a:ext>
              </a:extLst>
            </p:cNvPr>
            <p:cNvSpPr>
              <a:spLocks noChangeArrowheads="1"/>
            </p:cNvSpPr>
            <p:nvPr/>
          </p:nvSpPr>
          <p:spPr bwMode="auto">
            <a:xfrm>
              <a:off x="2541" y="2058"/>
              <a:ext cx="276" cy="1473"/>
            </a:xfrm>
            <a:prstGeom prst="rect">
              <a:avLst/>
            </a:prstGeom>
            <a:solidFill>
              <a:srgbClr val="660066"/>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11" name="Rectangle 119">
              <a:extLst>
                <a:ext uri="{FF2B5EF4-FFF2-40B4-BE49-F238E27FC236}">
                  <a16:creationId xmlns:a16="http://schemas.microsoft.com/office/drawing/2014/main" id="{F8701936-83C2-4B5F-A290-107CF7EDA64B}"/>
                </a:ext>
              </a:extLst>
            </p:cNvPr>
            <p:cNvSpPr>
              <a:spLocks noChangeArrowheads="1"/>
            </p:cNvSpPr>
            <p:nvPr/>
          </p:nvSpPr>
          <p:spPr bwMode="auto">
            <a:xfrm>
              <a:off x="2955" y="2191"/>
              <a:ext cx="282" cy="1340"/>
            </a:xfrm>
            <a:prstGeom prst="rect">
              <a:avLst/>
            </a:prstGeom>
            <a:solidFill>
              <a:srgbClr val="FF808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12" name="Rectangle 120">
              <a:extLst>
                <a:ext uri="{FF2B5EF4-FFF2-40B4-BE49-F238E27FC236}">
                  <a16:creationId xmlns:a16="http://schemas.microsoft.com/office/drawing/2014/main" id="{568787B6-7855-4E06-8568-BA9D63A4D902}"/>
                </a:ext>
              </a:extLst>
            </p:cNvPr>
            <p:cNvSpPr>
              <a:spLocks noChangeArrowheads="1"/>
            </p:cNvSpPr>
            <p:nvPr/>
          </p:nvSpPr>
          <p:spPr bwMode="auto">
            <a:xfrm>
              <a:off x="3375" y="1674"/>
              <a:ext cx="276" cy="1857"/>
            </a:xfrm>
            <a:prstGeom prst="rect">
              <a:avLst/>
            </a:prstGeom>
            <a:solidFill>
              <a:srgbClr val="0066CC"/>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13" name="Rectangle 121">
              <a:extLst>
                <a:ext uri="{FF2B5EF4-FFF2-40B4-BE49-F238E27FC236}">
                  <a16:creationId xmlns:a16="http://schemas.microsoft.com/office/drawing/2014/main" id="{59BE160B-4554-419B-BC46-B1E858B596B8}"/>
                </a:ext>
              </a:extLst>
            </p:cNvPr>
            <p:cNvSpPr>
              <a:spLocks noChangeArrowheads="1"/>
            </p:cNvSpPr>
            <p:nvPr/>
          </p:nvSpPr>
          <p:spPr bwMode="auto">
            <a:xfrm>
              <a:off x="3789" y="3176"/>
              <a:ext cx="282" cy="355"/>
            </a:xfrm>
            <a:prstGeom prst="rect">
              <a:avLst/>
            </a:prstGeom>
            <a:solidFill>
              <a:srgbClr val="CCCCFF"/>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14" name="Rectangle 122">
              <a:extLst>
                <a:ext uri="{FF2B5EF4-FFF2-40B4-BE49-F238E27FC236}">
                  <a16:creationId xmlns:a16="http://schemas.microsoft.com/office/drawing/2014/main" id="{47413967-94BA-462D-A07D-196170ABC63B}"/>
                </a:ext>
              </a:extLst>
            </p:cNvPr>
            <p:cNvSpPr>
              <a:spLocks noChangeArrowheads="1"/>
            </p:cNvSpPr>
            <p:nvPr/>
          </p:nvSpPr>
          <p:spPr bwMode="auto">
            <a:xfrm>
              <a:off x="4209" y="1860"/>
              <a:ext cx="277" cy="1671"/>
            </a:xfrm>
            <a:prstGeom prst="rect">
              <a:avLst/>
            </a:prstGeom>
            <a:solidFill>
              <a:srgbClr val="00008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15" name="Rectangle 123">
              <a:extLst>
                <a:ext uri="{FF2B5EF4-FFF2-40B4-BE49-F238E27FC236}">
                  <a16:creationId xmlns:a16="http://schemas.microsoft.com/office/drawing/2014/main" id="{FBB26915-1ED5-472C-B2F0-1A5DB86BBADB}"/>
                </a:ext>
              </a:extLst>
            </p:cNvPr>
            <p:cNvSpPr>
              <a:spLocks noChangeArrowheads="1"/>
            </p:cNvSpPr>
            <p:nvPr/>
          </p:nvSpPr>
          <p:spPr bwMode="auto">
            <a:xfrm>
              <a:off x="4624" y="2515"/>
              <a:ext cx="276" cy="1016"/>
            </a:xfrm>
            <a:prstGeom prst="rect">
              <a:avLst/>
            </a:prstGeom>
            <a:solidFill>
              <a:srgbClr val="FF00FF"/>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16" name="Rectangle 124">
              <a:extLst>
                <a:ext uri="{FF2B5EF4-FFF2-40B4-BE49-F238E27FC236}">
                  <a16:creationId xmlns:a16="http://schemas.microsoft.com/office/drawing/2014/main" id="{9E70EB07-622E-403A-88F3-B327C3770071}"/>
                </a:ext>
              </a:extLst>
            </p:cNvPr>
            <p:cNvSpPr>
              <a:spLocks noChangeArrowheads="1"/>
            </p:cNvSpPr>
            <p:nvPr/>
          </p:nvSpPr>
          <p:spPr bwMode="auto">
            <a:xfrm>
              <a:off x="5044" y="1379"/>
              <a:ext cx="276" cy="2152"/>
            </a:xfrm>
            <a:prstGeom prst="rect">
              <a:avLst/>
            </a:prstGeom>
            <a:solidFill>
              <a:srgbClr val="FFFF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17" name="Line 125">
              <a:extLst>
                <a:ext uri="{FF2B5EF4-FFF2-40B4-BE49-F238E27FC236}">
                  <a16:creationId xmlns:a16="http://schemas.microsoft.com/office/drawing/2014/main" id="{8B273E71-EFE9-4ADE-B720-34DD46FCA04E}"/>
                </a:ext>
              </a:extLst>
            </p:cNvPr>
            <p:cNvSpPr>
              <a:spLocks noChangeShapeType="1"/>
            </p:cNvSpPr>
            <p:nvPr/>
          </p:nvSpPr>
          <p:spPr bwMode="auto">
            <a:xfrm>
              <a:off x="668" y="796"/>
              <a:ext cx="1" cy="27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18" name="Line 126">
              <a:extLst>
                <a:ext uri="{FF2B5EF4-FFF2-40B4-BE49-F238E27FC236}">
                  <a16:creationId xmlns:a16="http://schemas.microsoft.com/office/drawing/2014/main" id="{0C2D92FC-F8B0-4899-964F-5EDD7ECEE0BF}"/>
                </a:ext>
              </a:extLst>
            </p:cNvPr>
            <p:cNvSpPr>
              <a:spLocks noChangeShapeType="1"/>
            </p:cNvSpPr>
            <p:nvPr/>
          </p:nvSpPr>
          <p:spPr bwMode="auto">
            <a:xfrm>
              <a:off x="644" y="353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19" name="Line 127">
              <a:extLst>
                <a:ext uri="{FF2B5EF4-FFF2-40B4-BE49-F238E27FC236}">
                  <a16:creationId xmlns:a16="http://schemas.microsoft.com/office/drawing/2014/main" id="{E7F9909F-4D9F-45BB-A989-3036FB48FBFA}"/>
                </a:ext>
              </a:extLst>
            </p:cNvPr>
            <p:cNvSpPr>
              <a:spLocks noChangeShapeType="1"/>
            </p:cNvSpPr>
            <p:nvPr/>
          </p:nvSpPr>
          <p:spPr bwMode="auto">
            <a:xfrm>
              <a:off x="644" y="326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20" name="Line 128">
              <a:extLst>
                <a:ext uri="{FF2B5EF4-FFF2-40B4-BE49-F238E27FC236}">
                  <a16:creationId xmlns:a16="http://schemas.microsoft.com/office/drawing/2014/main" id="{F67E5973-9ACB-4C6A-BF34-FB2640E2B802}"/>
                </a:ext>
              </a:extLst>
            </p:cNvPr>
            <p:cNvSpPr>
              <a:spLocks noChangeShapeType="1"/>
            </p:cNvSpPr>
            <p:nvPr/>
          </p:nvSpPr>
          <p:spPr bwMode="auto">
            <a:xfrm>
              <a:off x="644" y="2984"/>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21" name="Line 129">
              <a:extLst>
                <a:ext uri="{FF2B5EF4-FFF2-40B4-BE49-F238E27FC236}">
                  <a16:creationId xmlns:a16="http://schemas.microsoft.com/office/drawing/2014/main" id="{AB2E46E4-D3E7-4085-8B02-743DE7AF1236}"/>
                </a:ext>
              </a:extLst>
            </p:cNvPr>
            <p:cNvSpPr>
              <a:spLocks noChangeShapeType="1"/>
            </p:cNvSpPr>
            <p:nvPr/>
          </p:nvSpPr>
          <p:spPr bwMode="auto">
            <a:xfrm>
              <a:off x="644" y="2714"/>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22" name="Line 130">
              <a:extLst>
                <a:ext uri="{FF2B5EF4-FFF2-40B4-BE49-F238E27FC236}">
                  <a16:creationId xmlns:a16="http://schemas.microsoft.com/office/drawing/2014/main" id="{8D29AFC0-7C45-487B-9C92-344B94A9FC0E}"/>
                </a:ext>
              </a:extLst>
            </p:cNvPr>
            <p:cNvSpPr>
              <a:spLocks noChangeShapeType="1"/>
            </p:cNvSpPr>
            <p:nvPr/>
          </p:nvSpPr>
          <p:spPr bwMode="auto">
            <a:xfrm>
              <a:off x="644" y="2437"/>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23" name="Line 131">
              <a:extLst>
                <a:ext uri="{FF2B5EF4-FFF2-40B4-BE49-F238E27FC236}">
                  <a16:creationId xmlns:a16="http://schemas.microsoft.com/office/drawing/2014/main" id="{7AFC7888-9B31-4FF3-8AC4-004DA5A23314}"/>
                </a:ext>
              </a:extLst>
            </p:cNvPr>
            <p:cNvSpPr>
              <a:spLocks noChangeShapeType="1"/>
            </p:cNvSpPr>
            <p:nvPr/>
          </p:nvSpPr>
          <p:spPr bwMode="auto">
            <a:xfrm>
              <a:off x="644" y="2167"/>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24" name="Line 132">
              <a:extLst>
                <a:ext uri="{FF2B5EF4-FFF2-40B4-BE49-F238E27FC236}">
                  <a16:creationId xmlns:a16="http://schemas.microsoft.com/office/drawing/2014/main" id="{BE8FA291-4F17-4475-9081-1162861AA141}"/>
                </a:ext>
              </a:extLst>
            </p:cNvPr>
            <p:cNvSpPr>
              <a:spLocks noChangeShapeType="1"/>
            </p:cNvSpPr>
            <p:nvPr/>
          </p:nvSpPr>
          <p:spPr bwMode="auto">
            <a:xfrm>
              <a:off x="644" y="1890"/>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25" name="Line 133">
              <a:extLst>
                <a:ext uri="{FF2B5EF4-FFF2-40B4-BE49-F238E27FC236}">
                  <a16:creationId xmlns:a16="http://schemas.microsoft.com/office/drawing/2014/main" id="{00300AFA-031C-4BD2-ACFD-7E6D1F36E906}"/>
                </a:ext>
              </a:extLst>
            </p:cNvPr>
            <p:cNvSpPr>
              <a:spLocks noChangeShapeType="1"/>
            </p:cNvSpPr>
            <p:nvPr/>
          </p:nvSpPr>
          <p:spPr bwMode="auto">
            <a:xfrm>
              <a:off x="644" y="1619"/>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26" name="Line 134">
              <a:extLst>
                <a:ext uri="{FF2B5EF4-FFF2-40B4-BE49-F238E27FC236}">
                  <a16:creationId xmlns:a16="http://schemas.microsoft.com/office/drawing/2014/main" id="{6B6B1578-3F7D-47DD-B8F4-AAE1BDFABEB0}"/>
                </a:ext>
              </a:extLst>
            </p:cNvPr>
            <p:cNvSpPr>
              <a:spLocks noChangeShapeType="1"/>
            </p:cNvSpPr>
            <p:nvPr/>
          </p:nvSpPr>
          <p:spPr bwMode="auto">
            <a:xfrm>
              <a:off x="644" y="1343"/>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27" name="Line 135">
              <a:extLst>
                <a:ext uri="{FF2B5EF4-FFF2-40B4-BE49-F238E27FC236}">
                  <a16:creationId xmlns:a16="http://schemas.microsoft.com/office/drawing/2014/main" id="{E2DF5915-7A13-4B44-999B-4F5661E2E1E0}"/>
                </a:ext>
              </a:extLst>
            </p:cNvPr>
            <p:cNvSpPr>
              <a:spLocks noChangeShapeType="1"/>
            </p:cNvSpPr>
            <p:nvPr/>
          </p:nvSpPr>
          <p:spPr bwMode="auto">
            <a:xfrm>
              <a:off x="644" y="1072"/>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63528" name="Line 136">
              <a:extLst>
                <a:ext uri="{FF2B5EF4-FFF2-40B4-BE49-F238E27FC236}">
                  <a16:creationId xmlns:a16="http://schemas.microsoft.com/office/drawing/2014/main" id="{AAECAE21-E39C-4A04-BFB3-28EC6B6AA4BE}"/>
                </a:ext>
              </a:extLst>
            </p:cNvPr>
            <p:cNvSpPr>
              <a:spLocks noChangeShapeType="1"/>
            </p:cNvSpPr>
            <p:nvPr/>
          </p:nvSpPr>
          <p:spPr bwMode="auto">
            <a:xfrm>
              <a:off x="644" y="796"/>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47241" name="Rectangle 137">
              <a:extLst>
                <a:ext uri="{FF2B5EF4-FFF2-40B4-BE49-F238E27FC236}">
                  <a16:creationId xmlns:a16="http://schemas.microsoft.com/office/drawing/2014/main" id="{7C9635EF-3EB4-4CA9-8615-DA9A3B6BB6AF}"/>
                </a:ext>
              </a:extLst>
            </p:cNvPr>
            <p:cNvSpPr>
              <a:spLocks noChangeArrowheads="1"/>
            </p:cNvSpPr>
            <p:nvPr/>
          </p:nvSpPr>
          <p:spPr bwMode="auto">
            <a:xfrm>
              <a:off x="626" y="432"/>
              <a:ext cx="4593" cy="504"/>
            </a:xfrm>
            <a:prstGeom prst="rect">
              <a:avLst/>
            </a:prstGeom>
            <a:solidFill>
              <a:schemeClr val="bg1"/>
            </a:solidFill>
            <a:ln>
              <a:noFill/>
            </a:ln>
            <a:extLst/>
          </p:spPr>
          <p:txBody>
            <a:bodyPr wrap="none" lIns="0" tIns="0" rIns="0" bIns="0">
              <a:spAutoFit/>
            </a:bodyPr>
            <a:lstStyle/>
            <a:p>
              <a:pPr algn="ctr">
                <a:defRPr/>
              </a:pPr>
              <a:r>
                <a:rPr lang="en-US" sz="4000" dirty="0">
                  <a:solidFill>
                    <a:schemeClr val="accent6">
                      <a:lumMod val="75000"/>
                    </a:schemeClr>
                  </a:solidFill>
                  <a:effectLst>
                    <a:outerShdw blurRad="38100" dist="38100" dir="2700000" algn="tl">
                      <a:srgbClr val="C0C0C0"/>
                    </a:outerShdw>
                  </a:effectLst>
                </a:rPr>
                <a:t>FUNCIONES ESENCIALES - RESULTADOS DE LA MEDICIÓN</a:t>
              </a:r>
            </a:p>
            <a:p>
              <a:pPr algn="ctr">
                <a:defRPr/>
              </a:pPr>
              <a:r>
                <a:rPr lang="es-UY" sz="6400" dirty="0">
                  <a:solidFill>
                    <a:schemeClr val="accent6">
                      <a:lumMod val="75000"/>
                    </a:schemeClr>
                  </a:solidFill>
                  <a:effectLst>
                    <a:outerShdw blurRad="38100" dist="38100" dir="2700000" algn="tl">
                      <a:srgbClr val="C0C0C0"/>
                    </a:outerShdw>
                  </a:effectLst>
                </a:rPr>
                <a:t>La SP en las Américas -2002</a:t>
              </a:r>
              <a:endParaRPr lang="en-US" sz="6400" dirty="0">
                <a:solidFill>
                  <a:schemeClr val="accent6">
                    <a:lumMod val="75000"/>
                  </a:schemeClr>
                </a:solidFill>
                <a:effectLst>
                  <a:outerShdw blurRad="38100" dist="38100" dir="2700000" algn="tl">
                    <a:srgbClr val="C0C0C0"/>
                  </a:outerShdw>
                </a:effectLst>
              </a:endParaRPr>
            </a:p>
          </p:txBody>
        </p:sp>
        <p:sp>
          <p:nvSpPr>
            <p:cNvPr id="63530" name="Rectangle 138">
              <a:extLst>
                <a:ext uri="{FF2B5EF4-FFF2-40B4-BE49-F238E27FC236}">
                  <a16:creationId xmlns:a16="http://schemas.microsoft.com/office/drawing/2014/main" id="{B3F53065-B554-4FD5-9A3C-9B670CBC9302}"/>
                </a:ext>
              </a:extLst>
            </p:cNvPr>
            <p:cNvSpPr>
              <a:spLocks noChangeArrowheads="1"/>
            </p:cNvSpPr>
            <p:nvPr/>
          </p:nvSpPr>
          <p:spPr bwMode="auto">
            <a:xfrm>
              <a:off x="935" y="1710"/>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0.62</a:t>
              </a:r>
              <a:endParaRPr lang="en-US" altLang="es-CO" sz="4800" dirty="0">
                <a:latin typeface="Times New Roman" panose="02020603050405020304" pitchFamily="18" charset="0"/>
              </a:endParaRPr>
            </a:p>
          </p:txBody>
        </p:sp>
        <p:sp>
          <p:nvSpPr>
            <p:cNvPr id="63531" name="Rectangle 139">
              <a:extLst>
                <a:ext uri="{FF2B5EF4-FFF2-40B4-BE49-F238E27FC236}">
                  <a16:creationId xmlns:a16="http://schemas.microsoft.com/office/drawing/2014/main" id="{75FE3F00-1E3D-46C8-AA3D-1B2CB90F8B05}"/>
                </a:ext>
              </a:extLst>
            </p:cNvPr>
            <p:cNvSpPr>
              <a:spLocks noChangeArrowheads="1"/>
            </p:cNvSpPr>
            <p:nvPr/>
          </p:nvSpPr>
          <p:spPr bwMode="auto">
            <a:xfrm>
              <a:off x="1355" y="1030"/>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0.87</a:t>
              </a:r>
              <a:endParaRPr lang="en-US" altLang="es-CO" sz="4800" dirty="0">
                <a:latin typeface="Times New Roman" panose="02020603050405020304" pitchFamily="18" charset="0"/>
              </a:endParaRPr>
            </a:p>
          </p:txBody>
        </p:sp>
        <p:sp>
          <p:nvSpPr>
            <p:cNvPr id="63532" name="Rectangle 140">
              <a:extLst>
                <a:ext uri="{FF2B5EF4-FFF2-40B4-BE49-F238E27FC236}">
                  <a16:creationId xmlns:a16="http://schemas.microsoft.com/office/drawing/2014/main" id="{28F5DC6E-8A00-473C-BF3D-872C22FCB1D0}"/>
                </a:ext>
              </a:extLst>
            </p:cNvPr>
            <p:cNvSpPr>
              <a:spLocks noChangeArrowheads="1"/>
            </p:cNvSpPr>
            <p:nvPr/>
          </p:nvSpPr>
          <p:spPr bwMode="auto">
            <a:xfrm>
              <a:off x="1776" y="1644"/>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0.64</a:t>
              </a:r>
              <a:endParaRPr lang="en-US" altLang="es-CO" sz="4800" dirty="0">
                <a:latin typeface="Times New Roman" panose="02020603050405020304" pitchFamily="18" charset="0"/>
              </a:endParaRPr>
            </a:p>
          </p:txBody>
        </p:sp>
        <p:sp>
          <p:nvSpPr>
            <p:cNvPr id="63533" name="Rectangle 141">
              <a:extLst>
                <a:ext uri="{FF2B5EF4-FFF2-40B4-BE49-F238E27FC236}">
                  <a16:creationId xmlns:a16="http://schemas.microsoft.com/office/drawing/2014/main" id="{EE589FA1-3DF8-40A5-8E4E-41DD7E8201F4}"/>
                </a:ext>
              </a:extLst>
            </p:cNvPr>
            <p:cNvSpPr>
              <a:spLocks noChangeArrowheads="1"/>
            </p:cNvSpPr>
            <p:nvPr/>
          </p:nvSpPr>
          <p:spPr bwMode="auto">
            <a:xfrm>
              <a:off x="2190" y="1842"/>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0.57</a:t>
              </a:r>
              <a:endParaRPr lang="en-US" altLang="es-CO" sz="4800" dirty="0">
                <a:latin typeface="Times New Roman" panose="02020603050405020304" pitchFamily="18" charset="0"/>
              </a:endParaRPr>
            </a:p>
          </p:txBody>
        </p:sp>
        <p:sp>
          <p:nvSpPr>
            <p:cNvPr id="63534" name="Rectangle 142">
              <a:extLst>
                <a:ext uri="{FF2B5EF4-FFF2-40B4-BE49-F238E27FC236}">
                  <a16:creationId xmlns:a16="http://schemas.microsoft.com/office/drawing/2014/main" id="{69034AC6-2195-4E8C-8B57-4A8CC17C7AAC}"/>
                </a:ext>
              </a:extLst>
            </p:cNvPr>
            <p:cNvSpPr>
              <a:spLocks noChangeArrowheads="1"/>
            </p:cNvSpPr>
            <p:nvPr/>
          </p:nvSpPr>
          <p:spPr bwMode="auto">
            <a:xfrm>
              <a:off x="2604" y="1926"/>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0.54</a:t>
              </a:r>
              <a:endParaRPr lang="en-US" altLang="es-CO" sz="4800" dirty="0">
                <a:latin typeface="Times New Roman" panose="02020603050405020304" pitchFamily="18" charset="0"/>
              </a:endParaRPr>
            </a:p>
          </p:txBody>
        </p:sp>
        <p:sp>
          <p:nvSpPr>
            <p:cNvPr id="63535" name="Rectangle 143">
              <a:extLst>
                <a:ext uri="{FF2B5EF4-FFF2-40B4-BE49-F238E27FC236}">
                  <a16:creationId xmlns:a16="http://schemas.microsoft.com/office/drawing/2014/main" id="{CD181831-B4E5-4329-9D69-F093A1DAB46C}"/>
                </a:ext>
              </a:extLst>
            </p:cNvPr>
            <p:cNvSpPr>
              <a:spLocks noChangeArrowheads="1"/>
            </p:cNvSpPr>
            <p:nvPr/>
          </p:nvSpPr>
          <p:spPr bwMode="auto">
            <a:xfrm>
              <a:off x="3024" y="2058"/>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0.49</a:t>
              </a:r>
              <a:endParaRPr lang="en-US" altLang="es-CO" sz="4800" dirty="0">
                <a:latin typeface="Times New Roman" panose="02020603050405020304" pitchFamily="18" charset="0"/>
              </a:endParaRPr>
            </a:p>
          </p:txBody>
        </p:sp>
        <p:sp>
          <p:nvSpPr>
            <p:cNvPr id="63536" name="Rectangle 144">
              <a:extLst>
                <a:ext uri="{FF2B5EF4-FFF2-40B4-BE49-F238E27FC236}">
                  <a16:creationId xmlns:a16="http://schemas.microsoft.com/office/drawing/2014/main" id="{98534BD1-1CF9-4CBA-AF36-4E6DFE91FEE1}"/>
                </a:ext>
              </a:extLst>
            </p:cNvPr>
            <p:cNvSpPr>
              <a:spLocks noChangeArrowheads="1"/>
            </p:cNvSpPr>
            <p:nvPr/>
          </p:nvSpPr>
          <p:spPr bwMode="auto">
            <a:xfrm>
              <a:off x="3444" y="1541"/>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0.68</a:t>
              </a:r>
              <a:endParaRPr lang="en-US" altLang="es-CO" sz="4800" dirty="0">
                <a:latin typeface="Times New Roman" panose="02020603050405020304" pitchFamily="18" charset="0"/>
              </a:endParaRPr>
            </a:p>
          </p:txBody>
        </p:sp>
        <p:sp>
          <p:nvSpPr>
            <p:cNvPr id="63537" name="Rectangle 145">
              <a:extLst>
                <a:ext uri="{FF2B5EF4-FFF2-40B4-BE49-F238E27FC236}">
                  <a16:creationId xmlns:a16="http://schemas.microsoft.com/office/drawing/2014/main" id="{D02210A3-B15C-40BE-AFC8-176EF8C2C5F2}"/>
                </a:ext>
              </a:extLst>
            </p:cNvPr>
            <p:cNvSpPr>
              <a:spLocks noChangeArrowheads="1"/>
            </p:cNvSpPr>
            <p:nvPr/>
          </p:nvSpPr>
          <p:spPr bwMode="auto">
            <a:xfrm>
              <a:off x="3858" y="3044"/>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0.13</a:t>
              </a:r>
              <a:endParaRPr lang="en-US" altLang="es-CO" sz="4800" dirty="0">
                <a:latin typeface="Times New Roman" panose="02020603050405020304" pitchFamily="18" charset="0"/>
              </a:endParaRPr>
            </a:p>
          </p:txBody>
        </p:sp>
        <p:sp>
          <p:nvSpPr>
            <p:cNvPr id="63538" name="Rectangle 146">
              <a:extLst>
                <a:ext uri="{FF2B5EF4-FFF2-40B4-BE49-F238E27FC236}">
                  <a16:creationId xmlns:a16="http://schemas.microsoft.com/office/drawing/2014/main" id="{62B536A9-685A-425A-A328-F69906A563C5}"/>
                </a:ext>
              </a:extLst>
            </p:cNvPr>
            <p:cNvSpPr>
              <a:spLocks noChangeArrowheads="1"/>
            </p:cNvSpPr>
            <p:nvPr/>
          </p:nvSpPr>
          <p:spPr bwMode="auto">
            <a:xfrm>
              <a:off x="4273" y="1728"/>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0.61</a:t>
              </a:r>
              <a:endParaRPr lang="en-US" altLang="es-CO" sz="4800" dirty="0">
                <a:latin typeface="Times New Roman" panose="02020603050405020304" pitchFamily="18" charset="0"/>
              </a:endParaRPr>
            </a:p>
          </p:txBody>
        </p:sp>
        <p:sp>
          <p:nvSpPr>
            <p:cNvPr id="63539" name="Rectangle 147">
              <a:extLst>
                <a:ext uri="{FF2B5EF4-FFF2-40B4-BE49-F238E27FC236}">
                  <a16:creationId xmlns:a16="http://schemas.microsoft.com/office/drawing/2014/main" id="{F1434698-2B88-4323-837E-79C77FF2EF07}"/>
                </a:ext>
              </a:extLst>
            </p:cNvPr>
            <p:cNvSpPr>
              <a:spLocks noChangeArrowheads="1"/>
            </p:cNvSpPr>
            <p:nvPr/>
          </p:nvSpPr>
          <p:spPr bwMode="auto">
            <a:xfrm>
              <a:off x="4693" y="2383"/>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0.37</a:t>
              </a:r>
              <a:endParaRPr lang="en-US" altLang="es-CO" sz="4800" dirty="0">
                <a:latin typeface="Times New Roman" panose="02020603050405020304" pitchFamily="18" charset="0"/>
              </a:endParaRPr>
            </a:p>
          </p:txBody>
        </p:sp>
        <p:sp>
          <p:nvSpPr>
            <p:cNvPr id="63540" name="Rectangle 148">
              <a:extLst>
                <a:ext uri="{FF2B5EF4-FFF2-40B4-BE49-F238E27FC236}">
                  <a16:creationId xmlns:a16="http://schemas.microsoft.com/office/drawing/2014/main" id="{F039B0AB-F310-4A9B-9D5A-25ACBB3675B1}"/>
                </a:ext>
              </a:extLst>
            </p:cNvPr>
            <p:cNvSpPr>
              <a:spLocks noChangeArrowheads="1"/>
            </p:cNvSpPr>
            <p:nvPr/>
          </p:nvSpPr>
          <p:spPr bwMode="auto">
            <a:xfrm>
              <a:off x="5113" y="1247"/>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0.79</a:t>
              </a:r>
              <a:endParaRPr lang="en-US" altLang="es-CO" sz="4800" dirty="0">
                <a:latin typeface="Times New Roman" panose="02020603050405020304" pitchFamily="18" charset="0"/>
              </a:endParaRPr>
            </a:p>
          </p:txBody>
        </p:sp>
        <p:sp>
          <p:nvSpPr>
            <p:cNvPr id="63541" name="Rectangle 149">
              <a:extLst>
                <a:ext uri="{FF2B5EF4-FFF2-40B4-BE49-F238E27FC236}">
                  <a16:creationId xmlns:a16="http://schemas.microsoft.com/office/drawing/2014/main" id="{3103A420-1ED2-4C54-940E-C50EBE93F354}"/>
                </a:ext>
              </a:extLst>
            </p:cNvPr>
            <p:cNvSpPr>
              <a:spLocks noChangeArrowheads="1"/>
            </p:cNvSpPr>
            <p:nvPr/>
          </p:nvSpPr>
          <p:spPr bwMode="auto">
            <a:xfrm>
              <a:off x="448" y="3483"/>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0.00</a:t>
              </a:r>
              <a:endParaRPr lang="en-US" altLang="es-CO" sz="4800" dirty="0">
                <a:solidFill>
                  <a:srgbClr val="0033CC"/>
                </a:solidFill>
                <a:latin typeface="Times New Roman" panose="02020603050405020304" pitchFamily="18" charset="0"/>
              </a:endParaRPr>
            </a:p>
          </p:txBody>
        </p:sp>
        <p:sp>
          <p:nvSpPr>
            <p:cNvPr id="63542" name="Rectangle 150">
              <a:extLst>
                <a:ext uri="{FF2B5EF4-FFF2-40B4-BE49-F238E27FC236}">
                  <a16:creationId xmlns:a16="http://schemas.microsoft.com/office/drawing/2014/main" id="{C802376D-2B94-455E-9150-F2C92A2EAE0E}"/>
                </a:ext>
              </a:extLst>
            </p:cNvPr>
            <p:cNvSpPr>
              <a:spLocks noChangeArrowheads="1"/>
            </p:cNvSpPr>
            <p:nvPr/>
          </p:nvSpPr>
          <p:spPr bwMode="auto">
            <a:xfrm>
              <a:off x="448" y="3212"/>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0.10</a:t>
              </a:r>
              <a:endParaRPr lang="en-US" altLang="es-CO" sz="4800" dirty="0">
                <a:solidFill>
                  <a:srgbClr val="0033CC"/>
                </a:solidFill>
                <a:latin typeface="Times New Roman" panose="02020603050405020304" pitchFamily="18" charset="0"/>
              </a:endParaRPr>
            </a:p>
          </p:txBody>
        </p:sp>
        <p:sp>
          <p:nvSpPr>
            <p:cNvPr id="63543" name="Rectangle 151">
              <a:extLst>
                <a:ext uri="{FF2B5EF4-FFF2-40B4-BE49-F238E27FC236}">
                  <a16:creationId xmlns:a16="http://schemas.microsoft.com/office/drawing/2014/main" id="{5B281C85-B5C8-4843-8355-EC1C103C9C61}"/>
                </a:ext>
              </a:extLst>
            </p:cNvPr>
            <p:cNvSpPr>
              <a:spLocks noChangeArrowheads="1"/>
            </p:cNvSpPr>
            <p:nvPr/>
          </p:nvSpPr>
          <p:spPr bwMode="auto">
            <a:xfrm>
              <a:off x="448" y="2936"/>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0.20</a:t>
              </a:r>
              <a:endParaRPr lang="en-US" altLang="es-CO" sz="4800" dirty="0">
                <a:solidFill>
                  <a:srgbClr val="0033CC"/>
                </a:solidFill>
                <a:latin typeface="Times New Roman" panose="02020603050405020304" pitchFamily="18" charset="0"/>
              </a:endParaRPr>
            </a:p>
          </p:txBody>
        </p:sp>
        <p:sp>
          <p:nvSpPr>
            <p:cNvPr id="63544" name="Rectangle 152">
              <a:extLst>
                <a:ext uri="{FF2B5EF4-FFF2-40B4-BE49-F238E27FC236}">
                  <a16:creationId xmlns:a16="http://schemas.microsoft.com/office/drawing/2014/main" id="{13BF4014-6777-433F-BC16-B781EEDF808C}"/>
                </a:ext>
              </a:extLst>
            </p:cNvPr>
            <p:cNvSpPr>
              <a:spLocks noChangeArrowheads="1"/>
            </p:cNvSpPr>
            <p:nvPr/>
          </p:nvSpPr>
          <p:spPr bwMode="auto">
            <a:xfrm>
              <a:off x="448" y="2665"/>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0.30</a:t>
              </a:r>
              <a:endParaRPr lang="en-US" altLang="es-CO" sz="4800" dirty="0">
                <a:solidFill>
                  <a:srgbClr val="0033CC"/>
                </a:solidFill>
                <a:latin typeface="Times New Roman" panose="02020603050405020304" pitchFamily="18" charset="0"/>
              </a:endParaRPr>
            </a:p>
          </p:txBody>
        </p:sp>
        <p:sp>
          <p:nvSpPr>
            <p:cNvPr id="63545" name="Rectangle 153">
              <a:extLst>
                <a:ext uri="{FF2B5EF4-FFF2-40B4-BE49-F238E27FC236}">
                  <a16:creationId xmlns:a16="http://schemas.microsoft.com/office/drawing/2014/main" id="{D817CA61-8874-4031-B9B0-3370C3988FB9}"/>
                </a:ext>
              </a:extLst>
            </p:cNvPr>
            <p:cNvSpPr>
              <a:spLocks noChangeArrowheads="1"/>
            </p:cNvSpPr>
            <p:nvPr/>
          </p:nvSpPr>
          <p:spPr bwMode="auto">
            <a:xfrm>
              <a:off x="448" y="2389"/>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0.40</a:t>
              </a:r>
              <a:endParaRPr lang="en-US" altLang="es-CO" sz="4800" dirty="0">
                <a:solidFill>
                  <a:srgbClr val="0033CC"/>
                </a:solidFill>
                <a:latin typeface="Times New Roman" panose="02020603050405020304" pitchFamily="18" charset="0"/>
              </a:endParaRPr>
            </a:p>
          </p:txBody>
        </p:sp>
        <p:sp>
          <p:nvSpPr>
            <p:cNvPr id="63546" name="Rectangle 154">
              <a:extLst>
                <a:ext uri="{FF2B5EF4-FFF2-40B4-BE49-F238E27FC236}">
                  <a16:creationId xmlns:a16="http://schemas.microsoft.com/office/drawing/2014/main" id="{6A0A3F14-DB86-4BC0-B093-E1D65C0CA070}"/>
                </a:ext>
              </a:extLst>
            </p:cNvPr>
            <p:cNvSpPr>
              <a:spLocks noChangeArrowheads="1"/>
            </p:cNvSpPr>
            <p:nvPr/>
          </p:nvSpPr>
          <p:spPr bwMode="auto">
            <a:xfrm>
              <a:off x="448" y="2118"/>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0.50</a:t>
              </a:r>
              <a:endParaRPr lang="en-US" altLang="es-CO" sz="4800" dirty="0">
                <a:solidFill>
                  <a:srgbClr val="0033CC"/>
                </a:solidFill>
                <a:latin typeface="Times New Roman" panose="02020603050405020304" pitchFamily="18" charset="0"/>
              </a:endParaRPr>
            </a:p>
          </p:txBody>
        </p:sp>
        <p:sp>
          <p:nvSpPr>
            <p:cNvPr id="63547" name="Rectangle 155">
              <a:extLst>
                <a:ext uri="{FF2B5EF4-FFF2-40B4-BE49-F238E27FC236}">
                  <a16:creationId xmlns:a16="http://schemas.microsoft.com/office/drawing/2014/main" id="{2460DDEB-811C-443E-B265-E399AFEF17AB}"/>
                </a:ext>
              </a:extLst>
            </p:cNvPr>
            <p:cNvSpPr>
              <a:spLocks noChangeArrowheads="1"/>
            </p:cNvSpPr>
            <p:nvPr/>
          </p:nvSpPr>
          <p:spPr bwMode="auto">
            <a:xfrm>
              <a:off x="448" y="1842"/>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0.60</a:t>
              </a:r>
              <a:endParaRPr lang="en-US" altLang="es-CO" sz="4800" dirty="0">
                <a:solidFill>
                  <a:srgbClr val="0033CC"/>
                </a:solidFill>
                <a:latin typeface="Times New Roman" panose="02020603050405020304" pitchFamily="18" charset="0"/>
              </a:endParaRPr>
            </a:p>
          </p:txBody>
        </p:sp>
        <p:sp>
          <p:nvSpPr>
            <p:cNvPr id="63548" name="Rectangle 156">
              <a:extLst>
                <a:ext uri="{FF2B5EF4-FFF2-40B4-BE49-F238E27FC236}">
                  <a16:creationId xmlns:a16="http://schemas.microsoft.com/office/drawing/2014/main" id="{63422892-670F-4669-83B7-071F76CA1DB5}"/>
                </a:ext>
              </a:extLst>
            </p:cNvPr>
            <p:cNvSpPr>
              <a:spLocks noChangeArrowheads="1"/>
            </p:cNvSpPr>
            <p:nvPr/>
          </p:nvSpPr>
          <p:spPr bwMode="auto">
            <a:xfrm>
              <a:off x="448" y="1571"/>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0.70</a:t>
              </a:r>
              <a:endParaRPr lang="en-US" altLang="es-CO" sz="4800" dirty="0">
                <a:solidFill>
                  <a:srgbClr val="0033CC"/>
                </a:solidFill>
                <a:latin typeface="Times New Roman" panose="02020603050405020304" pitchFamily="18" charset="0"/>
              </a:endParaRPr>
            </a:p>
          </p:txBody>
        </p:sp>
        <p:sp>
          <p:nvSpPr>
            <p:cNvPr id="63549" name="Rectangle 157">
              <a:extLst>
                <a:ext uri="{FF2B5EF4-FFF2-40B4-BE49-F238E27FC236}">
                  <a16:creationId xmlns:a16="http://schemas.microsoft.com/office/drawing/2014/main" id="{F2A68F8C-6136-4FDA-BA95-8A1C25EE1F38}"/>
                </a:ext>
              </a:extLst>
            </p:cNvPr>
            <p:cNvSpPr>
              <a:spLocks noChangeArrowheads="1"/>
            </p:cNvSpPr>
            <p:nvPr/>
          </p:nvSpPr>
          <p:spPr bwMode="auto">
            <a:xfrm>
              <a:off x="448" y="1295"/>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0.80</a:t>
              </a:r>
              <a:endParaRPr lang="en-US" altLang="es-CO" sz="4800" dirty="0">
                <a:solidFill>
                  <a:srgbClr val="0033CC"/>
                </a:solidFill>
                <a:latin typeface="Times New Roman" panose="02020603050405020304" pitchFamily="18" charset="0"/>
              </a:endParaRPr>
            </a:p>
          </p:txBody>
        </p:sp>
        <p:sp>
          <p:nvSpPr>
            <p:cNvPr id="63550" name="Rectangle 158">
              <a:extLst>
                <a:ext uri="{FF2B5EF4-FFF2-40B4-BE49-F238E27FC236}">
                  <a16:creationId xmlns:a16="http://schemas.microsoft.com/office/drawing/2014/main" id="{4A1DAC91-95AD-4907-A74E-9B245DE42E3B}"/>
                </a:ext>
              </a:extLst>
            </p:cNvPr>
            <p:cNvSpPr>
              <a:spLocks noChangeArrowheads="1"/>
            </p:cNvSpPr>
            <p:nvPr/>
          </p:nvSpPr>
          <p:spPr bwMode="auto">
            <a:xfrm>
              <a:off x="448" y="1024"/>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0.90</a:t>
              </a:r>
              <a:endParaRPr lang="en-US" altLang="es-CO" sz="4800" dirty="0">
                <a:solidFill>
                  <a:srgbClr val="0033CC"/>
                </a:solidFill>
                <a:latin typeface="Times New Roman" panose="02020603050405020304" pitchFamily="18" charset="0"/>
              </a:endParaRPr>
            </a:p>
          </p:txBody>
        </p:sp>
        <p:sp>
          <p:nvSpPr>
            <p:cNvPr id="63551" name="Rectangle 159">
              <a:extLst>
                <a:ext uri="{FF2B5EF4-FFF2-40B4-BE49-F238E27FC236}">
                  <a16:creationId xmlns:a16="http://schemas.microsoft.com/office/drawing/2014/main" id="{53B05F0B-841E-4429-B80F-3E92F95CF0CD}"/>
                </a:ext>
              </a:extLst>
            </p:cNvPr>
            <p:cNvSpPr>
              <a:spLocks noChangeArrowheads="1"/>
            </p:cNvSpPr>
            <p:nvPr/>
          </p:nvSpPr>
          <p:spPr bwMode="auto">
            <a:xfrm>
              <a:off x="448" y="748"/>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33CC"/>
                  </a:solidFill>
                  <a:latin typeface="Arial" panose="020B0604020202020204" pitchFamily="34" charset="0"/>
                </a:rPr>
                <a:t>1.00</a:t>
              </a:r>
              <a:endParaRPr lang="en-US" altLang="es-CO" sz="4800" dirty="0">
                <a:solidFill>
                  <a:srgbClr val="0033CC"/>
                </a:solidFill>
                <a:latin typeface="Times New Roman" panose="02020603050405020304" pitchFamily="18" charset="0"/>
              </a:endParaRPr>
            </a:p>
          </p:txBody>
        </p:sp>
        <p:sp>
          <p:nvSpPr>
            <p:cNvPr id="63552" name="Rectangle 160">
              <a:extLst>
                <a:ext uri="{FF2B5EF4-FFF2-40B4-BE49-F238E27FC236}">
                  <a16:creationId xmlns:a16="http://schemas.microsoft.com/office/drawing/2014/main" id="{6A4B3F08-A602-4351-9F98-8E823118FBC2}"/>
                </a:ext>
              </a:extLst>
            </p:cNvPr>
            <p:cNvSpPr>
              <a:spLocks noChangeArrowheads="1"/>
            </p:cNvSpPr>
            <p:nvPr/>
          </p:nvSpPr>
          <p:spPr bwMode="auto">
            <a:xfrm>
              <a:off x="2650" y="3820"/>
              <a:ext cx="91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800" dirty="0">
                  <a:solidFill>
                    <a:schemeClr val="folHlink"/>
                  </a:solidFill>
                  <a:latin typeface="Arial" panose="020B0604020202020204" pitchFamily="34" charset="0"/>
                </a:rPr>
                <a:t>Función Esencial</a:t>
              </a:r>
              <a:endParaRPr lang="en-US" altLang="es-CO" sz="4800" dirty="0">
                <a:solidFill>
                  <a:schemeClr val="folHlink"/>
                </a:solidFill>
                <a:latin typeface="Times New Roman" panose="02020603050405020304" pitchFamily="18" charset="0"/>
              </a:endParaRPr>
            </a:p>
          </p:txBody>
        </p:sp>
        <p:sp>
          <p:nvSpPr>
            <p:cNvPr id="63553" name="Rectangle 161">
              <a:extLst>
                <a:ext uri="{FF2B5EF4-FFF2-40B4-BE49-F238E27FC236}">
                  <a16:creationId xmlns:a16="http://schemas.microsoft.com/office/drawing/2014/main" id="{DF179346-3DBA-477B-BDEA-6DE8622C45F8}"/>
                </a:ext>
              </a:extLst>
            </p:cNvPr>
            <p:cNvSpPr>
              <a:spLocks noChangeArrowheads="1"/>
            </p:cNvSpPr>
            <p:nvPr/>
          </p:nvSpPr>
          <p:spPr bwMode="auto">
            <a:xfrm rot="16200000">
              <a:off x="140" y="2062"/>
              <a:ext cx="3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800" dirty="0">
                  <a:solidFill>
                    <a:schemeClr val="folHlink"/>
                  </a:solidFill>
                  <a:latin typeface="Arial" panose="020B0604020202020204" pitchFamily="34" charset="0"/>
                </a:rPr>
                <a:t>Escala</a:t>
              </a:r>
              <a:endParaRPr lang="en-US" altLang="es-CO" sz="4800" dirty="0">
                <a:solidFill>
                  <a:schemeClr val="folHlink"/>
                </a:solidFill>
                <a:latin typeface="Times New Roman" panose="02020603050405020304" pitchFamily="18" charset="0"/>
              </a:endParaRPr>
            </a:p>
          </p:txBody>
        </p:sp>
        <p:sp>
          <p:nvSpPr>
            <p:cNvPr id="63554" name="Rectangle 162">
              <a:extLst>
                <a:ext uri="{FF2B5EF4-FFF2-40B4-BE49-F238E27FC236}">
                  <a16:creationId xmlns:a16="http://schemas.microsoft.com/office/drawing/2014/main" id="{6E3E8287-F79C-4FD8-B737-BD82458C8A4B}"/>
                </a:ext>
              </a:extLst>
            </p:cNvPr>
            <p:cNvSpPr>
              <a:spLocks noChangeArrowheads="1"/>
            </p:cNvSpPr>
            <p:nvPr/>
          </p:nvSpPr>
          <p:spPr bwMode="auto">
            <a:xfrm>
              <a:off x="794" y="3549"/>
              <a:ext cx="4604" cy="1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55" name="Rectangle 163">
              <a:extLst>
                <a:ext uri="{FF2B5EF4-FFF2-40B4-BE49-F238E27FC236}">
                  <a16:creationId xmlns:a16="http://schemas.microsoft.com/office/drawing/2014/main" id="{A41F426C-4039-462C-BC29-07E7B68A5962}"/>
                </a:ext>
              </a:extLst>
            </p:cNvPr>
            <p:cNvSpPr>
              <a:spLocks noChangeArrowheads="1"/>
            </p:cNvSpPr>
            <p:nvPr/>
          </p:nvSpPr>
          <p:spPr bwMode="auto">
            <a:xfrm>
              <a:off x="854" y="3597"/>
              <a:ext cx="42" cy="42"/>
            </a:xfrm>
            <a:prstGeom prst="rect">
              <a:avLst/>
            </a:prstGeom>
            <a:solidFill>
              <a:srgbClr val="9999FF"/>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56" name="Rectangle 164">
              <a:extLst>
                <a:ext uri="{FF2B5EF4-FFF2-40B4-BE49-F238E27FC236}">
                  <a16:creationId xmlns:a16="http://schemas.microsoft.com/office/drawing/2014/main" id="{FE8A09C1-1532-47BA-B33B-792D2301C973}"/>
                </a:ext>
              </a:extLst>
            </p:cNvPr>
            <p:cNvSpPr>
              <a:spLocks noChangeArrowheads="1"/>
            </p:cNvSpPr>
            <p:nvPr/>
          </p:nvSpPr>
          <p:spPr bwMode="auto">
            <a:xfrm>
              <a:off x="934" y="3567"/>
              <a:ext cx="25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FESP1</a:t>
              </a:r>
              <a:endParaRPr lang="en-US" altLang="es-CO" sz="4800" dirty="0">
                <a:latin typeface="Times New Roman" panose="02020603050405020304" pitchFamily="18" charset="0"/>
              </a:endParaRPr>
            </a:p>
          </p:txBody>
        </p:sp>
        <p:sp>
          <p:nvSpPr>
            <p:cNvPr id="63557" name="Rectangle 165">
              <a:extLst>
                <a:ext uri="{FF2B5EF4-FFF2-40B4-BE49-F238E27FC236}">
                  <a16:creationId xmlns:a16="http://schemas.microsoft.com/office/drawing/2014/main" id="{204351F4-2A3C-476F-9BA1-4A8E122CC8B4}"/>
                </a:ext>
              </a:extLst>
            </p:cNvPr>
            <p:cNvSpPr>
              <a:spLocks noChangeArrowheads="1"/>
            </p:cNvSpPr>
            <p:nvPr/>
          </p:nvSpPr>
          <p:spPr bwMode="auto">
            <a:xfrm>
              <a:off x="1262" y="3597"/>
              <a:ext cx="42" cy="42"/>
            </a:xfrm>
            <a:prstGeom prst="rect">
              <a:avLst/>
            </a:prstGeom>
            <a:solidFill>
              <a:srgbClr val="993366"/>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58" name="Rectangle 166">
              <a:extLst>
                <a:ext uri="{FF2B5EF4-FFF2-40B4-BE49-F238E27FC236}">
                  <a16:creationId xmlns:a16="http://schemas.microsoft.com/office/drawing/2014/main" id="{3F4CABF4-77C1-46D3-B723-E52AE25C3E41}"/>
                </a:ext>
              </a:extLst>
            </p:cNvPr>
            <p:cNvSpPr>
              <a:spLocks noChangeArrowheads="1"/>
            </p:cNvSpPr>
            <p:nvPr/>
          </p:nvSpPr>
          <p:spPr bwMode="auto">
            <a:xfrm>
              <a:off x="1288" y="3567"/>
              <a:ext cx="36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FESP2</a:t>
              </a:r>
            </a:p>
            <a:p>
              <a:pPr algn="ctr">
                <a:spcBef>
                  <a:spcPct val="0"/>
                </a:spcBef>
                <a:buClrTx/>
                <a:buSzTx/>
                <a:buFontTx/>
                <a:buNone/>
              </a:pPr>
              <a:r>
                <a:rPr lang="en-US" altLang="es-CO" sz="2000" dirty="0">
                  <a:solidFill>
                    <a:srgbClr val="000080"/>
                  </a:solidFill>
                  <a:latin typeface="Arial" panose="020B0604020202020204" pitchFamily="34" charset="0"/>
                </a:rPr>
                <a:t>vigilancia</a:t>
              </a:r>
              <a:endParaRPr lang="en-US" altLang="es-CO" sz="4800" dirty="0">
                <a:latin typeface="Times New Roman" panose="02020603050405020304" pitchFamily="18" charset="0"/>
              </a:endParaRPr>
            </a:p>
          </p:txBody>
        </p:sp>
        <p:sp>
          <p:nvSpPr>
            <p:cNvPr id="63559" name="Rectangle 167">
              <a:extLst>
                <a:ext uri="{FF2B5EF4-FFF2-40B4-BE49-F238E27FC236}">
                  <a16:creationId xmlns:a16="http://schemas.microsoft.com/office/drawing/2014/main" id="{70875A44-DD04-457C-A9A5-05E0837931DE}"/>
                </a:ext>
              </a:extLst>
            </p:cNvPr>
            <p:cNvSpPr>
              <a:spLocks noChangeArrowheads="1"/>
            </p:cNvSpPr>
            <p:nvPr/>
          </p:nvSpPr>
          <p:spPr bwMode="auto">
            <a:xfrm>
              <a:off x="1671" y="3597"/>
              <a:ext cx="42" cy="42"/>
            </a:xfrm>
            <a:prstGeom prst="rect">
              <a:avLst/>
            </a:prstGeom>
            <a:solidFill>
              <a:srgbClr val="FF99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60" name="Rectangle 168">
              <a:extLst>
                <a:ext uri="{FF2B5EF4-FFF2-40B4-BE49-F238E27FC236}">
                  <a16:creationId xmlns:a16="http://schemas.microsoft.com/office/drawing/2014/main" id="{E8495F55-3A0D-4349-9618-29AE43D6CE59}"/>
                </a:ext>
              </a:extLst>
            </p:cNvPr>
            <p:cNvSpPr>
              <a:spLocks noChangeArrowheads="1"/>
            </p:cNvSpPr>
            <p:nvPr/>
          </p:nvSpPr>
          <p:spPr bwMode="auto">
            <a:xfrm>
              <a:off x="1751" y="3567"/>
              <a:ext cx="25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FESP3</a:t>
              </a:r>
              <a:endParaRPr lang="en-US" altLang="es-CO" sz="4800" dirty="0">
                <a:latin typeface="Times New Roman" panose="02020603050405020304" pitchFamily="18" charset="0"/>
              </a:endParaRPr>
            </a:p>
          </p:txBody>
        </p:sp>
        <p:sp>
          <p:nvSpPr>
            <p:cNvPr id="63561" name="Rectangle 169">
              <a:extLst>
                <a:ext uri="{FF2B5EF4-FFF2-40B4-BE49-F238E27FC236}">
                  <a16:creationId xmlns:a16="http://schemas.microsoft.com/office/drawing/2014/main" id="{99F6C0DE-27EB-4736-81E7-A370ACB704B6}"/>
                </a:ext>
              </a:extLst>
            </p:cNvPr>
            <p:cNvSpPr>
              <a:spLocks noChangeArrowheads="1"/>
            </p:cNvSpPr>
            <p:nvPr/>
          </p:nvSpPr>
          <p:spPr bwMode="auto">
            <a:xfrm>
              <a:off x="2079" y="3597"/>
              <a:ext cx="42" cy="42"/>
            </a:xfrm>
            <a:prstGeom prst="rect">
              <a:avLst/>
            </a:prstGeom>
            <a:solidFill>
              <a:srgbClr val="CCFFFF"/>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62" name="Rectangle 170">
              <a:extLst>
                <a:ext uri="{FF2B5EF4-FFF2-40B4-BE49-F238E27FC236}">
                  <a16:creationId xmlns:a16="http://schemas.microsoft.com/office/drawing/2014/main" id="{77857498-526F-446C-847B-8CE95C8518D6}"/>
                </a:ext>
              </a:extLst>
            </p:cNvPr>
            <p:cNvSpPr>
              <a:spLocks noChangeArrowheads="1"/>
            </p:cNvSpPr>
            <p:nvPr/>
          </p:nvSpPr>
          <p:spPr bwMode="auto">
            <a:xfrm>
              <a:off x="2159" y="3567"/>
              <a:ext cx="25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FESP4</a:t>
              </a:r>
              <a:endParaRPr lang="en-US" altLang="es-CO" sz="4800" dirty="0">
                <a:latin typeface="Times New Roman" panose="02020603050405020304" pitchFamily="18" charset="0"/>
              </a:endParaRPr>
            </a:p>
          </p:txBody>
        </p:sp>
        <p:sp>
          <p:nvSpPr>
            <p:cNvPr id="63563" name="Rectangle 171">
              <a:extLst>
                <a:ext uri="{FF2B5EF4-FFF2-40B4-BE49-F238E27FC236}">
                  <a16:creationId xmlns:a16="http://schemas.microsoft.com/office/drawing/2014/main" id="{D703D569-1836-4974-9244-580F509EF7E6}"/>
                </a:ext>
              </a:extLst>
            </p:cNvPr>
            <p:cNvSpPr>
              <a:spLocks noChangeArrowheads="1"/>
            </p:cNvSpPr>
            <p:nvPr/>
          </p:nvSpPr>
          <p:spPr bwMode="auto">
            <a:xfrm>
              <a:off x="2487" y="3597"/>
              <a:ext cx="42" cy="42"/>
            </a:xfrm>
            <a:prstGeom prst="rect">
              <a:avLst/>
            </a:prstGeom>
            <a:solidFill>
              <a:srgbClr val="660066"/>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64" name="Rectangle 172">
              <a:extLst>
                <a:ext uri="{FF2B5EF4-FFF2-40B4-BE49-F238E27FC236}">
                  <a16:creationId xmlns:a16="http://schemas.microsoft.com/office/drawing/2014/main" id="{B6540021-8DF2-4C29-BA72-CB3C206130BF}"/>
                </a:ext>
              </a:extLst>
            </p:cNvPr>
            <p:cNvSpPr>
              <a:spLocks noChangeArrowheads="1"/>
            </p:cNvSpPr>
            <p:nvPr/>
          </p:nvSpPr>
          <p:spPr bwMode="auto">
            <a:xfrm>
              <a:off x="2567" y="3567"/>
              <a:ext cx="25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FESP5</a:t>
              </a:r>
              <a:endParaRPr lang="en-US" altLang="es-CO" sz="4800" dirty="0">
                <a:latin typeface="Times New Roman" panose="02020603050405020304" pitchFamily="18" charset="0"/>
              </a:endParaRPr>
            </a:p>
          </p:txBody>
        </p:sp>
        <p:sp>
          <p:nvSpPr>
            <p:cNvPr id="63565" name="Rectangle 173">
              <a:extLst>
                <a:ext uri="{FF2B5EF4-FFF2-40B4-BE49-F238E27FC236}">
                  <a16:creationId xmlns:a16="http://schemas.microsoft.com/office/drawing/2014/main" id="{995475F6-9A2D-4D07-823F-E15418E312B0}"/>
                </a:ext>
              </a:extLst>
            </p:cNvPr>
            <p:cNvSpPr>
              <a:spLocks noChangeArrowheads="1"/>
            </p:cNvSpPr>
            <p:nvPr/>
          </p:nvSpPr>
          <p:spPr bwMode="auto">
            <a:xfrm>
              <a:off x="2895" y="3597"/>
              <a:ext cx="42" cy="42"/>
            </a:xfrm>
            <a:prstGeom prst="rect">
              <a:avLst/>
            </a:prstGeom>
            <a:solidFill>
              <a:srgbClr val="FF808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66" name="Rectangle 174">
              <a:extLst>
                <a:ext uri="{FF2B5EF4-FFF2-40B4-BE49-F238E27FC236}">
                  <a16:creationId xmlns:a16="http://schemas.microsoft.com/office/drawing/2014/main" id="{458AE757-2250-49AC-9C64-562FFF0E3056}"/>
                </a:ext>
              </a:extLst>
            </p:cNvPr>
            <p:cNvSpPr>
              <a:spLocks noChangeArrowheads="1"/>
            </p:cNvSpPr>
            <p:nvPr/>
          </p:nvSpPr>
          <p:spPr bwMode="auto">
            <a:xfrm>
              <a:off x="2791" y="3567"/>
              <a:ext cx="63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FESP6</a:t>
              </a:r>
            </a:p>
            <a:p>
              <a:pPr algn="ctr">
                <a:spcBef>
                  <a:spcPct val="0"/>
                </a:spcBef>
                <a:buClrTx/>
                <a:buSzTx/>
                <a:buFontTx/>
                <a:buNone/>
              </a:pPr>
              <a:r>
                <a:rPr lang="en-US" altLang="es-CO" sz="2000" dirty="0">
                  <a:solidFill>
                    <a:srgbClr val="000080"/>
                  </a:solidFill>
                  <a:latin typeface="Arial" panose="020B0604020202020204" pitchFamily="34" charset="0"/>
                </a:rPr>
                <a:t>Planificación</a:t>
              </a:r>
            </a:p>
            <a:p>
              <a:pPr algn="ctr">
                <a:spcBef>
                  <a:spcPct val="0"/>
                </a:spcBef>
                <a:buClrTx/>
                <a:buSzTx/>
                <a:buFontTx/>
                <a:buNone/>
              </a:pPr>
              <a:r>
                <a:rPr lang="en-US" altLang="es-CO" sz="2000" dirty="0">
                  <a:solidFill>
                    <a:srgbClr val="000080"/>
                  </a:solidFill>
                  <a:latin typeface="Arial" panose="020B0604020202020204" pitchFamily="34" charset="0"/>
                </a:rPr>
                <a:t>institucionalidad</a:t>
              </a:r>
              <a:endParaRPr lang="en-US" altLang="es-CO" sz="4800" dirty="0">
                <a:latin typeface="Times New Roman" panose="02020603050405020304" pitchFamily="18" charset="0"/>
              </a:endParaRPr>
            </a:p>
          </p:txBody>
        </p:sp>
        <p:sp>
          <p:nvSpPr>
            <p:cNvPr id="63567" name="Rectangle 175">
              <a:extLst>
                <a:ext uri="{FF2B5EF4-FFF2-40B4-BE49-F238E27FC236}">
                  <a16:creationId xmlns:a16="http://schemas.microsoft.com/office/drawing/2014/main" id="{8A4EA7A3-3776-4088-ADFD-F548F5EFB604}"/>
                </a:ext>
              </a:extLst>
            </p:cNvPr>
            <p:cNvSpPr>
              <a:spLocks noChangeArrowheads="1"/>
            </p:cNvSpPr>
            <p:nvPr/>
          </p:nvSpPr>
          <p:spPr bwMode="auto">
            <a:xfrm>
              <a:off x="3303" y="3597"/>
              <a:ext cx="42" cy="42"/>
            </a:xfrm>
            <a:prstGeom prst="rect">
              <a:avLst/>
            </a:prstGeom>
            <a:solidFill>
              <a:srgbClr val="0066CC"/>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68" name="Rectangle 176">
              <a:extLst>
                <a:ext uri="{FF2B5EF4-FFF2-40B4-BE49-F238E27FC236}">
                  <a16:creationId xmlns:a16="http://schemas.microsoft.com/office/drawing/2014/main" id="{11DD5721-370B-4ACB-9A08-8C9AC3A724B1}"/>
                </a:ext>
              </a:extLst>
            </p:cNvPr>
            <p:cNvSpPr>
              <a:spLocks noChangeArrowheads="1"/>
            </p:cNvSpPr>
            <p:nvPr/>
          </p:nvSpPr>
          <p:spPr bwMode="auto">
            <a:xfrm>
              <a:off x="3383" y="3567"/>
              <a:ext cx="25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FESP7</a:t>
              </a:r>
              <a:endParaRPr lang="en-US" altLang="es-CO" sz="4800" dirty="0">
                <a:latin typeface="Times New Roman" panose="02020603050405020304" pitchFamily="18" charset="0"/>
              </a:endParaRPr>
            </a:p>
          </p:txBody>
        </p:sp>
        <p:sp>
          <p:nvSpPr>
            <p:cNvPr id="63569" name="Rectangle 177">
              <a:extLst>
                <a:ext uri="{FF2B5EF4-FFF2-40B4-BE49-F238E27FC236}">
                  <a16:creationId xmlns:a16="http://schemas.microsoft.com/office/drawing/2014/main" id="{FD10F347-64D8-4B84-A66B-9123A6B62E28}"/>
                </a:ext>
              </a:extLst>
            </p:cNvPr>
            <p:cNvSpPr>
              <a:spLocks noChangeArrowheads="1"/>
            </p:cNvSpPr>
            <p:nvPr/>
          </p:nvSpPr>
          <p:spPr bwMode="auto">
            <a:xfrm>
              <a:off x="3711" y="3597"/>
              <a:ext cx="42" cy="42"/>
            </a:xfrm>
            <a:prstGeom prst="rect">
              <a:avLst/>
            </a:prstGeom>
            <a:solidFill>
              <a:srgbClr val="CCCCFF"/>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70" name="Rectangle 178">
              <a:extLst>
                <a:ext uri="{FF2B5EF4-FFF2-40B4-BE49-F238E27FC236}">
                  <a16:creationId xmlns:a16="http://schemas.microsoft.com/office/drawing/2014/main" id="{4981AA78-6A7F-4AC6-8673-67EAC18D27D1}"/>
                </a:ext>
              </a:extLst>
            </p:cNvPr>
            <p:cNvSpPr>
              <a:spLocks noChangeArrowheads="1"/>
            </p:cNvSpPr>
            <p:nvPr/>
          </p:nvSpPr>
          <p:spPr bwMode="auto">
            <a:xfrm>
              <a:off x="3791" y="3567"/>
              <a:ext cx="25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FESP8</a:t>
              </a:r>
            </a:p>
            <a:p>
              <a:pPr algn="ctr">
                <a:spcBef>
                  <a:spcPct val="0"/>
                </a:spcBef>
                <a:buClrTx/>
                <a:buSzTx/>
                <a:buFontTx/>
                <a:buNone/>
              </a:pPr>
              <a:r>
                <a:rPr lang="en-US" altLang="es-CO" sz="2000" dirty="0">
                  <a:solidFill>
                    <a:srgbClr val="000080"/>
                  </a:solidFill>
                  <a:latin typeface="Arial" panose="020B0604020202020204" pitchFamily="34" charset="0"/>
                </a:rPr>
                <a:t>rrhh</a:t>
              </a:r>
              <a:endParaRPr lang="en-US" altLang="es-CO" sz="4800" dirty="0">
                <a:latin typeface="Times New Roman" panose="02020603050405020304" pitchFamily="18" charset="0"/>
              </a:endParaRPr>
            </a:p>
          </p:txBody>
        </p:sp>
        <p:sp>
          <p:nvSpPr>
            <p:cNvPr id="63571" name="Rectangle 179">
              <a:extLst>
                <a:ext uri="{FF2B5EF4-FFF2-40B4-BE49-F238E27FC236}">
                  <a16:creationId xmlns:a16="http://schemas.microsoft.com/office/drawing/2014/main" id="{6CFD8FC4-9F92-45A1-A154-0CD54A171CD3}"/>
                </a:ext>
              </a:extLst>
            </p:cNvPr>
            <p:cNvSpPr>
              <a:spLocks noChangeArrowheads="1"/>
            </p:cNvSpPr>
            <p:nvPr/>
          </p:nvSpPr>
          <p:spPr bwMode="auto">
            <a:xfrm>
              <a:off x="4119" y="3597"/>
              <a:ext cx="42" cy="42"/>
            </a:xfrm>
            <a:prstGeom prst="rect">
              <a:avLst/>
            </a:prstGeom>
            <a:solidFill>
              <a:srgbClr val="00008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72" name="Rectangle 180">
              <a:extLst>
                <a:ext uri="{FF2B5EF4-FFF2-40B4-BE49-F238E27FC236}">
                  <a16:creationId xmlns:a16="http://schemas.microsoft.com/office/drawing/2014/main" id="{F32CC64E-966F-40CB-94F0-2F3C6950ED9F}"/>
                </a:ext>
              </a:extLst>
            </p:cNvPr>
            <p:cNvSpPr>
              <a:spLocks noChangeArrowheads="1"/>
            </p:cNvSpPr>
            <p:nvPr/>
          </p:nvSpPr>
          <p:spPr bwMode="auto">
            <a:xfrm>
              <a:off x="4199" y="3567"/>
              <a:ext cx="25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FESP9</a:t>
              </a:r>
              <a:endParaRPr lang="en-US" altLang="es-CO" sz="4800" dirty="0">
                <a:latin typeface="Times New Roman" panose="02020603050405020304" pitchFamily="18" charset="0"/>
              </a:endParaRPr>
            </a:p>
          </p:txBody>
        </p:sp>
        <p:sp>
          <p:nvSpPr>
            <p:cNvPr id="63573" name="Rectangle 181">
              <a:extLst>
                <a:ext uri="{FF2B5EF4-FFF2-40B4-BE49-F238E27FC236}">
                  <a16:creationId xmlns:a16="http://schemas.microsoft.com/office/drawing/2014/main" id="{C1B15FFD-57CC-48FF-B739-B04021AC4B15}"/>
                </a:ext>
              </a:extLst>
            </p:cNvPr>
            <p:cNvSpPr>
              <a:spLocks noChangeArrowheads="1"/>
            </p:cNvSpPr>
            <p:nvPr/>
          </p:nvSpPr>
          <p:spPr bwMode="auto">
            <a:xfrm>
              <a:off x="4528" y="3597"/>
              <a:ext cx="42" cy="42"/>
            </a:xfrm>
            <a:prstGeom prst="rect">
              <a:avLst/>
            </a:prstGeom>
            <a:solidFill>
              <a:srgbClr val="FF00FF"/>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74" name="Rectangle 182">
              <a:extLst>
                <a:ext uri="{FF2B5EF4-FFF2-40B4-BE49-F238E27FC236}">
                  <a16:creationId xmlns:a16="http://schemas.microsoft.com/office/drawing/2014/main" id="{8785BBD1-0F56-4CE6-A554-8A35673C8F8E}"/>
                </a:ext>
              </a:extLst>
            </p:cNvPr>
            <p:cNvSpPr>
              <a:spLocks noChangeArrowheads="1"/>
            </p:cNvSpPr>
            <p:nvPr/>
          </p:nvSpPr>
          <p:spPr bwMode="auto">
            <a:xfrm>
              <a:off x="4503" y="3567"/>
              <a:ext cx="50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FESP10</a:t>
              </a:r>
            </a:p>
            <a:p>
              <a:pPr algn="ctr">
                <a:spcBef>
                  <a:spcPct val="0"/>
                </a:spcBef>
                <a:buClrTx/>
                <a:buSzTx/>
                <a:buFontTx/>
                <a:buNone/>
              </a:pPr>
              <a:r>
                <a:rPr lang="en-US" altLang="es-CO" sz="2000" dirty="0">
                  <a:solidFill>
                    <a:srgbClr val="000080"/>
                  </a:solidFill>
                  <a:latin typeface="Arial" panose="020B0604020202020204" pitchFamily="34" charset="0"/>
                </a:rPr>
                <a:t>investigación</a:t>
              </a:r>
            </a:p>
            <a:p>
              <a:pPr algn="ctr">
                <a:spcBef>
                  <a:spcPct val="0"/>
                </a:spcBef>
                <a:buClrTx/>
                <a:buSzTx/>
                <a:buFontTx/>
                <a:buNone/>
              </a:pPr>
              <a:endParaRPr lang="en-US" altLang="es-CO" sz="4800" dirty="0">
                <a:latin typeface="Times New Roman" panose="02020603050405020304" pitchFamily="18" charset="0"/>
              </a:endParaRPr>
            </a:p>
          </p:txBody>
        </p:sp>
        <p:sp>
          <p:nvSpPr>
            <p:cNvPr id="63575" name="Rectangle 183">
              <a:extLst>
                <a:ext uri="{FF2B5EF4-FFF2-40B4-BE49-F238E27FC236}">
                  <a16:creationId xmlns:a16="http://schemas.microsoft.com/office/drawing/2014/main" id="{03D521AC-2BBF-40F5-8DD0-1B0CA208D06A}"/>
                </a:ext>
              </a:extLst>
            </p:cNvPr>
            <p:cNvSpPr>
              <a:spLocks noChangeArrowheads="1"/>
            </p:cNvSpPr>
            <p:nvPr/>
          </p:nvSpPr>
          <p:spPr bwMode="auto">
            <a:xfrm>
              <a:off x="4978" y="3597"/>
              <a:ext cx="42" cy="42"/>
            </a:xfrm>
            <a:prstGeom prst="rect">
              <a:avLst/>
            </a:prstGeom>
            <a:solidFill>
              <a:srgbClr val="FFFF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UY" altLang="es-CO" sz="6400" dirty="0">
                <a:latin typeface="Times New Roman" panose="02020603050405020304" pitchFamily="18" charset="0"/>
              </a:endParaRPr>
            </a:p>
          </p:txBody>
        </p:sp>
        <p:sp>
          <p:nvSpPr>
            <p:cNvPr id="63576" name="Rectangle 184">
              <a:extLst>
                <a:ext uri="{FF2B5EF4-FFF2-40B4-BE49-F238E27FC236}">
                  <a16:creationId xmlns:a16="http://schemas.microsoft.com/office/drawing/2014/main" id="{2FE21261-7BB1-4BA7-AE62-946AE8441A08}"/>
                </a:ext>
              </a:extLst>
            </p:cNvPr>
            <p:cNvSpPr>
              <a:spLocks noChangeArrowheads="1"/>
            </p:cNvSpPr>
            <p:nvPr/>
          </p:nvSpPr>
          <p:spPr bwMode="auto">
            <a:xfrm>
              <a:off x="4998" y="3567"/>
              <a:ext cx="41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s-CO" sz="2000" dirty="0">
                  <a:solidFill>
                    <a:srgbClr val="000080"/>
                  </a:solidFill>
                  <a:latin typeface="Arial" panose="020B0604020202020204" pitchFamily="34" charset="0"/>
                </a:rPr>
                <a:t>FESP11</a:t>
              </a:r>
            </a:p>
            <a:p>
              <a:pPr algn="ctr">
                <a:spcBef>
                  <a:spcPct val="0"/>
                </a:spcBef>
                <a:buClrTx/>
                <a:buSzTx/>
                <a:buFontTx/>
                <a:buNone/>
              </a:pPr>
              <a:r>
                <a:rPr lang="en-US" altLang="es-CO" sz="2000" dirty="0">
                  <a:solidFill>
                    <a:srgbClr val="000080"/>
                  </a:solidFill>
                  <a:latin typeface="Arial" panose="020B0604020202020204" pitchFamily="34" charset="0"/>
                </a:rPr>
                <a:t>  desastres</a:t>
              </a:r>
              <a:endParaRPr lang="en-US" altLang="es-CO" sz="4800" dirty="0">
                <a:latin typeface="Times New Roman" panose="02020603050405020304" pitchFamily="18" charset="0"/>
              </a:endParaRPr>
            </a:p>
          </p:txBody>
        </p:sp>
      </p:grpSp>
      <p:sp>
        <p:nvSpPr>
          <p:cNvPr id="184" name="Text Box 4">
            <a:extLst>
              <a:ext uri="{FF2B5EF4-FFF2-40B4-BE49-F238E27FC236}">
                <a16:creationId xmlns:a16="http://schemas.microsoft.com/office/drawing/2014/main" id="{20351219-95CF-4340-9E4D-6C34DF819007}"/>
              </a:ext>
            </a:extLst>
          </p:cNvPr>
          <p:cNvSpPr txBox="1">
            <a:spLocks noChangeArrowheads="1"/>
          </p:cNvSpPr>
          <p:nvPr/>
        </p:nvSpPr>
        <p:spPr bwMode="auto">
          <a:xfrm>
            <a:off x="11474451" y="13344527"/>
            <a:ext cx="9861550" cy="338554"/>
          </a:xfrm>
          <a:prstGeom prst="rect">
            <a:avLst/>
          </a:prstGeom>
          <a:noFill/>
          <a:ln>
            <a:noFill/>
          </a:ln>
          <a:effectLst/>
          <a:extLst/>
        </p:spPr>
        <p:txBody>
          <a:bodyPr>
            <a:spAutoFit/>
          </a:bodyPr>
          <a:lstStyle/>
          <a:p>
            <a:pPr algn="r" eaLnBrk="1" hangingPunct="1">
              <a:spcBef>
                <a:spcPct val="50000"/>
              </a:spcBef>
              <a:defRPr/>
            </a:pPr>
            <a:r>
              <a:rPr lang="es-UY" sz="1600" i="1" dirty="0">
                <a:solidFill>
                  <a:srgbClr val="990000"/>
                </a:solidFill>
                <a:effectLst>
                  <a:outerShdw blurRad="38100" dist="38100" dir="2700000" algn="tl">
                    <a:srgbClr val="C0C0C0"/>
                  </a:outerShdw>
                </a:effectLst>
                <a:latin typeface="Agency FB" panose="020B0503020202020204" pitchFamily="34" charset="0"/>
              </a:rPr>
              <a:t>FUENTE: “La nueva conceptualización de la Salud Pública”, </a:t>
            </a:r>
            <a:r>
              <a:rPr lang="es-UY" sz="1600" i="1" dirty="0">
                <a:solidFill>
                  <a:srgbClr val="336600"/>
                </a:solidFill>
                <a:effectLst>
                  <a:outerShdw blurRad="38100" dist="38100" dir="2700000" algn="tl">
                    <a:srgbClr val="C0C0C0"/>
                  </a:outerShdw>
                </a:effectLst>
                <a:latin typeface="Agency FB" panose="020B0503020202020204" pitchFamily="34" charset="0"/>
              </a:rPr>
              <a:t>7Dr. Miguel Fernández Galeano . </a:t>
            </a:r>
            <a:r>
              <a:rPr lang="es-ES" sz="1600" dirty="0">
                <a:solidFill>
                  <a:srgbClr val="336600"/>
                </a:solidFill>
                <a:effectLst>
                  <a:outerShdw blurRad="38100" dist="38100" dir="2700000" algn="tl">
                    <a:srgbClr val="C0C0C0"/>
                  </a:outerShdw>
                </a:effectLst>
                <a:latin typeface="Agency FB" panose="020B0503020202020204" pitchFamily="34" charset="0"/>
              </a:rPr>
              <a:t>Sociedad Uruguaya de Salud Colectiva </a:t>
            </a:r>
          </a:p>
        </p:txBody>
      </p:sp>
      <p:sp>
        <p:nvSpPr>
          <p:cNvPr id="185" name="Rectangle 5">
            <a:extLst>
              <a:ext uri="{FF2B5EF4-FFF2-40B4-BE49-F238E27FC236}">
                <a16:creationId xmlns:a16="http://schemas.microsoft.com/office/drawing/2014/main" id="{E175B8E7-C011-452A-8A06-3234CFD61699}"/>
              </a:ext>
            </a:extLst>
          </p:cNvPr>
          <p:cNvSpPr>
            <a:spLocks noChangeArrowheads="1"/>
          </p:cNvSpPr>
          <p:nvPr/>
        </p:nvSpPr>
        <p:spPr bwMode="auto">
          <a:xfrm>
            <a:off x="4419600" y="333377"/>
            <a:ext cx="11668824" cy="1238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s-ES_tradnl" altLang="es-CO" sz="6000" dirty="0">
                <a:solidFill>
                  <a:srgbClr val="FFFF00"/>
                </a:solidFill>
                <a:latin typeface="CG Omega" pitchFamily="34" charset="0"/>
              </a:rPr>
              <a:t>RESULTADOS REGIONALES</a:t>
            </a:r>
          </a:p>
        </p:txBody>
      </p:sp>
      <p:sp>
        <p:nvSpPr>
          <p:cNvPr id="186" name="Contenido sugerido">
            <a:extLst>
              <a:ext uri="{FF2B5EF4-FFF2-40B4-BE49-F238E27FC236}">
                <a16:creationId xmlns:a16="http://schemas.microsoft.com/office/drawing/2014/main" id="{23BFD8B3-DF81-4D6D-8614-244A03F04231}"/>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ANTECEDENTES</a:t>
            </a:r>
            <a:endParaRPr dirty="0"/>
          </a:p>
        </p:txBody>
      </p:sp>
    </p:spTree>
    <p:extLst>
      <p:ext uri="{BB962C8B-B14F-4D97-AF65-F5344CB8AC3E}">
        <p14:creationId xmlns:p14="http://schemas.microsoft.com/office/powerpoint/2010/main" val="3988392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1" descr="fondo20">
            <a:extLst>
              <a:ext uri="{FF2B5EF4-FFF2-40B4-BE49-F238E27FC236}">
                <a16:creationId xmlns:a16="http://schemas.microsoft.com/office/drawing/2014/main" id="{B3E2AEB4-220F-44C6-A6C0-112717CB8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128838"/>
            <a:ext cx="18288000" cy="105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4">
            <a:extLst>
              <a:ext uri="{FF2B5EF4-FFF2-40B4-BE49-F238E27FC236}">
                <a16:creationId xmlns:a16="http://schemas.microsoft.com/office/drawing/2014/main" id="{352EF5ED-2649-46DF-B297-FCD72271FC9B}"/>
              </a:ext>
            </a:extLst>
          </p:cNvPr>
          <p:cNvSpPr>
            <a:spLocks noChangeArrowheads="1"/>
          </p:cNvSpPr>
          <p:nvPr/>
        </p:nvSpPr>
        <p:spPr bwMode="auto">
          <a:xfrm>
            <a:off x="3613150" y="3438527"/>
            <a:ext cx="828676" cy="7534274"/>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CO" altLang="es-CO" sz="6400" dirty="0"/>
          </a:p>
        </p:txBody>
      </p:sp>
      <p:graphicFrame>
        <p:nvGraphicFramePr>
          <p:cNvPr id="50181" name="Object 2">
            <a:extLst>
              <a:ext uri="{FF2B5EF4-FFF2-40B4-BE49-F238E27FC236}">
                <a16:creationId xmlns:a16="http://schemas.microsoft.com/office/drawing/2014/main" id="{ED4AA449-18F3-40DC-9667-3D44384ECE1C}"/>
              </a:ext>
            </a:extLst>
          </p:cNvPr>
          <p:cNvGraphicFramePr>
            <a:graphicFrameLocks noChangeAspect="1"/>
          </p:cNvGraphicFramePr>
          <p:nvPr/>
        </p:nvGraphicFramePr>
        <p:xfrm>
          <a:off x="3048001" y="2819400"/>
          <a:ext cx="17214850" cy="9058276"/>
        </p:xfrm>
        <a:graphic>
          <a:graphicData uri="http://schemas.openxmlformats.org/presentationml/2006/ole">
            <mc:AlternateContent xmlns:mc="http://schemas.openxmlformats.org/markup-compatibility/2006">
              <mc:Choice xmlns:v="urn:schemas-microsoft-com:vml" Requires="v">
                <p:oleObj spid="_x0000_s2092" name="Gráfico" r:id="rId5" imgW="6591300" imgH="3133725" progId="Excel.Chart.8">
                  <p:embed/>
                </p:oleObj>
              </mc:Choice>
              <mc:Fallback>
                <p:oleObj name="Gráfico" r:id="rId5" imgW="6591300" imgH="3133725" progId="Excel.Chart.8">
                  <p:embed/>
                  <p:pic>
                    <p:nvPicPr>
                      <p:cNvPr id="50181" name="Object 2">
                        <a:extLst>
                          <a:ext uri="{FF2B5EF4-FFF2-40B4-BE49-F238E27FC236}">
                            <a16:creationId xmlns:a16="http://schemas.microsoft.com/office/drawing/2014/main" id="{ED4AA449-18F3-40DC-9667-3D44384ECE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2819400"/>
                        <a:ext cx="17214850" cy="905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82" name="Line 7">
            <a:extLst>
              <a:ext uri="{FF2B5EF4-FFF2-40B4-BE49-F238E27FC236}">
                <a16:creationId xmlns:a16="http://schemas.microsoft.com/office/drawing/2014/main" id="{E8AACB45-A09D-4196-AAA7-116BF433860F}"/>
              </a:ext>
            </a:extLst>
          </p:cNvPr>
          <p:cNvSpPr>
            <a:spLocks noChangeShapeType="1"/>
          </p:cNvSpPr>
          <p:nvPr/>
        </p:nvSpPr>
        <p:spPr bwMode="auto">
          <a:xfrm>
            <a:off x="4413250" y="8940800"/>
            <a:ext cx="15443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50183" name="Line 8">
            <a:extLst>
              <a:ext uri="{FF2B5EF4-FFF2-40B4-BE49-F238E27FC236}">
                <a16:creationId xmlns:a16="http://schemas.microsoft.com/office/drawing/2014/main" id="{477C5FE0-1EE0-4ED5-A464-59253DFC1078}"/>
              </a:ext>
            </a:extLst>
          </p:cNvPr>
          <p:cNvSpPr>
            <a:spLocks noChangeShapeType="1"/>
          </p:cNvSpPr>
          <p:nvPr/>
        </p:nvSpPr>
        <p:spPr bwMode="auto">
          <a:xfrm>
            <a:off x="4429126" y="5559426"/>
            <a:ext cx="15443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50184" name="Line 9">
            <a:extLst>
              <a:ext uri="{FF2B5EF4-FFF2-40B4-BE49-F238E27FC236}">
                <a16:creationId xmlns:a16="http://schemas.microsoft.com/office/drawing/2014/main" id="{E1FB7EFB-F66D-4496-BBCF-60A6BD872821}"/>
              </a:ext>
            </a:extLst>
          </p:cNvPr>
          <p:cNvSpPr>
            <a:spLocks noChangeShapeType="1"/>
          </p:cNvSpPr>
          <p:nvPr/>
        </p:nvSpPr>
        <p:spPr bwMode="auto">
          <a:xfrm>
            <a:off x="4470400" y="7267576"/>
            <a:ext cx="15443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CO" sz="6400" dirty="0"/>
          </a:p>
        </p:txBody>
      </p:sp>
      <p:sp>
        <p:nvSpPr>
          <p:cNvPr id="10" name="Título 1">
            <a:extLst>
              <a:ext uri="{FF2B5EF4-FFF2-40B4-BE49-F238E27FC236}">
                <a16:creationId xmlns:a16="http://schemas.microsoft.com/office/drawing/2014/main" id="{56C0208C-5983-4ADD-BC5B-C7D5521A6525}"/>
              </a:ext>
            </a:extLst>
          </p:cNvPr>
          <p:cNvSpPr txBox="1">
            <a:spLocks/>
          </p:cNvSpPr>
          <p:nvPr/>
        </p:nvSpPr>
        <p:spPr>
          <a:xfrm>
            <a:off x="4416427" y="765830"/>
            <a:ext cx="16459200" cy="720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a:lstStyle>
          <a:p>
            <a:pPr hangingPunct="1"/>
            <a:r>
              <a:rPr lang="es-CO" altLang="es-CO" sz="6000" b="1" dirty="0">
                <a:solidFill>
                  <a:srgbClr val="FFFF00"/>
                </a:solidFill>
              </a:rPr>
              <a:t>COLOMBIA</a:t>
            </a:r>
            <a:endParaRPr lang="es-CO" altLang="es-CO" sz="6000" dirty="0">
              <a:solidFill>
                <a:srgbClr val="FFFF00"/>
              </a:solidFill>
            </a:endParaRPr>
          </a:p>
        </p:txBody>
      </p:sp>
      <p:sp>
        <p:nvSpPr>
          <p:cNvPr id="11" name="Contenido sugerido">
            <a:extLst>
              <a:ext uri="{FF2B5EF4-FFF2-40B4-BE49-F238E27FC236}">
                <a16:creationId xmlns:a16="http://schemas.microsoft.com/office/drawing/2014/main" id="{5FDD8957-EC64-4F47-9535-494155C19D78}"/>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ANTECEDENTES</a:t>
            </a:r>
            <a:endParaRPr dirty="0"/>
          </a:p>
        </p:txBody>
      </p:sp>
    </p:spTree>
    <p:extLst>
      <p:ext uri="{BB962C8B-B14F-4D97-AF65-F5344CB8AC3E}">
        <p14:creationId xmlns:p14="http://schemas.microsoft.com/office/powerpoint/2010/main" val="9935048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3 Marcador de número de diapositiva">
            <a:extLst>
              <a:ext uri="{FF2B5EF4-FFF2-40B4-BE49-F238E27FC236}">
                <a16:creationId xmlns:a16="http://schemas.microsoft.com/office/drawing/2014/main" id="{A70358C1-4540-4FA5-B606-B69DEAB97D2B}"/>
              </a:ext>
            </a:extLst>
          </p:cNvPr>
          <p:cNvSpPr>
            <a:spLocks noGrp="1"/>
          </p:cNvSpPr>
          <p:nvPr>
            <p:ph type="sldNum" sz="quarter" idx="12"/>
          </p:nvPr>
        </p:nvSpPr>
        <p:spPr bwMode="auto">
          <a:xfrm>
            <a:off x="30255672" y="26146124"/>
            <a:ext cx="429604" cy="4520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1485900" indent="-571500">
              <a:defRPr>
                <a:solidFill>
                  <a:schemeClr val="tx1"/>
                </a:solidFill>
                <a:latin typeface="Arial" panose="020B0604020202020204" pitchFamily="34" charset="0"/>
              </a:defRPr>
            </a:lvl2pPr>
            <a:lvl3pPr marL="2286000" indent="-457200">
              <a:defRPr>
                <a:solidFill>
                  <a:schemeClr val="tx1"/>
                </a:solidFill>
                <a:latin typeface="Arial" panose="020B0604020202020204" pitchFamily="34" charset="0"/>
              </a:defRPr>
            </a:lvl3pPr>
            <a:lvl4pPr marL="3200400" indent="-457200">
              <a:defRPr>
                <a:solidFill>
                  <a:schemeClr val="tx1"/>
                </a:solidFill>
                <a:latin typeface="Arial" panose="020B0604020202020204" pitchFamily="34" charset="0"/>
              </a:defRPr>
            </a:lvl4pPr>
            <a:lvl5pPr marL="4114800" indent="-457200">
              <a:defRPr>
                <a:solidFill>
                  <a:schemeClr val="tx1"/>
                </a:solidFill>
                <a:latin typeface="Arial" panose="020B0604020202020204" pitchFamily="34" charset="0"/>
              </a:defRPr>
            </a:lvl5pPr>
            <a:lvl6pPr marL="5029200" indent="-457200" eaLnBrk="0" fontAlgn="base" hangingPunct="0">
              <a:spcBef>
                <a:spcPct val="0"/>
              </a:spcBef>
              <a:spcAft>
                <a:spcPct val="0"/>
              </a:spcAft>
              <a:defRPr>
                <a:solidFill>
                  <a:schemeClr val="tx1"/>
                </a:solidFill>
                <a:latin typeface="Arial" panose="020B0604020202020204" pitchFamily="34" charset="0"/>
              </a:defRPr>
            </a:lvl6pPr>
            <a:lvl7pPr marL="5943600" indent="-457200" eaLnBrk="0" fontAlgn="base" hangingPunct="0">
              <a:spcBef>
                <a:spcPct val="0"/>
              </a:spcBef>
              <a:spcAft>
                <a:spcPct val="0"/>
              </a:spcAft>
              <a:defRPr>
                <a:solidFill>
                  <a:schemeClr val="tx1"/>
                </a:solidFill>
                <a:latin typeface="Arial" panose="020B0604020202020204" pitchFamily="34" charset="0"/>
              </a:defRPr>
            </a:lvl7pPr>
            <a:lvl8pPr marL="6858000" indent="-457200" eaLnBrk="0" fontAlgn="base" hangingPunct="0">
              <a:spcBef>
                <a:spcPct val="0"/>
              </a:spcBef>
              <a:spcAft>
                <a:spcPct val="0"/>
              </a:spcAft>
              <a:defRPr>
                <a:solidFill>
                  <a:schemeClr val="tx1"/>
                </a:solidFill>
                <a:latin typeface="Arial" panose="020B0604020202020204" pitchFamily="34" charset="0"/>
              </a:defRPr>
            </a:lvl8pPr>
            <a:lvl9pPr marL="7772400" indent="-457200" eaLnBrk="0" fontAlgn="base" hangingPunct="0">
              <a:spcBef>
                <a:spcPct val="0"/>
              </a:spcBef>
              <a:spcAft>
                <a:spcPct val="0"/>
              </a:spcAft>
              <a:defRPr>
                <a:solidFill>
                  <a:schemeClr val="tx1"/>
                </a:solidFill>
                <a:latin typeface="Arial" panose="020B0604020202020204" pitchFamily="34" charset="0"/>
              </a:defRPr>
            </a:lvl9pPr>
          </a:lstStyle>
          <a:p>
            <a:fld id="{74BCCC2C-EB57-4C73-BB87-8C101B6076F8}" type="slidenum">
              <a:rPr lang="es-ES" altLang="es-CO" sz="2000"/>
              <a:pPr/>
              <a:t>13</a:t>
            </a:fld>
            <a:endParaRPr lang="es-ES" altLang="es-CO" sz="2000"/>
          </a:p>
        </p:txBody>
      </p:sp>
      <p:sp>
        <p:nvSpPr>
          <p:cNvPr id="114698" name="Oval 15">
            <a:extLst>
              <a:ext uri="{FF2B5EF4-FFF2-40B4-BE49-F238E27FC236}">
                <a16:creationId xmlns:a16="http://schemas.microsoft.com/office/drawing/2014/main" id="{3EFC8E28-FD69-4D53-A7E3-AE8267A15AD2}"/>
              </a:ext>
            </a:extLst>
          </p:cNvPr>
          <p:cNvSpPr>
            <a:spLocks noChangeArrowheads="1"/>
          </p:cNvSpPr>
          <p:nvPr/>
        </p:nvSpPr>
        <p:spPr bwMode="auto">
          <a:xfrm>
            <a:off x="5943600" y="3657600"/>
            <a:ext cx="12496800" cy="8839200"/>
          </a:xfrm>
          <a:prstGeom prst="ellipse">
            <a:avLst/>
          </a:prstGeom>
          <a:noFill/>
          <a:ln w="38100">
            <a:solidFill>
              <a:srgbClr val="FF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UY" altLang="es-CO" sz="6400">
              <a:latin typeface="Times New Roman" panose="02020603050405020304" pitchFamily="18" charset="0"/>
            </a:endParaRPr>
          </a:p>
        </p:txBody>
      </p:sp>
      <p:sp>
        <p:nvSpPr>
          <p:cNvPr id="19"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RECONFIGURACIÓN</a:t>
            </a:r>
            <a:endParaRPr dirty="0"/>
          </a:p>
        </p:txBody>
      </p:sp>
      <p:pic>
        <p:nvPicPr>
          <p:cNvPr id="2" name="Imagen 1">
            <a:extLst>
              <a:ext uri="{FF2B5EF4-FFF2-40B4-BE49-F238E27FC236}">
                <a16:creationId xmlns:a16="http://schemas.microsoft.com/office/drawing/2014/main" id="{D83A89D1-8244-4A1B-9ED5-F7D92007F05E}"/>
              </a:ext>
            </a:extLst>
          </p:cNvPr>
          <p:cNvPicPr>
            <a:picLocks noChangeAspect="1"/>
          </p:cNvPicPr>
          <p:nvPr/>
        </p:nvPicPr>
        <p:blipFill>
          <a:blip r:embed="rId3"/>
          <a:stretch>
            <a:fillRect/>
          </a:stretch>
        </p:blipFill>
        <p:spPr>
          <a:xfrm>
            <a:off x="1923393" y="1923393"/>
            <a:ext cx="21125793" cy="11063187"/>
          </a:xfrm>
          <a:prstGeom prst="rect">
            <a:avLst/>
          </a:prstGeom>
        </p:spPr>
      </p:pic>
      <p:sp>
        <p:nvSpPr>
          <p:cNvPr id="6" name="Se recomienda estructurar su presentación de la siguiente forma:…">
            <a:extLst>
              <a:ext uri="{FF2B5EF4-FFF2-40B4-BE49-F238E27FC236}">
                <a16:creationId xmlns:a16="http://schemas.microsoft.com/office/drawing/2014/main" id="{EBF7B77A-6983-45FC-916F-F4AD837E0D9F}"/>
              </a:ext>
            </a:extLst>
          </p:cNvPr>
          <p:cNvSpPr txBox="1">
            <a:spLocks/>
          </p:cNvSpPr>
          <p:nvPr/>
        </p:nvSpPr>
        <p:spPr>
          <a:xfrm>
            <a:off x="9566030" y="13241215"/>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algn="r" hangingPunct="1"/>
            <a:r>
              <a:rPr lang="es-CO" sz="2000" dirty="0"/>
              <a:t>Suárez Conejero J, </a:t>
            </a:r>
            <a:r>
              <a:rPr lang="es-CO" sz="2000" dirty="0" err="1"/>
              <a:t>Godue</a:t>
            </a:r>
            <a:r>
              <a:rPr lang="es-CO" sz="2000" dirty="0"/>
              <a:t> C, García Gutiérrez JF, Magaña Valladares L, </a:t>
            </a:r>
            <a:r>
              <a:rPr lang="es-CO" sz="2000" dirty="0" err="1"/>
              <a:t>Rabionet</a:t>
            </a:r>
            <a:r>
              <a:rPr lang="es-CO" sz="2000" dirty="0"/>
              <a:t> S, Concha J, et al. Competencias esenciales en salud pública: un marco regional para las Américas. </a:t>
            </a:r>
            <a:r>
              <a:rPr lang="es-CO" sz="2000" dirty="0" err="1"/>
              <a:t>Rev</a:t>
            </a:r>
            <a:r>
              <a:rPr lang="es-CO" sz="2000" dirty="0"/>
              <a:t> </a:t>
            </a:r>
            <a:r>
              <a:rPr lang="es-CO" sz="2000" dirty="0" err="1"/>
              <a:t>Panam</a:t>
            </a:r>
            <a:r>
              <a:rPr lang="es-CO" sz="2000" dirty="0"/>
              <a:t> Salud Publica. 2013;34(1):47–53.</a:t>
            </a:r>
          </a:p>
        </p:txBody>
      </p:sp>
      <p:sp>
        <p:nvSpPr>
          <p:cNvPr id="3" name="CuadroTexto 2">
            <a:extLst>
              <a:ext uri="{FF2B5EF4-FFF2-40B4-BE49-F238E27FC236}">
                <a16:creationId xmlns:a16="http://schemas.microsoft.com/office/drawing/2014/main" id="{61B74999-63B3-4EE1-99E6-1FE3A1197E0A}"/>
              </a:ext>
            </a:extLst>
          </p:cNvPr>
          <p:cNvSpPr txBox="1"/>
          <p:nvPr/>
        </p:nvSpPr>
        <p:spPr>
          <a:xfrm>
            <a:off x="0" y="1861838"/>
            <a:ext cx="24207618" cy="7598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s-CO" sz="4000" b="1" i="0" u="none" strike="noStrike" cap="none" spc="0" normalizeH="0" baseline="0" dirty="0">
                <a:ln>
                  <a:noFill/>
                </a:ln>
                <a:solidFill>
                  <a:schemeClr val="accent6">
                    <a:lumMod val="75000"/>
                  </a:schemeClr>
                </a:solidFill>
                <a:effectLst/>
                <a:uFillTx/>
                <a:latin typeface="Helvetica Neue"/>
                <a:ea typeface="Helvetica Neue"/>
                <a:cs typeface="Helvetica Neue"/>
                <a:sym typeface="Helvetica Neue"/>
              </a:rPr>
              <a:t>De las Funciones a las Competencias</a:t>
            </a:r>
          </a:p>
        </p:txBody>
      </p:sp>
      <p:sp>
        <p:nvSpPr>
          <p:cNvPr id="8" name="Rectangle 6">
            <a:extLst>
              <a:ext uri="{FF2B5EF4-FFF2-40B4-BE49-F238E27FC236}">
                <a16:creationId xmlns:a16="http://schemas.microsoft.com/office/drawing/2014/main" id="{0EB384E8-575E-4ABC-99C1-CCF43D9608A2}"/>
              </a:ext>
            </a:extLst>
          </p:cNvPr>
          <p:cNvSpPr>
            <a:spLocks noChangeArrowheads="1"/>
          </p:cNvSpPr>
          <p:nvPr/>
        </p:nvSpPr>
        <p:spPr bwMode="auto">
          <a:xfrm>
            <a:off x="5333999" y="729420"/>
            <a:ext cx="9800897" cy="701731"/>
          </a:xfrm>
          <a:prstGeom prst="rect">
            <a:avLst/>
          </a:prstGeom>
          <a:noFill/>
          <a:ln>
            <a:noFill/>
          </a:ln>
          <a:effectLst/>
          <a:extLst/>
        </p:spPr>
        <p:txBody>
          <a:bodyPr wrap="square">
            <a:spAutoFit/>
          </a:bodyPr>
          <a:lstStyle/>
          <a:p>
            <a:pPr algn="ctr">
              <a:lnSpc>
                <a:spcPct val="90000"/>
              </a:lnSpc>
              <a:defRPr/>
            </a:pPr>
            <a:r>
              <a:rPr lang="en-US" sz="4400" dirty="0" err="1">
                <a:solidFill>
                  <a:srgbClr val="FFFF00"/>
                </a:solidFill>
                <a:latin typeface="Helvetica Neue Medium"/>
              </a:rPr>
              <a:t>Hacia</a:t>
            </a:r>
            <a:r>
              <a:rPr lang="en-US" sz="4400" dirty="0">
                <a:solidFill>
                  <a:srgbClr val="FFFF00"/>
                </a:solidFill>
                <a:latin typeface="Helvetica Neue Medium"/>
              </a:rPr>
              <a:t> la </a:t>
            </a:r>
            <a:r>
              <a:rPr lang="en-US" sz="4400" dirty="0" err="1">
                <a:solidFill>
                  <a:srgbClr val="FFFF00"/>
                </a:solidFill>
                <a:latin typeface="Helvetica Neue Medium"/>
              </a:rPr>
              <a:t>Reconfiguración</a:t>
            </a:r>
            <a:endParaRPr lang="en-US" sz="4400" dirty="0">
              <a:solidFill>
                <a:srgbClr val="FFFF00"/>
              </a:solidFill>
              <a:latin typeface="Helvetica Neue Medium"/>
            </a:endParaRPr>
          </a:p>
        </p:txBody>
      </p:sp>
    </p:spTree>
    <p:extLst>
      <p:ext uri="{BB962C8B-B14F-4D97-AF65-F5344CB8AC3E}">
        <p14:creationId xmlns:p14="http://schemas.microsoft.com/office/powerpoint/2010/main" val="2945831514"/>
      </p:ext>
    </p:extLst>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10B1356-F72D-4E62-A628-5152F9063D1D}"/>
              </a:ext>
            </a:extLst>
          </p:cNvPr>
          <p:cNvSpPr/>
          <p:nvPr/>
        </p:nvSpPr>
        <p:spPr>
          <a:xfrm>
            <a:off x="1891862" y="1406527"/>
            <a:ext cx="21157324" cy="11541621"/>
          </a:xfrm>
          <a:prstGeom prst="rect">
            <a:avLst/>
          </a:prstGeom>
        </p:spPr>
        <p:txBody>
          <a:bodyPr wrap="square">
            <a:spAutoFit/>
          </a:bodyPr>
          <a:lstStyle/>
          <a:p>
            <a:pPr lvl="0" defTabSz="914400" eaLnBrk="0">
              <a:spcBef>
                <a:spcPct val="0"/>
              </a:spcBef>
              <a:tabLst>
                <a:tab pos="5937250" algn="r"/>
              </a:tabLst>
            </a:pPr>
            <a:endParaRPr lang="en-US" altLang="en-US" sz="4400" dirty="0">
              <a:solidFill>
                <a:schemeClr val="tx1"/>
              </a:solidFill>
            </a:endParaRPr>
          </a:p>
          <a:p>
            <a:pPr lvl="0" defTabSz="914400" eaLnBrk="0">
              <a:spcBef>
                <a:spcPct val="0"/>
              </a:spcBef>
              <a:tabLst>
                <a:tab pos="5937250" algn="r"/>
              </a:tabLst>
            </a:pPr>
            <a:r>
              <a:rPr lang="es-ES_tradnl" altLang="en-US" sz="4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FESP 1: Monitoreo y evaluaci</a:t>
            </a:r>
            <a:r>
              <a:rPr lang="es-ES_tradnl" altLang="en-US" sz="44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ó</a:t>
            </a:r>
            <a:r>
              <a:rPr lang="es-ES_tradnl" altLang="en-US" sz="4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n de la salud y bienestar, la equidad, los determinantes sociales de la salud y desempe</a:t>
            </a:r>
            <a:r>
              <a:rPr lang="es-ES_tradnl" altLang="en-US" sz="44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ñ</a:t>
            </a:r>
            <a:r>
              <a:rPr lang="es-ES_tradnl" altLang="en-US" sz="4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o de los sistemas de salud. </a:t>
            </a:r>
            <a:endParaRPr lang="es-ES_tradnl" altLang="en-US" sz="4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defTabSz="914400" eaLnBrk="0">
              <a:spcBef>
                <a:spcPct val="0"/>
              </a:spcBef>
              <a:tabLst>
                <a:tab pos="5937250" algn="r"/>
              </a:tabLst>
            </a:pPr>
            <a:r>
              <a:rPr lang="es-ES_tradnl" altLang="en-US" sz="44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FESP 2: La vigilancia en salud p</a:t>
            </a:r>
            <a:r>
              <a:rPr lang="es-ES_tradnl" altLang="en-US" sz="44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ú</a:t>
            </a:r>
            <a:r>
              <a:rPr lang="es-ES_tradnl" altLang="en-US" sz="44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blica, control y gesti</a:t>
            </a:r>
            <a:r>
              <a:rPr lang="es-ES_tradnl" altLang="en-US" sz="44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ó</a:t>
            </a:r>
            <a:r>
              <a:rPr lang="es-ES_tradnl" altLang="en-US" sz="44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n de los riesgos para la salud y emergencias.</a:t>
            </a:r>
            <a:endParaRPr lang="en-US" altLang="en-US" sz="4400" u="sng" dirty="0">
              <a:solidFill>
                <a:srgbClr val="7030A0"/>
              </a:solidFill>
            </a:endParaRPr>
          </a:p>
          <a:p>
            <a:pPr lvl="0" defTabSz="914400" eaLnBrk="0">
              <a:spcBef>
                <a:spcPct val="0"/>
              </a:spcBef>
              <a:tabLst>
                <a:tab pos="5937250" algn="r"/>
              </a:tabLst>
            </a:pPr>
            <a:r>
              <a:rPr lang="es-ES_tradnl" altLang="en-US" sz="4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FESP 3: Promoci</a:t>
            </a:r>
            <a:r>
              <a:rPr lang="es-ES_tradnl" altLang="en-US" sz="44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ó</a:t>
            </a:r>
            <a:r>
              <a:rPr lang="es-ES_tradnl" altLang="en-US" sz="4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n y gesti</a:t>
            </a:r>
            <a:r>
              <a:rPr lang="es-ES_tradnl" altLang="en-US" sz="44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ó</a:t>
            </a:r>
            <a:r>
              <a:rPr lang="es-ES_tradnl" altLang="en-US" sz="4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n de la investigaci</a:t>
            </a:r>
            <a:r>
              <a:rPr lang="es-ES_tradnl" altLang="en-US" sz="44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ó</a:t>
            </a:r>
            <a:r>
              <a:rPr lang="es-ES_tradnl" altLang="en-US" sz="44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n </a:t>
            </a: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y el conocimiento en salud.</a:t>
            </a:r>
            <a:endParaRPr lang="en-US" altLang="en-US" sz="4000" u="sng" dirty="0">
              <a:solidFill>
                <a:schemeClr val="tx1"/>
              </a:solidFill>
            </a:endParaRPr>
          </a:p>
          <a:p>
            <a:pPr lvl="0" defTabSz="914400" eaLnBrk="0">
              <a:spcBef>
                <a:spcPct val="0"/>
              </a:spcBef>
              <a:tabLst>
                <a:tab pos="5937250" algn="r"/>
              </a:tabLst>
            </a:pP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FESP 4: Formulaci</a:t>
            </a:r>
            <a:r>
              <a:rPr lang="es-ES_tradnl" altLang="en-US" sz="40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ó</a:t>
            </a: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n e implementaci</a:t>
            </a:r>
            <a:r>
              <a:rPr lang="es-ES_tradnl" altLang="en-US" sz="40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ó</a:t>
            </a: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n de pol</a:t>
            </a:r>
            <a:r>
              <a:rPr lang="es-ES_tradnl" altLang="en-US" sz="40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í</a:t>
            </a: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ticas de salud y promoci</a:t>
            </a:r>
            <a:r>
              <a:rPr lang="es-ES_tradnl" altLang="en-US" sz="40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ó</a:t>
            </a: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n de legislaci</a:t>
            </a:r>
            <a:r>
              <a:rPr lang="es-ES_tradnl" altLang="en-US" sz="40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ó</a:t>
            </a: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n que proteja la salud de la poblaci</a:t>
            </a:r>
            <a:r>
              <a:rPr lang="es-ES_tradnl" altLang="en-US" sz="40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ó</a:t>
            </a: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n.</a:t>
            </a:r>
            <a:endParaRPr lang="en-US" altLang="en-US" sz="4000" u="sng" dirty="0">
              <a:solidFill>
                <a:srgbClr val="7030A0"/>
              </a:solidFill>
            </a:endParaRPr>
          </a:p>
          <a:p>
            <a:pPr lvl="0" defTabSz="914400" eaLnBrk="0">
              <a:spcBef>
                <a:spcPct val="0"/>
              </a:spcBef>
              <a:tabLst>
                <a:tab pos="5937250" algn="r"/>
              </a:tabLst>
            </a:pP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FESP 5: Participaci</a:t>
            </a:r>
            <a:r>
              <a:rPr lang="es-ES_tradnl" altLang="en-US" sz="40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ó</a:t>
            </a: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n y movilizaci</a:t>
            </a:r>
            <a:r>
              <a:rPr lang="es-ES_tradnl" altLang="en-US" sz="40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ó</a:t>
            </a: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n social, inclusi</a:t>
            </a:r>
            <a:r>
              <a:rPr lang="es-ES_tradnl" altLang="en-US" sz="40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ó</a:t>
            </a: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n de actores estrat</a:t>
            </a:r>
            <a:r>
              <a:rPr lang="es-ES_tradnl" altLang="en-US" sz="40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é</a:t>
            </a: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gicos y transparencia.</a:t>
            </a:r>
            <a:endParaRPr lang="en-US" altLang="en-US" sz="4000" u="sng" dirty="0">
              <a:solidFill>
                <a:schemeClr val="tx1"/>
              </a:solidFill>
            </a:endParaRPr>
          </a:p>
          <a:p>
            <a:pPr lvl="0" defTabSz="914400" eaLnBrk="0">
              <a:spcBef>
                <a:spcPct val="0"/>
              </a:spcBef>
              <a:tabLst>
                <a:tab pos="5937250" algn="r"/>
              </a:tabLst>
            </a:pP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FESP 6: Desarrollo de recursos humanos para la salud.</a:t>
            </a:r>
            <a:endParaRPr lang="en-US" altLang="en-US" sz="4000" u="sng" dirty="0">
              <a:solidFill>
                <a:srgbClr val="7030A0"/>
              </a:solidFill>
            </a:endParaRPr>
          </a:p>
          <a:p>
            <a:pPr lvl="0" defTabSz="914400" eaLnBrk="0">
              <a:spcBef>
                <a:spcPct val="0"/>
              </a:spcBef>
              <a:tabLst>
                <a:tab pos="5937250" algn="r"/>
              </a:tabLst>
            </a:pP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FESP 7: Regulaci</a:t>
            </a:r>
            <a:r>
              <a:rPr lang="es-ES_tradnl" altLang="en-US" sz="40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ó</a:t>
            </a: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n y fiscalizaci</a:t>
            </a:r>
            <a:r>
              <a:rPr lang="es-ES_tradnl" altLang="en-US" sz="40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ó</a:t>
            </a: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n del acceso y la calidad de medicamentos y otras tecnolog</a:t>
            </a:r>
            <a:r>
              <a:rPr lang="es-ES_tradnl" altLang="en-US" sz="4000" u="sng"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í</a:t>
            </a: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as de salud. </a:t>
            </a:r>
            <a:endParaRPr lang="en-US" altLang="en-US" sz="4000" u="sng" dirty="0">
              <a:solidFill>
                <a:schemeClr val="tx1"/>
              </a:solidFill>
            </a:endParaRPr>
          </a:p>
          <a:p>
            <a:pPr lvl="0" defTabSz="914400" eaLnBrk="0">
              <a:spcBef>
                <a:spcPct val="0"/>
              </a:spcBef>
              <a:tabLst>
                <a:tab pos="5937250" algn="r"/>
              </a:tabLst>
            </a:pP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FESP 8: Financiamiento de la salud eficiente y equitativo.</a:t>
            </a:r>
            <a:endParaRPr lang="en-US" altLang="en-US" sz="4000" u="sng" dirty="0">
              <a:solidFill>
                <a:srgbClr val="7030A0"/>
              </a:solidFill>
            </a:endParaRPr>
          </a:p>
          <a:p>
            <a:pPr lvl="0" defTabSz="914400" eaLnBrk="0">
              <a:spcBef>
                <a:spcPct val="0"/>
              </a:spcBef>
              <a:tabLst>
                <a:tab pos="5937250" algn="r"/>
              </a:tabLst>
            </a:pP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FESP 9: Acceso equitativo a servicios de salud integrales y de calidad</a:t>
            </a:r>
            <a:endParaRPr lang="en-US" altLang="en-US" sz="4000" u="sng" dirty="0">
              <a:solidFill>
                <a:schemeClr val="tx1"/>
              </a:solidFill>
            </a:endParaRPr>
          </a:p>
          <a:p>
            <a:pPr lvl="0" defTabSz="914400" eaLnBrk="0">
              <a:spcBef>
                <a:spcPct val="0"/>
              </a:spcBef>
              <a:tabLst>
                <a:tab pos="5937250" algn="r"/>
              </a:tabLst>
            </a:pPr>
            <a:r>
              <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FESP 10: Acceso equitativo a intervenciones que buscan cambiar factores contextuales que afectan la salud</a:t>
            </a:r>
            <a:endParaRPr lang="es-ES_tradnl" altLang="en-US" sz="4000" u="sng" dirty="0">
              <a:solidFill>
                <a:srgbClr val="7030A0"/>
              </a:solidFill>
              <a:latin typeface="Times New Roman" panose="02020603050405020304" pitchFamily="18"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endParaRPr>
          </a:p>
          <a:p>
            <a:pPr lvl="0" defTabSz="914400" eaLnBrk="0">
              <a:spcBef>
                <a:spcPct val="0"/>
              </a:spcBef>
              <a:tabLst>
                <a:tab pos="5937250" algn="r"/>
              </a:tabLst>
            </a:pPr>
            <a:r>
              <a:rPr lang="es-ES_tradnl" altLang="en-US" sz="4000"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FESP 11: Gestión y promoción de las intervenciones sobre los determinantes sociales de la salud.</a:t>
            </a:r>
            <a:r>
              <a:rPr lang="en-US" altLang="en-US" sz="4000" u="sng" dirty="0">
                <a:solidFill>
                  <a:schemeClr val="tx1"/>
                </a:solidFill>
              </a:rPr>
              <a:t> </a:t>
            </a:r>
            <a:endParaRPr lang="en-US" altLang="en-US" sz="4000" u="sng" dirty="0">
              <a:solidFill>
                <a:schemeClr val="tx1"/>
              </a:solidFill>
              <a:latin typeface="Arial" panose="020B0604020202020204" pitchFamily="34" charset="0"/>
            </a:endParaRPr>
          </a:p>
          <a:p>
            <a:pPr lvl="1" indent="0" defTabSz="914400"/>
            <a:r>
              <a:rPr lang="en-US" sz="4000" u="sng" dirty="0">
                <a:solidFill>
                  <a:schemeClr val="tx1"/>
                </a:solidFill>
              </a:rPr>
              <a:t> </a:t>
            </a:r>
          </a:p>
        </p:txBody>
      </p:sp>
      <p:sp>
        <p:nvSpPr>
          <p:cNvPr id="3" name="Rectangle 6">
            <a:extLst>
              <a:ext uri="{FF2B5EF4-FFF2-40B4-BE49-F238E27FC236}">
                <a16:creationId xmlns:a16="http://schemas.microsoft.com/office/drawing/2014/main" id="{6CF71A9F-FC91-4715-B451-FCE1BCC24405}"/>
              </a:ext>
            </a:extLst>
          </p:cNvPr>
          <p:cNvSpPr>
            <a:spLocks noChangeArrowheads="1"/>
          </p:cNvSpPr>
          <p:nvPr/>
        </p:nvSpPr>
        <p:spPr bwMode="auto">
          <a:xfrm>
            <a:off x="2669627" y="810490"/>
            <a:ext cx="9800897" cy="701731"/>
          </a:xfrm>
          <a:prstGeom prst="rect">
            <a:avLst/>
          </a:prstGeom>
          <a:noFill/>
          <a:ln>
            <a:noFill/>
          </a:ln>
          <a:effectLst/>
          <a:extLst/>
        </p:spPr>
        <p:txBody>
          <a:bodyPr wrap="square">
            <a:spAutoFit/>
          </a:bodyPr>
          <a:lstStyle/>
          <a:p>
            <a:pPr algn="ctr">
              <a:lnSpc>
                <a:spcPct val="90000"/>
              </a:lnSpc>
              <a:defRPr/>
            </a:pPr>
            <a:r>
              <a:rPr lang="en-US" sz="4400" dirty="0">
                <a:solidFill>
                  <a:srgbClr val="FFFF00"/>
                </a:solidFill>
                <a:latin typeface="Helvetica Neue Medium"/>
              </a:rPr>
              <a:t>FESP – Debate 2019</a:t>
            </a:r>
          </a:p>
        </p:txBody>
      </p:sp>
      <p:sp>
        <p:nvSpPr>
          <p:cNvPr id="4" name="Contenido sugerido">
            <a:extLst>
              <a:ext uri="{FF2B5EF4-FFF2-40B4-BE49-F238E27FC236}">
                <a16:creationId xmlns:a16="http://schemas.microsoft.com/office/drawing/2014/main" id="{361660D3-5AC5-4252-84E1-3C85B4964869}"/>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RECONFIGURACIÓN</a:t>
            </a:r>
            <a:endParaRPr dirty="0"/>
          </a:p>
        </p:txBody>
      </p:sp>
    </p:spTree>
    <p:extLst>
      <p:ext uri="{BB962C8B-B14F-4D97-AF65-F5344CB8AC3E}">
        <p14:creationId xmlns:p14="http://schemas.microsoft.com/office/powerpoint/2010/main" val="3232510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e recomienda estructurar su presentación de la siguiente forma:…"/>
          <p:cNvSpPr txBox="1">
            <a:spLocks noGrp="1"/>
          </p:cNvSpPr>
          <p:nvPr>
            <p:ph type="body" idx="1"/>
          </p:nvPr>
        </p:nvSpPr>
        <p:spPr>
          <a:xfrm>
            <a:off x="865699" y="2937740"/>
            <a:ext cx="22652601" cy="7840520"/>
          </a:xfrm>
          <a:prstGeom prst="rect">
            <a:avLst/>
          </a:prstGeom>
        </p:spPr>
        <p:txBody>
          <a:bodyPr>
            <a:noAutofit/>
          </a:bodyPr>
          <a:lstStyle/>
          <a:p>
            <a:pPr algn="just">
              <a:spcBef>
                <a:spcPts val="100"/>
              </a:spcBef>
            </a:pPr>
            <a:r>
              <a:rPr lang="es-CO" sz="4800" dirty="0"/>
              <a:t>“El contexto internacional: </a:t>
            </a:r>
            <a:r>
              <a:rPr lang="es-CO" sz="4800" b="1" dirty="0">
                <a:solidFill>
                  <a:schemeClr val="accent6">
                    <a:lumMod val="75000"/>
                  </a:schemeClr>
                </a:solidFill>
              </a:rPr>
              <a:t>LA GLOBALIZACIÓN, LA EXPANSIÓN DE LAS ECONOMÍAS DE MERCADO Y LA REDUCCIÓN DEL PAPEL DEL ESTADO</a:t>
            </a:r>
            <a:r>
              <a:rPr lang="es-CO" sz="4800" dirty="0"/>
              <a:t>, generan transformaciones en los sistemas de salud. </a:t>
            </a:r>
          </a:p>
          <a:p>
            <a:pPr algn="just">
              <a:spcBef>
                <a:spcPts val="100"/>
              </a:spcBef>
            </a:pPr>
            <a:endParaRPr lang="es-CO" sz="4800" dirty="0"/>
          </a:p>
          <a:p>
            <a:pPr algn="just">
              <a:spcBef>
                <a:spcPts val="100"/>
              </a:spcBef>
            </a:pPr>
            <a:r>
              <a:rPr lang="es-CO" sz="4800" dirty="0"/>
              <a:t>“La relación entre la salud y el desarrollo social: nuevas características, … </a:t>
            </a:r>
            <a:r>
              <a:rPr lang="es-CO" sz="4800" b="1" dirty="0">
                <a:solidFill>
                  <a:schemeClr val="accent6">
                    <a:lumMod val="75000"/>
                  </a:schemeClr>
                </a:solidFill>
              </a:rPr>
              <a:t>EN UN SISTEMA INTERNACIONAL ABIERTO Y ALTAMENTE COMPETITIVO”  </a:t>
            </a:r>
          </a:p>
          <a:p>
            <a:pPr algn="just">
              <a:spcBef>
                <a:spcPts val="100"/>
              </a:spcBef>
            </a:pPr>
            <a:r>
              <a:rPr lang="es-CO" sz="4800" dirty="0"/>
              <a:t>En la Región: las reformas inacabadas, la fragmentación y segmentación de los sistemas de salud, el descuido de la salud colectiva y la todavía lejana cobertura universal. </a:t>
            </a:r>
          </a:p>
          <a:p>
            <a:pPr algn="just">
              <a:spcBef>
                <a:spcPts val="100"/>
              </a:spcBef>
            </a:pPr>
            <a:endParaRPr lang="es-CO" sz="4800" dirty="0"/>
          </a:p>
          <a:p>
            <a:pPr algn="just">
              <a:spcBef>
                <a:spcPts val="100"/>
              </a:spcBef>
            </a:pPr>
            <a:r>
              <a:rPr lang="es-CO" sz="4800" b="1" dirty="0">
                <a:solidFill>
                  <a:schemeClr val="accent6">
                    <a:lumMod val="75000"/>
                  </a:schemeClr>
                </a:solidFill>
              </a:rPr>
              <a:t>LAS POLÍTICAS DE SALUD DE LOS PAÍSES AÚN NO HAN RESUELTO LAS DESIGUALDADES E INEQUIDADES</a:t>
            </a:r>
            <a:r>
              <a:rPr lang="es-CO" sz="4800" dirty="0"/>
              <a:t>, mientras los determinantes sociales de la salud… y los ODS... </a:t>
            </a:r>
            <a:endParaRPr sz="4800" dirty="0"/>
          </a:p>
        </p:txBody>
      </p:sp>
      <p:sp>
        <p:nvSpPr>
          <p:cNvPr id="176"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fontScale="77500" lnSpcReduction="20000"/>
          </a:bodyPr>
          <a:lstStyle>
            <a:lvl1pPr algn="r" defTabSz="484703">
              <a:defRPr sz="6607" b="0">
                <a:solidFill>
                  <a:srgbClr val="FFFFFF"/>
                </a:solidFill>
                <a:latin typeface="+mn-lt"/>
                <a:ea typeface="+mn-ea"/>
                <a:cs typeface="+mn-cs"/>
                <a:sym typeface="Helvetica Neue Medium"/>
              </a:defRPr>
            </a:lvl1pPr>
          </a:lstStyle>
          <a:p>
            <a:r>
              <a:rPr lang="es-CO" dirty="0"/>
              <a:t>CONTEXTO/ GOBERNANZA</a:t>
            </a:r>
            <a:endParaRPr dirty="0"/>
          </a:p>
        </p:txBody>
      </p:sp>
      <p:sp>
        <p:nvSpPr>
          <p:cNvPr id="4" name="Se recomienda estructurar su presentación de la siguiente forma:…"/>
          <p:cNvSpPr txBox="1">
            <a:spLocks/>
          </p:cNvSpPr>
          <p:nvPr/>
        </p:nvSpPr>
        <p:spPr>
          <a:xfrm>
            <a:off x="9566030" y="13241215"/>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algn="r" hangingPunct="1"/>
            <a:r>
              <a:rPr lang="es-CO" sz="2000" dirty="0"/>
              <a:t>Suárez Conejero J, Godue C, García Gutiérrez JF, Magaña Valladares L, Rabionet S, Concha J, et al. Competencias esenciales en salud pública: un marco regional para las Américas. Rev Panam Salud Publica. 2013;34(1):47–53.</a:t>
            </a:r>
          </a:p>
        </p:txBody>
      </p:sp>
    </p:spTree>
    <p:extLst>
      <p:ext uri="{BB962C8B-B14F-4D97-AF65-F5344CB8AC3E}">
        <p14:creationId xmlns:p14="http://schemas.microsoft.com/office/powerpoint/2010/main" val="23812013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4D13DA6-8830-411E-8CF5-749D65D6D741}"/>
              </a:ext>
            </a:extLst>
          </p:cNvPr>
          <p:cNvSpPr>
            <a:spLocks noGrp="1"/>
          </p:cNvSpPr>
          <p:nvPr>
            <p:ph type="body" idx="1"/>
          </p:nvPr>
        </p:nvSpPr>
        <p:spPr>
          <a:xfrm>
            <a:off x="4387453" y="2017986"/>
            <a:ext cx="15609094" cy="9774621"/>
          </a:xfrm>
        </p:spPr>
        <p:txBody>
          <a:bodyPr>
            <a:normAutofit/>
          </a:bodyPr>
          <a:lstStyle/>
          <a:p>
            <a:pPr algn="just"/>
            <a:r>
              <a:rPr lang="es-CO" sz="6000" dirty="0"/>
              <a:t>“El conjunto de </a:t>
            </a:r>
            <a:r>
              <a:rPr lang="es-CO" sz="6000" b="1" dirty="0">
                <a:solidFill>
                  <a:schemeClr val="accent6">
                    <a:lumMod val="75000"/>
                  </a:schemeClr>
                </a:solidFill>
              </a:rPr>
              <a:t>arreglos institucionales </a:t>
            </a:r>
            <a:r>
              <a:rPr lang="es-CO" sz="6000" dirty="0"/>
              <a:t>mediante los cuales se preparan, adoptan y ejecutan las decisiones públicas en un entorno social determinado. Incluiría estructuras, procesos, relaciones entre actores, reglas, mecanismos de imposición, control y rendición de cuentas, incentivos, normas informales y en general todos los instrumentos que inciden sobre las </a:t>
            </a:r>
            <a:r>
              <a:rPr lang="es-CO" sz="6000" b="1" dirty="0">
                <a:solidFill>
                  <a:schemeClr val="accent6">
                    <a:lumMod val="75000"/>
                  </a:schemeClr>
                </a:solidFill>
              </a:rPr>
              <a:t>decisiones en la esfera pública</a:t>
            </a:r>
            <a:r>
              <a:rPr lang="es-CO" sz="6000" dirty="0"/>
              <a:t>.” </a:t>
            </a:r>
          </a:p>
        </p:txBody>
      </p:sp>
      <p:sp>
        <p:nvSpPr>
          <p:cNvPr id="4" name="Contenido sugerido">
            <a:extLst>
              <a:ext uri="{FF2B5EF4-FFF2-40B4-BE49-F238E27FC236}">
                <a16:creationId xmlns:a16="http://schemas.microsoft.com/office/drawing/2014/main" id="{77C63769-0062-4ED5-97CB-61B605C142BD}"/>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algn="r" defTabSz="484703">
              <a:defRPr sz="6607" b="0">
                <a:solidFill>
                  <a:srgbClr val="FFFFFF"/>
                </a:solidFill>
                <a:latin typeface="+mn-lt"/>
                <a:ea typeface="+mn-ea"/>
                <a:cs typeface="+mn-cs"/>
                <a:sym typeface="Helvetica Neue Medium"/>
              </a:defRPr>
            </a:lvl1pPr>
          </a:lstStyle>
          <a:p>
            <a:r>
              <a:rPr lang="es-CO" sz="4400" dirty="0">
                <a:solidFill>
                  <a:srgbClr val="FFFF00"/>
                </a:solidFill>
              </a:rPr>
              <a:t>LAS FESP, UN ASUNTO DE GOBERNANZA</a:t>
            </a:r>
            <a:endParaRPr sz="4400" dirty="0">
              <a:solidFill>
                <a:srgbClr val="FFFF00"/>
              </a:solidFill>
            </a:endParaRPr>
          </a:p>
        </p:txBody>
      </p:sp>
      <p:sp>
        <p:nvSpPr>
          <p:cNvPr id="5" name="Se recomienda estructurar su presentación de la siguiente forma:…">
            <a:extLst>
              <a:ext uri="{FF2B5EF4-FFF2-40B4-BE49-F238E27FC236}">
                <a16:creationId xmlns:a16="http://schemas.microsoft.com/office/drawing/2014/main" id="{6E2BFEC4-6973-4188-B998-5F163EF1F172}"/>
              </a:ext>
            </a:extLst>
          </p:cNvPr>
          <p:cNvSpPr txBox="1">
            <a:spLocks/>
          </p:cNvSpPr>
          <p:nvPr/>
        </p:nvSpPr>
        <p:spPr>
          <a:xfrm>
            <a:off x="9566030" y="13241215"/>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algn="r" hangingPunct="1"/>
            <a:r>
              <a:rPr lang="es-CO" sz="2000" dirty="0"/>
              <a:t>Longo F. Ejes vertebradores de la gobernanza en los sistemas públicos. Un marco de análisis en clave latinoamericana. Revista del CLAD Reforma y Democracia 2010; 46: 75-102. </a:t>
            </a:r>
          </a:p>
        </p:txBody>
      </p:sp>
    </p:spTree>
    <p:extLst>
      <p:ext uri="{BB962C8B-B14F-4D97-AF65-F5344CB8AC3E}">
        <p14:creationId xmlns:p14="http://schemas.microsoft.com/office/powerpoint/2010/main" val="6464390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4D13DA6-8830-411E-8CF5-749D65D6D741}"/>
              </a:ext>
            </a:extLst>
          </p:cNvPr>
          <p:cNvSpPr>
            <a:spLocks noGrp="1"/>
          </p:cNvSpPr>
          <p:nvPr>
            <p:ph type="body" idx="1"/>
          </p:nvPr>
        </p:nvSpPr>
        <p:spPr>
          <a:xfrm>
            <a:off x="4387453" y="2017986"/>
            <a:ext cx="15609094" cy="9774621"/>
          </a:xfrm>
        </p:spPr>
        <p:txBody>
          <a:bodyPr>
            <a:normAutofit/>
          </a:bodyPr>
          <a:lstStyle/>
          <a:p>
            <a:pPr algn="just"/>
            <a:r>
              <a:rPr lang="es-CO" sz="6000" dirty="0"/>
              <a:t>El alcance de la </a:t>
            </a:r>
            <a:r>
              <a:rPr lang="es-CO" sz="6000" b="1" dirty="0">
                <a:solidFill>
                  <a:schemeClr val="accent6">
                    <a:lumMod val="75000"/>
                  </a:schemeClr>
                </a:solidFill>
              </a:rPr>
              <a:t>Gobernanza</a:t>
            </a:r>
            <a:r>
              <a:rPr lang="es-CO" sz="6000" dirty="0"/>
              <a:t> en materia de salud va más allá del rol de </a:t>
            </a:r>
            <a:r>
              <a:rPr lang="es-CO" sz="6000" b="1" dirty="0">
                <a:solidFill>
                  <a:schemeClr val="accent6">
                    <a:lumMod val="75000"/>
                  </a:schemeClr>
                </a:solidFill>
              </a:rPr>
              <a:t>Rectoría</a:t>
            </a:r>
            <a:r>
              <a:rPr lang="es-CO" sz="6000" dirty="0"/>
              <a:t>: </a:t>
            </a:r>
          </a:p>
          <a:p>
            <a:pPr algn="just"/>
            <a:r>
              <a:rPr lang="es-CO" sz="6000" dirty="0"/>
              <a:t>Análisis de </a:t>
            </a:r>
            <a:r>
              <a:rPr lang="es-CO" sz="6000" b="1" dirty="0">
                <a:solidFill>
                  <a:schemeClr val="accent6">
                    <a:lumMod val="75000"/>
                  </a:schemeClr>
                </a:solidFill>
              </a:rPr>
              <a:t>La Gobernanza </a:t>
            </a:r>
            <a:r>
              <a:rPr lang="es-CO" sz="6000" dirty="0"/>
              <a:t>en los sistemas de salud, y más específicamente en lo correspondiente a </a:t>
            </a:r>
            <a:r>
              <a:rPr lang="es-CO" sz="6000" b="1" dirty="0">
                <a:solidFill>
                  <a:schemeClr val="accent6">
                    <a:lumMod val="75000"/>
                  </a:schemeClr>
                </a:solidFill>
              </a:rPr>
              <a:t>SP (las FESP).</a:t>
            </a:r>
          </a:p>
          <a:p>
            <a:pPr algn="just"/>
            <a:r>
              <a:rPr lang="es-CO" sz="6000" dirty="0"/>
              <a:t>Identificación de los actores estratégicos y de </a:t>
            </a:r>
            <a:r>
              <a:rPr lang="es-CO" sz="6000" b="1" dirty="0">
                <a:solidFill>
                  <a:schemeClr val="accent6">
                    <a:lumMod val="75000"/>
                  </a:schemeClr>
                </a:solidFill>
              </a:rPr>
              <a:t>las reglas y procedimientos </a:t>
            </a:r>
            <a:r>
              <a:rPr lang="es-CO" sz="6000" dirty="0"/>
              <a:t>formales e informales que se establecen. </a:t>
            </a:r>
          </a:p>
        </p:txBody>
      </p:sp>
      <p:sp>
        <p:nvSpPr>
          <p:cNvPr id="4" name="Contenido sugerido">
            <a:extLst>
              <a:ext uri="{FF2B5EF4-FFF2-40B4-BE49-F238E27FC236}">
                <a16:creationId xmlns:a16="http://schemas.microsoft.com/office/drawing/2014/main" id="{77C63769-0062-4ED5-97CB-61B605C142BD}"/>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algn="r" defTabSz="484703">
              <a:defRPr sz="6607" b="0">
                <a:solidFill>
                  <a:srgbClr val="FFFFFF"/>
                </a:solidFill>
                <a:latin typeface="+mn-lt"/>
                <a:ea typeface="+mn-ea"/>
                <a:cs typeface="+mn-cs"/>
                <a:sym typeface="Helvetica Neue Medium"/>
              </a:defRPr>
            </a:lvl1pPr>
          </a:lstStyle>
          <a:p>
            <a:r>
              <a:rPr lang="es-CO" sz="4400" dirty="0">
                <a:solidFill>
                  <a:srgbClr val="FFFF00"/>
                </a:solidFill>
              </a:rPr>
              <a:t>LAS FESP, UN ASUNTO DE GOBERNANZA</a:t>
            </a:r>
            <a:endParaRPr sz="4400" dirty="0">
              <a:solidFill>
                <a:srgbClr val="FFFF00"/>
              </a:solidFill>
            </a:endParaRPr>
          </a:p>
        </p:txBody>
      </p:sp>
      <p:sp>
        <p:nvSpPr>
          <p:cNvPr id="5" name="Se recomienda estructurar su presentación de la siguiente forma:…">
            <a:extLst>
              <a:ext uri="{FF2B5EF4-FFF2-40B4-BE49-F238E27FC236}">
                <a16:creationId xmlns:a16="http://schemas.microsoft.com/office/drawing/2014/main" id="{6E2BFEC4-6973-4188-B998-5F163EF1F172}"/>
              </a:ext>
            </a:extLst>
          </p:cNvPr>
          <p:cNvSpPr txBox="1">
            <a:spLocks/>
          </p:cNvSpPr>
          <p:nvPr/>
        </p:nvSpPr>
        <p:spPr>
          <a:xfrm>
            <a:off x="9566030" y="13241215"/>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algn="r" hangingPunct="1"/>
            <a:r>
              <a:rPr lang="en-US" sz="2000" dirty="0"/>
              <a:t>Kirigia J, Kirigia D. The essence of governance in health development. International Archives of Medicine [internet] 2011; 4(11). </a:t>
            </a:r>
            <a:endParaRPr lang="es-CO" sz="2000" dirty="0"/>
          </a:p>
        </p:txBody>
      </p:sp>
    </p:spTree>
    <p:extLst>
      <p:ext uri="{BB962C8B-B14F-4D97-AF65-F5344CB8AC3E}">
        <p14:creationId xmlns:p14="http://schemas.microsoft.com/office/powerpoint/2010/main" val="280944780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ondo20">
            <a:extLst>
              <a:ext uri="{FF2B5EF4-FFF2-40B4-BE49-F238E27FC236}">
                <a16:creationId xmlns:a16="http://schemas.microsoft.com/office/drawing/2014/main" id="{CB5DEF1D-7003-4BC1-B6AE-DBF6F756E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28800"/>
            <a:ext cx="18288000" cy="118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F8E0DA03-15A3-4AED-BDE8-52601F137375}"/>
              </a:ext>
            </a:extLst>
          </p:cNvPr>
          <p:cNvSpPr>
            <a:spLocks noChangeArrowheads="1"/>
          </p:cNvSpPr>
          <p:nvPr/>
        </p:nvSpPr>
        <p:spPr bwMode="auto">
          <a:xfrm>
            <a:off x="2930525" y="617530"/>
            <a:ext cx="13371020" cy="92461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4150" tIns="92076" rIns="184150" bIns="92076">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s-ES" altLang="es-CO" sz="4800" dirty="0">
                <a:solidFill>
                  <a:srgbClr val="FFFF00"/>
                </a:solidFill>
                <a:latin typeface="CG Omega" pitchFamily="34" charset="0"/>
              </a:rPr>
              <a:t>RECTORÍA y AUTORIDAD SANITARIA </a:t>
            </a:r>
          </a:p>
        </p:txBody>
      </p:sp>
      <p:grpSp>
        <p:nvGrpSpPr>
          <p:cNvPr id="41988" name="Group 4">
            <a:extLst>
              <a:ext uri="{FF2B5EF4-FFF2-40B4-BE49-F238E27FC236}">
                <a16:creationId xmlns:a16="http://schemas.microsoft.com/office/drawing/2014/main" id="{12C183EF-5FD6-458B-860C-24F0B6154F59}"/>
              </a:ext>
            </a:extLst>
          </p:cNvPr>
          <p:cNvGrpSpPr>
            <a:grpSpLocks/>
          </p:cNvGrpSpPr>
          <p:nvPr/>
        </p:nvGrpSpPr>
        <p:grpSpPr bwMode="auto">
          <a:xfrm>
            <a:off x="13906501" y="4105277"/>
            <a:ext cx="6661150" cy="2451101"/>
            <a:chOff x="3360" y="1149"/>
            <a:chExt cx="2098" cy="772"/>
          </a:xfrm>
        </p:grpSpPr>
        <p:sp>
          <p:nvSpPr>
            <p:cNvPr id="42006" name="Line 5">
              <a:extLst>
                <a:ext uri="{FF2B5EF4-FFF2-40B4-BE49-F238E27FC236}">
                  <a16:creationId xmlns:a16="http://schemas.microsoft.com/office/drawing/2014/main" id="{293E307D-2C8D-48E5-8141-5A5C216FA9DF}"/>
                </a:ext>
              </a:extLst>
            </p:cNvPr>
            <p:cNvSpPr>
              <a:spLocks noChangeShapeType="1"/>
            </p:cNvSpPr>
            <p:nvPr/>
          </p:nvSpPr>
          <p:spPr bwMode="auto">
            <a:xfrm flipV="1">
              <a:off x="3360" y="1585"/>
              <a:ext cx="528" cy="336"/>
            </a:xfrm>
            <a:prstGeom prst="line">
              <a:avLst/>
            </a:prstGeom>
            <a:noFill/>
            <a:ln w="57150">
              <a:solidFill>
                <a:srgbClr val="CCFF66"/>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42007" name="Rectangle 6">
              <a:extLst>
                <a:ext uri="{FF2B5EF4-FFF2-40B4-BE49-F238E27FC236}">
                  <a16:creationId xmlns:a16="http://schemas.microsoft.com/office/drawing/2014/main" id="{80986CA9-6A3A-4B8B-BE40-279CF3EA34CE}"/>
                </a:ext>
              </a:extLst>
            </p:cNvPr>
            <p:cNvSpPr>
              <a:spLocks noChangeArrowheads="1"/>
            </p:cNvSpPr>
            <p:nvPr/>
          </p:nvSpPr>
          <p:spPr bwMode="auto">
            <a:xfrm>
              <a:off x="3488" y="1149"/>
              <a:ext cx="1970" cy="40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4150" tIns="92076" rIns="184150" bIns="92076">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s-ES" altLang="es-CO" dirty="0">
                  <a:solidFill>
                    <a:srgbClr val="FFCC66"/>
                  </a:solidFill>
                </a:rPr>
                <a:t>Ordenamiento del financiamiento sectorial</a:t>
              </a:r>
              <a:r>
                <a:rPr lang="es-ES" altLang="es-CO" sz="4000" dirty="0"/>
                <a:t> </a:t>
              </a:r>
              <a:endParaRPr lang="es-ES" altLang="es-CO" sz="4000" dirty="0">
                <a:solidFill>
                  <a:schemeClr val="tx2"/>
                </a:solidFill>
              </a:endParaRPr>
            </a:p>
          </p:txBody>
        </p:sp>
      </p:grpSp>
      <p:grpSp>
        <p:nvGrpSpPr>
          <p:cNvPr id="41989" name="Group 7">
            <a:extLst>
              <a:ext uri="{FF2B5EF4-FFF2-40B4-BE49-F238E27FC236}">
                <a16:creationId xmlns:a16="http://schemas.microsoft.com/office/drawing/2014/main" id="{71D3E57A-FAA5-4281-A73F-D802A5E0D13F}"/>
              </a:ext>
            </a:extLst>
          </p:cNvPr>
          <p:cNvGrpSpPr>
            <a:grpSpLocks/>
          </p:cNvGrpSpPr>
          <p:nvPr/>
        </p:nvGrpSpPr>
        <p:grpSpPr bwMode="auto">
          <a:xfrm>
            <a:off x="10334626" y="2667000"/>
            <a:ext cx="3657600" cy="3390900"/>
            <a:chOff x="2295" y="840"/>
            <a:chExt cx="1152" cy="1104"/>
          </a:xfrm>
        </p:grpSpPr>
        <p:sp>
          <p:nvSpPr>
            <p:cNvPr id="42004" name="Line 8">
              <a:extLst>
                <a:ext uri="{FF2B5EF4-FFF2-40B4-BE49-F238E27FC236}">
                  <a16:creationId xmlns:a16="http://schemas.microsoft.com/office/drawing/2014/main" id="{22732F77-F5AE-4FC1-8010-074D65D77FC3}"/>
                </a:ext>
              </a:extLst>
            </p:cNvPr>
            <p:cNvSpPr>
              <a:spLocks noChangeShapeType="1"/>
            </p:cNvSpPr>
            <p:nvPr/>
          </p:nvSpPr>
          <p:spPr bwMode="auto">
            <a:xfrm flipV="1">
              <a:off x="2880" y="1416"/>
              <a:ext cx="0" cy="528"/>
            </a:xfrm>
            <a:prstGeom prst="line">
              <a:avLst/>
            </a:prstGeom>
            <a:noFill/>
            <a:ln w="57150">
              <a:solidFill>
                <a:srgbClr val="CCFF66"/>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s-CO" sz="6400" dirty="0"/>
            </a:p>
          </p:txBody>
        </p:sp>
        <p:sp>
          <p:nvSpPr>
            <p:cNvPr id="44041" name="Rectangle 9">
              <a:extLst>
                <a:ext uri="{FF2B5EF4-FFF2-40B4-BE49-F238E27FC236}">
                  <a16:creationId xmlns:a16="http://schemas.microsoft.com/office/drawing/2014/main" id="{D173F597-63E4-46AE-829A-6379F743A1D7}"/>
                </a:ext>
              </a:extLst>
            </p:cNvPr>
            <p:cNvSpPr>
              <a:spLocks noChangeArrowheads="1"/>
            </p:cNvSpPr>
            <p:nvPr/>
          </p:nvSpPr>
          <p:spPr bwMode="auto">
            <a:xfrm>
              <a:off x="2295" y="840"/>
              <a:ext cx="1152" cy="457"/>
            </a:xfrm>
            <a:prstGeom prst="rect">
              <a:avLst/>
            </a:prstGeom>
            <a:noFill/>
            <a:ln w="9525">
              <a:noFill/>
              <a:miter lim="800000"/>
              <a:headEnd/>
              <a:tailEnd/>
            </a:ln>
            <a:effectLst>
              <a:outerShdw dist="40161" dir="1106097" algn="ctr" rotWithShape="0">
                <a:srgbClr val="000000"/>
              </a:outerShdw>
            </a:effectLst>
          </p:spPr>
          <p:txBody>
            <a:bodyPr lIns="184150" tIns="92076" rIns="184150" bIns="92076">
              <a:spAutoFit/>
            </a:bodyPr>
            <a:lstStyle/>
            <a:p>
              <a:pPr algn="ctr">
                <a:spcBef>
                  <a:spcPct val="50000"/>
                </a:spcBef>
                <a:defRPr/>
              </a:pPr>
              <a:endParaRPr lang="en-US" dirty="0">
                <a:solidFill>
                  <a:schemeClr val="accent1"/>
                </a:solidFill>
              </a:endParaRPr>
            </a:p>
            <a:p>
              <a:pPr algn="ctr">
                <a:lnSpc>
                  <a:spcPct val="65000"/>
                </a:lnSpc>
                <a:spcBef>
                  <a:spcPct val="50000"/>
                </a:spcBef>
                <a:defRPr/>
              </a:pPr>
              <a:r>
                <a:rPr lang="es-ES" dirty="0">
                  <a:solidFill>
                    <a:srgbClr val="FFCC66"/>
                  </a:solidFill>
                </a:rPr>
                <a:t>Conducción</a:t>
              </a:r>
              <a:r>
                <a:rPr lang="es-ES" sz="4000" dirty="0"/>
                <a:t> </a:t>
              </a:r>
              <a:endParaRPr lang="es-ES" sz="4800" dirty="0">
                <a:effectLst>
                  <a:outerShdw blurRad="38100" dist="38100" dir="2700000" algn="tl">
                    <a:srgbClr val="C0C0C0"/>
                  </a:outerShdw>
                </a:effectLst>
              </a:endParaRPr>
            </a:p>
          </p:txBody>
        </p:sp>
      </p:grpSp>
      <p:grpSp>
        <p:nvGrpSpPr>
          <p:cNvPr id="41990" name="Group 10">
            <a:extLst>
              <a:ext uri="{FF2B5EF4-FFF2-40B4-BE49-F238E27FC236}">
                <a16:creationId xmlns:a16="http://schemas.microsoft.com/office/drawing/2014/main" id="{89756CC4-0DB0-4F3F-B125-86F78D2A9CF2}"/>
              </a:ext>
            </a:extLst>
          </p:cNvPr>
          <p:cNvGrpSpPr>
            <a:grpSpLocks/>
          </p:cNvGrpSpPr>
          <p:nvPr/>
        </p:nvGrpSpPr>
        <p:grpSpPr bwMode="auto">
          <a:xfrm>
            <a:off x="3657600" y="6829428"/>
            <a:ext cx="6400800" cy="1295400"/>
            <a:chOff x="192" y="2256"/>
            <a:chExt cx="2016" cy="408"/>
          </a:xfrm>
        </p:grpSpPr>
        <p:sp>
          <p:nvSpPr>
            <p:cNvPr id="42002" name="Line 11">
              <a:extLst>
                <a:ext uri="{FF2B5EF4-FFF2-40B4-BE49-F238E27FC236}">
                  <a16:creationId xmlns:a16="http://schemas.microsoft.com/office/drawing/2014/main" id="{B703675A-A144-4238-B8B4-32A04D6B6DDA}"/>
                </a:ext>
              </a:extLst>
            </p:cNvPr>
            <p:cNvSpPr>
              <a:spLocks noChangeShapeType="1"/>
            </p:cNvSpPr>
            <p:nvPr/>
          </p:nvSpPr>
          <p:spPr bwMode="auto">
            <a:xfrm flipH="1">
              <a:off x="1584" y="2592"/>
              <a:ext cx="624" cy="0"/>
            </a:xfrm>
            <a:prstGeom prst="line">
              <a:avLst/>
            </a:prstGeom>
            <a:noFill/>
            <a:ln w="57150">
              <a:solidFill>
                <a:srgbClr val="CCFF66"/>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44044" name="Rectangle 12">
              <a:extLst>
                <a:ext uri="{FF2B5EF4-FFF2-40B4-BE49-F238E27FC236}">
                  <a16:creationId xmlns:a16="http://schemas.microsoft.com/office/drawing/2014/main" id="{8C36A8C9-A612-43BE-AAED-A4BB06430128}"/>
                </a:ext>
              </a:extLst>
            </p:cNvPr>
            <p:cNvSpPr>
              <a:spLocks noChangeArrowheads="1"/>
            </p:cNvSpPr>
            <p:nvPr/>
          </p:nvSpPr>
          <p:spPr bwMode="auto">
            <a:xfrm>
              <a:off x="192" y="2256"/>
              <a:ext cx="1488" cy="408"/>
            </a:xfrm>
            <a:prstGeom prst="rect">
              <a:avLst/>
            </a:prstGeom>
            <a:noFill/>
            <a:ln w="9525">
              <a:noFill/>
              <a:miter lim="800000"/>
              <a:headEnd/>
              <a:tailEnd/>
            </a:ln>
            <a:effectLst>
              <a:outerShdw dist="35921" dir="2700000" algn="ctr" rotWithShape="0">
                <a:srgbClr val="000000"/>
              </a:outerShdw>
            </a:effectLst>
          </p:spPr>
          <p:txBody>
            <a:bodyPr lIns="184150" tIns="92076" rIns="184150" bIns="92076">
              <a:spAutoFit/>
            </a:bodyPr>
            <a:lstStyle/>
            <a:p>
              <a:pPr algn="ctr">
                <a:spcBef>
                  <a:spcPct val="50000"/>
                </a:spcBef>
                <a:defRPr/>
              </a:pPr>
              <a:r>
                <a:rPr lang="es-ES" dirty="0">
                  <a:solidFill>
                    <a:srgbClr val="FFCC66"/>
                  </a:solidFill>
                </a:rPr>
                <a:t>Armonización de la provisión de servicios</a:t>
              </a:r>
              <a:r>
                <a:rPr lang="es-ES" sz="4000" dirty="0">
                  <a:solidFill>
                    <a:schemeClr val="accent1"/>
                  </a:solidFill>
                </a:rPr>
                <a:t> </a:t>
              </a:r>
              <a:endParaRPr lang="es-ES" sz="4800" dirty="0">
                <a:solidFill>
                  <a:schemeClr val="accent1"/>
                </a:solidFill>
                <a:effectLst>
                  <a:outerShdw blurRad="38100" dist="38100" dir="2700000" algn="tl">
                    <a:srgbClr val="C0C0C0"/>
                  </a:outerShdw>
                </a:effectLst>
              </a:endParaRPr>
            </a:p>
          </p:txBody>
        </p:sp>
      </p:grpSp>
      <p:sp>
        <p:nvSpPr>
          <p:cNvPr id="41991" name="AutoShape 13">
            <a:extLst>
              <a:ext uri="{FF2B5EF4-FFF2-40B4-BE49-F238E27FC236}">
                <a16:creationId xmlns:a16="http://schemas.microsoft.com/office/drawing/2014/main" id="{E6F55019-CBF2-45C3-B33C-215142146CA8}"/>
              </a:ext>
            </a:extLst>
          </p:cNvPr>
          <p:cNvSpPr>
            <a:spLocks noChangeArrowheads="1"/>
          </p:cNvSpPr>
          <p:nvPr/>
        </p:nvSpPr>
        <p:spPr bwMode="auto">
          <a:xfrm>
            <a:off x="11353800" y="6908800"/>
            <a:ext cx="1676400" cy="2895600"/>
          </a:xfrm>
          <a:prstGeom prst="downArrow">
            <a:avLst>
              <a:gd name="adj1" fmla="val 50000"/>
              <a:gd name="adj2" fmla="val 43182"/>
            </a:avLst>
          </a:prstGeom>
          <a:gradFill rotWithShape="0">
            <a:gsLst>
              <a:gs pos="0">
                <a:srgbClr val="00CC00"/>
              </a:gs>
              <a:gs pos="100000">
                <a:schemeClr val="tx2"/>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CO" altLang="es-CO" sz="6400" dirty="0"/>
          </a:p>
        </p:txBody>
      </p:sp>
      <p:sp>
        <p:nvSpPr>
          <p:cNvPr id="41992" name="Rectangle 14">
            <a:extLst>
              <a:ext uri="{FF2B5EF4-FFF2-40B4-BE49-F238E27FC236}">
                <a16:creationId xmlns:a16="http://schemas.microsoft.com/office/drawing/2014/main" id="{EAAD6DDF-1BE3-4F38-A080-20ACEF965E16}"/>
              </a:ext>
            </a:extLst>
          </p:cNvPr>
          <p:cNvSpPr>
            <a:spLocks noChangeArrowheads="1"/>
          </p:cNvSpPr>
          <p:nvPr/>
        </p:nvSpPr>
        <p:spPr bwMode="auto">
          <a:xfrm>
            <a:off x="8629651" y="10080626"/>
            <a:ext cx="7134226" cy="1663278"/>
          </a:xfrm>
          <a:prstGeom prst="rect">
            <a:avLst/>
          </a:prstGeom>
          <a:gradFill rotWithShape="1">
            <a:gsLst>
              <a:gs pos="0">
                <a:srgbClr val="CC0000"/>
              </a:gs>
              <a:gs pos="100000">
                <a:schemeClr val="tx2"/>
              </a:gs>
            </a:gsLst>
            <a:lin ang="5400000" scaled="1"/>
          </a:gradFill>
          <a:ln>
            <a:noFill/>
          </a:ln>
          <a:effectLst>
            <a:outerShdw dist="8980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184150" tIns="92076" rIns="184150" bIns="92076">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s-ES" altLang="es-CO" dirty="0">
                <a:solidFill>
                  <a:schemeClr val="bg1"/>
                </a:solidFill>
              </a:rPr>
              <a:t>Cumplimiento de las funciones esenciales de salud pública</a:t>
            </a:r>
          </a:p>
        </p:txBody>
      </p:sp>
      <p:grpSp>
        <p:nvGrpSpPr>
          <p:cNvPr id="41993" name="Group 15">
            <a:extLst>
              <a:ext uri="{FF2B5EF4-FFF2-40B4-BE49-F238E27FC236}">
                <a16:creationId xmlns:a16="http://schemas.microsoft.com/office/drawing/2014/main" id="{5CB16730-555A-4BB8-805F-8245E2D56556}"/>
              </a:ext>
            </a:extLst>
          </p:cNvPr>
          <p:cNvGrpSpPr>
            <a:grpSpLocks/>
          </p:cNvGrpSpPr>
          <p:nvPr/>
        </p:nvGrpSpPr>
        <p:grpSpPr bwMode="auto">
          <a:xfrm>
            <a:off x="5867400" y="4762500"/>
            <a:ext cx="4495800" cy="1790700"/>
            <a:chOff x="888" y="1500"/>
            <a:chExt cx="1416" cy="564"/>
          </a:xfrm>
        </p:grpSpPr>
        <p:sp>
          <p:nvSpPr>
            <p:cNvPr id="42000" name="Line 16">
              <a:extLst>
                <a:ext uri="{FF2B5EF4-FFF2-40B4-BE49-F238E27FC236}">
                  <a16:creationId xmlns:a16="http://schemas.microsoft.com/office/drawing/2014/main" id="{655F6721-640D-4864-AAFB-E32999A73CBA}"/>
                </a:ext>
              </a:extLst>
            </p:cNvPr>
            <p:cNvSpPr>
              <a:spLocks noChangeShapeType="1"/>
            </p:cNvSpPr>
            <p:nvPr/>
          </p:nvSpPr>
          <p:spPr bwMode="auto">
            <a:xfrm flipH="1" flipV="1">
              <a:off x="1776" y="1728"/>
              <a:ext cx="528" cy="336"/>
            </a:xfrm>
            <a:prstGeom prst="line">
              <a:avLst/>
            </a:prstGeom>
            <a:noFill/>
            <a:ln w="57150">
              <a:solidFill>
                <a:srgbClr val="CCFF66"/>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44049" name="Rectangle 17">
              <a:extLst>
                <a:ext uri="{FF2B5EF4-FFF2-40B4-BE49-F238E27FC236}">
                  <a16:creationId xmlns:a16="http://schemas.microsoft.com/office/drawing/2014/main" id="{B3E39AD7-EEB7-4FD4-926C-5906079DDFBC}"/>
                </a:ext>
              </a:extLst>
            </p:cNvPr>
            <p:cNvSpPr>
              <a:spLocks noChangeArrowheads="1"/>
            </p:cNvSpPr>
            <p:nvPr/>
          </p:nvSpPr>
          <p:spPr bwMode="auto">
            <a:xfrm>
              <a:off x="888" y="1500"/>
              <a:ext cx="1008" cy="164"/>
            </a:xfrm>
            <a:prstGeom prst="rect">
              <a:avLst/>
            </a:prstGeom>
            <a:noFill/>
            <a:ln w="9525">
              <a:noFill/>
              <a:miter lim="800000"/>
              <a:headEnd/>
              <a:tailEnd/>
            </a:ln>
            <a:effectLst>
              <a:outerShdw dist="35921" dir="2700000" algn="ctr" rotWithShape="0">
                <a:srgbClr val="000000"/>
              </a:outerShdw>
            </a:effectLst>
          </p:spPr>
          <p:txBody>
            <a:bodyPr lIns="184150" tIns="92076" rIns="184150" bIns="92076">
              <a:spAutoFit/>
            </a:bodyPr>
            <a:lstStyle/>
            <a:p>
              <a:pPr algn="ctr">
                <a:lnSpc>
                  <a:spcPct val="65000"/>
                </a:lnSpc>
                <a:spcBef>
                  <a:spcPct val="50000"/>
                </a:spcBef>
                <a:defRPr/>
              </a:pPr>
              <a:r>
                <a:rPr lang="es-ES" dirty="0">
                  <a:solidFill>
                    <a:srgbClr val="FFCC66"/>
                  </a:solidFill>
                </a:rPr>
                <a:t>Regulación</a:t>
              </a:r>
              <a:endParaRPr lang="es-ES" dirty="0">
                <a:solidFill>
                  <a:srgbClr val="FFCC66"/>
                </a:solidFill>
                <a:effectLst>
                  <a:outerShdw blurRad="38100" dist="38100" dir="2700000" algn="tl">
                    <a:srgbClr val="C0C0C0"/>
                  </a:outerShdw>
                </a:effectLst>
              </a:endParaRPr>
            </a:p>
          </p:txBody>
        </p:sp>
      </p:grpSp>
      <p:grpSp>
        <p:nvGrpSpPr>
          <p:cNvPr id="41994" name="Group 18">
            <a:extLst>
              <a:ext uri="{FF2B5EF4-FFF2-40B4-BE49-F238E27FC236}">
                <a16:creationId xmlns:a16="http://schemas.microsoft.com/office/drawing/2014/main" id="{B9EE257D-457B-461F-8D71-E162BB6C14BD}"/>
              </a:ext>
            </a:extLst>
          </p:cNvPr>
          <p:cNvGrpSpPr>
            <a:grpSpLocks/>
          </p:cNvGrpSpPr>
          <p:nvPr/>
        </p:nvGrpSpPr>
        <p:grpSpPr bwMode="auto">
          <a:xfrm>
            <a:off x="13649326" y="6819901"/>
            <a:ext cx="7058024" cy="1908176"/>
            <a:chOff x="3339" y="2148"/>
            <a:chExt cx="2223" cy="601"/>
          </a:xfrm>
        </p:grpSpPr>
        <p:sp>
          <p:nvSpPr>
            <p:cNvPr id="41998" name="Line 19">
              <a:extLst>
                <a:ext uri="{FF2B5EF4-FFF2-40B4-BE49-F238E27FC236}">
                  <a16:creationId xmlns:a16="http://schemas.microsoft.com/office/drawing/2014/main" id="{83529602-F0D9-4D80-B626-2B4A199BB952}"/>
                </a:ext>
              </a:extLst>
            </p:cNvPr>
            <p:cNvSpPr>
              <a:spLocks noChangeShapeType="1"/>
            </p:cNvSpPr>
            <p:nvPr/>
          </p:nvSpPr>
          <p:spPr bwMode="auto">
            <a:xfrm>
              <a:off x="3339" y="2511"/>
              <a:ext cx="705" cy="0"/>
            </a:xfrm>
            <a:prstGeom prst="line">
              <a:avLst/>
            </a:prstGeom>
            <a:noFill/>
            <a:ln w="57150">
              <a:solidFill>
                <a:srgbClr val="CCFF66"/>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44052" name="Rectangle 20">
              <a:extLst>
                <a:ext uri="{FF2B5EF4-FFF2-40B4-BE49-F238E27FC236}">
                  <a16:creationId xmlns:a16="http://schemas.microsoft.com/office/drawing/2014/main" id="{CDF71F56-217E-403B-A49E-E930946B9BA1}"/>
                </a:ext>
              </a:extLst>
            </p:cNvPr>
            <p:cNvSpPr>
              <a:spLocks noChangeArrowheads="1"/>
            </p:cNvSpPr>
            <p:nvPr/>
          </p:nvSpPr>
          <p:spPr bwMode="auto">
            <a:xfrm>
              <a:off x="3851" y="2148"/>
              <a:ext cx="1711" cy="601"/>
            </a:xfrm>
            <a:prstGeom prst="rect">
              <a:avLst/>
            </a:prstGeom>
            <a:noFill/>
            <a:ln w="9525">
              <a:noFill/>
              <a:miter lim="800000"/>
              <a:headEnd/>
              <a:tailEnd/>
            </a:ln>
            <a:effectLst>
              <a:outerShdw dist="35921" dir="2700000" algn="ctr" rotWithShape="0">
                <a:srgbClr val="000000"/>
              </a:outerShdw>
            </a:effectLst>
          </p:spPr>
          <p:txBody>
            <a:bodyPr lIns="184150" tIns="92076" rIns="184150" bIns="92076">
              <a:spAutoFit/>
            </a:bodyPr>
            <a:lstStyle/>
            <a:p>
              <a:pPr algn="ctr">
                <a:spcBef>
                  <a:spcPct val="50000"/>
                </a:spcBef>
                <a:defRPr/>
              </a:pPr>
              <a:endParaRPr lang="es-ES" dirty="0">
                <a:solidFill>
                  <a:schemeClr val="accent1"/>
                </a:solidFill>
              </a:endParaRPr>
            </a:p>
            <a:p>
              <a:pPr algn="ctr">
                <a:spcBef>
                  <a:spcPct val="50000"/>
                </a:spcBef>
                <a:defRPr/>
              </a:pPr>
              <a:r>
                <a:rPr lang="es-ES" dirty="0">
                  <a:solidFill>
                    <a:srgbClr val="FFCC66"/>
                  </a:solidFill>
                </a:rPr>
                <a:t>Garantía del aseguramiento</a:t>
              </a:r>
              <a:endParaRPr lang="es-ES" dirty="0">
                <a:solidFill>
                  <a:schemeClr val="accent1"/>
                </a:solidFill>
                <a:effectLst>
                  <a:outerShdw blurRad="38100" dist="38100" dir="2700000" algn="tl">
                    <a:srgbClr val="C0C0C0"/>
                  </a:outerShdw>
                </a:effectLst>
              </a:endParaRPr>
            </a:p>
          </p:txBody>
        </p:sp>
      </p:grpSp>
      <p:grpSp>
        <p:nvGrpSpPr>
          <p:cNvPr id="41995" name="Group 21">
            <a:extLst>
              <a:ext uri="{FF2B5EF4-FFF2-40B4-BE49-F238E27FC236}">
                <a16:creationId xmlns:a16="http://schemas.microsoft.com/office/drawing/2014/main" id="{97B79E95-62C3-4364-8EA4-DD9FE8A82235}"/>
              </a:ext>
            </a:extLst>
          </p:cNvPr>
          <p:cNvGrpSpPr>
            <a:grpSpLocks/>
          </p:cNvGrpSpPr>
          <p:nvPr/>
        </p:nvGrpSpPr>
        <p:grpSpPr bwMode="auto">
          <a:xfrm>
            <a:off x="9442451" y="6019799"/>
            <a:ext cx="6178550" cy="2895600"/>
            <a:chOff x="2026" y="1776"/>
            <a:chExt cx="1689" cy="912"/>
          </a:xfrm>
        </p:grpSpPr>
        <p:sp>
          <p:nvSpPr>
            <p:cNvPr id="41996" name="Oval 22">
              <a:extLst>
                <a:ext uri="{FF2B5EF4-FFF2-40B4-BE49-F238E27FC236}">
                  <a16:creationId xmlns:a16="http://schemas.microsoft.com/office/drawing/2014/main" id="{5F3F9A32-4CBB-402C-8E06-909DA0BB5670}"/>
                </a:ext>
              </a:extLst>
            </p:cNvPr>
            <p:cNvSpPr>
              <a:spLocks noChangeArrowheads="1"/>
            </p:cNvSpPr>
            <p:nvPr/>
          </p:nvSpPr>
          <p:spPr bwMode="auto">
            <a:xfrm>
              <a:off x="2026" y="1776"/>
              <a:ext cx="1689" cy="912"/>
            </a:xfrm>
            <a:prstGeom prst="ellipse">
              <a:avLst/>
            </a:prstGeom>
            <a:gradFill rotWithShape="0">
              <a:gsLst>
                <a:gs pos="0">
                  <a:srgbClr val="0066FF"/>
                </a:gs>
                <a:gs pos="50000">
                  <a:srgbClr val="0000CC"/>
                </a:gs>
                <a:gs pos="100000">
                  <a:srgbClr val="0066FF"/>
                </a:gs>
              </a:gsLst>
              <a:lin ang="5400000" scaled="1"/>
            </a:gradFill>
            <a:ln w="12700">
              <a:solidFill>
                <a:schemeClr val="accent1"/>
              </a:solidFill>
              <a:round/>
              <a:headEnd/>
              <a:tailEnd/>
            </a:ln>
          </p:spPr>
          <p:txBody>
            <a:bodyPr wrap="none" lIns="184150" tIns="92076" rIns="184150" bIns="92076"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endParaRPr lang="es-CO" altLang="es-CO" sz="4800" dirty="0"/>
            </a:p>
          </p:txBody>
        </p:sp>
        <p:sp>
          <p:nvSpPr>
            <p:cNvPr id="41997" name="Text Box 23">
              <a:extLst>
                <a:ext uri="{FF2B5EF4-FFF2-40B4-BE49-F238E27FC236}">
                  <a16:creationId xmlns:a16="http://schemas.microsoft.com/office/drawing/2014/main" id="{44FDF312-78CD-45FF-9F34-AFD6D9613B2E}"/>
                </a:ext>
              </a:extLst>
            </p:cNvPr>
            <p:cNvSpPr txBox="1">
              <a:spLocks noChangeArrowheads="1"/>
            </p:cNvSpPr>
            <p:nvPr/>
          </p:nvSpPr>
          <p:spPr bwMode="auto">
            <a:xfrm>
              <a:off x="2253" y="1872"/>
              <a:ext cx="1308" cy="611"/>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s-ES" altLang="es-CO" sz="4000" dirty="0">
                  <a:solidFill>
                    <a:schemeClr val="bg1"/>
                  </a:solidFill>
                </a:rPr>
                <a:t>Autoridad Sanitaria Nacional</a:t>
              </a:r>
              <a:endParaRPr lang="en-US" altLang="es-CO" dirty="0">
                <a:solidFill>
                  <a:srgbClr val="FFCC66"/>
                </a:solidFill>
              </a:endParaRPr>
            </a:p>
          </p:txBody>
        </p:sp>
      </p:grpSp>
      <p:sp>
        <p:nvSpPr>
          <p:cNvPr id="24" name="Contenido sugerido">
            <a:extLst>
              <a:ext uri="{FF2B5EF4-FFF2-40B4-BE49-F238E27FC236}">
                <a16:creationId xmlns:a16="http://schemas.microsoft.com/office/drawing/2014/main" id="{3C159A79-ADCE-4C6E-A2DE-76640D1BF6B1}"/>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algn="r" defTabSz="484703">
              <a:defRPr sz="6607" b="0">
                <a:solidFill>
                  <a:srgbClr val="FFFFFF"/>
                </a:solidFill>
                <a:latin typeface="+mn-lt"/>
                <a:ea typeface="+mn-ea"/>
                <a:cs typeface="+mn-cs"/>
                <a:sym typeface="Helvetica Neue Medium"/>
              </a:defRPr>
            </a:lvl1pPr>
          </a:lstStyle>
          <a:p>
            <a:r>
              <a:rPr lang="es-CO" sz="4400" dirty="0">
                <a:solidFill>
                  <a:srgbClr val="FFFF00"/>
                </a:solidFill>
              </a:rPr>
              <a:t>LAS FESP, UN ASUNTO DE GOBERNANZA</a:t>
            </a:r>
            <a:endParaRPr sz="4400" dirty="0">
              <a:solidFill>
                <a:srgbClr val="FFFF00"/>
              </a:solidFill>
            </a:endParaRPr>
          </a:p>
        </p:txBody>
      </p:sp>
    </p:spTree>
    <p:extLst>
      <p:ext uri="{BB962C8B-B14F-4D97-AF65-F5344CB8AC3E}">
        <p14:creationId xmlns:p14="http://schemas.microsoft.com/office/powerpoint/2010/main" val="348403076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e recomienda estructurar su presentación de la siguiente forma:…"/>
          <p:cNvSpPr txBox="1">
            <a:spLocks noGrp="1"/>
          </p:cNvSpPr>
          <p:nvPr>
            <p:ph type="body" idx="1"/>
          </p:nvPr>
        </p:nvSpPr>
        <p:spPr>
          <a:xfrm>
            <a:off x="865699" y="1876315"/>
            <a:ext cx="22652601" cy="9969139"/>
          </a:xfrm>
          <a:prstGeom prst="rect">
            <a:avLst/>
          </a:prstGeom>
        </p:spPr>
        <p:txBody>
          <a:bodyPr>
            <a:noAutofit/>
          </a:bodyPr>
          <a:lstStyle/>
          <a:p>
            <a:pPr marL="0" indent="0" algn="just">
              <a:spcBef>
                <a:spcPts val="100"/>
              </a:spcBef>
              <a:buNone/>
            </a:pPr>
            <a:r>
              <a:rPr lang="es-CO" sz="4000" b="1" dirty="0">
                <a:solidFill>
                  <a:schemeClr val="bg1"/>
                </a:solidFill>
              </a:rPr>
              <a:t>ESTUD</a:t>
            </a:r>
            <a:endParaRPr lang="es-CO" sz="6000" b="1" dirty="0">
              <a:solidFill>
                <a:schemeClr val="accent6">
                  <a:lumMod val="75000"/>
                </a:schemeClr>
              </a:solidFill>
            </a:endParaRPr>
          </a:p>
          <a:p>
            <a:pPr algn="just">
              <a:spcBef>
                <a:spcPts val="100"/>
              </a:spcBef>
            </a:pPr>
            <a:r>
              <a:rPr lang="es-CO" sz="6000" dirty="0">
                <a:solidFill>
                  <a:schemeClr val="accent6">
                    <a:lumMod val="75000"/>
                  </a:schemeClr>
                </a:solidFill>
              </a:rPr>
              <a:t>Objetivo</a:t>
            </a:r>
            <a:r>
              <a:rPr lang="es-CO" sz="6000" dirty="0"/>
              <a:t> Analizar el proceso de toma de decisión en asuntos de salud pública en el contexto del Sistema General de Seguridad Social en Salud Colombiano, el cual está fundamentado en el enfoque de economía de mercado. </a:t>
            </a:r>
          </a:p>
          <a:p>
            <a:pPr marL="0" indent="0" algn="just">
              <a:spcBef>
                <a:spcPts val="100"/>
              </a:spcBef>
              <a:buNone/>
            </a:pPr>
            <a:endParaRPr lang="es-CO" sz="6000" dirty="0"/>
          </a:p>
          <a:p>
            <a:pPr algn="just">
              <a:spcBef>
                <a:spcPts val="100"/>
              </a:spcBef>
            </a:pPr>
            <a:r>
              <a:rPr lang="es-CO" sz="6000" dirty="0">
                <a:solidFill>
                  <a:schemeClr val="accent6">
                    <a:lumMod val="75000"/>
                  </a:schemeClr>
                </a:solidFill>
              </a:rPr>
              <a:t>Metodología </a:t>
            </a:r>
            <a:r>
              <a:rPr lang="es-CO" sz="6000" dirty="0"/>
              <a:t>El estudio se realizó en seis ciudades colombianas (Bogotá, Barranquilla, Bucaramanga, Leticia, Medellín y Pasto) en el 2012 y 2013. Se entrevistaron 120 profesionales de la salud involucrados en procesos de toma de decisiones de nivel directivo y operativo…</a:t>
            </a:r>
          </a:p>
        </p:txBody>
      </p:sp>
      <p:sp>
        <p:nvSpPr>
          <p:cNvPr id="176"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algn="r" defTabSz="484703">
              <a:defRPr sz="6607" b="0">
                <a:solidFill>
                  <a:srgbClr val="FFFFFF"/>
                </a:solidFill>
                <a:latin typeface="+mn-lt"/>
                <a:ea typeface="+mn-ea"/>
                <a:cs typeface="+mn-cs"/>
                <a:sym typeface="Helvetica Neue Medium"/>
              </a:defRPr>
            </a:lvl1pPr>
          </a:lstStyle>
          <a:p>
            <a:r>
              <a:rPr lang="es-CO" sz="4400" dirty="0">
                <a:solidFill>
                  <a:srgbClr val="FFFF00"/>
                </a:solidFill>
              </a:rPr>
              <a:t>RECTORÍA y  GOBERNANZA </a:t>
            </a:r>
          </a:p>
          <a:p>
            <a:r>
              <a:rPr lang="es-CO" sz="4400" dirty="0">
                <a:solidFill>
                  <a:srgbClr val="FFFF00"/>
                </a:solidFill>
              </a:rPr>
              <a:t>Las FESP en Colombia</a:t>
            </a:r>
            <a:endParaRPr sz="4400" dirty="0">
              <a:solidFill>
                <a:srgbClr val="FFFF00"/>
              </a:solidFill>
            </a:endParaRPr>
          </a:p>
        </p:txBody>
      </p:sp>
      <p:sp>
        <p:nvSpPr>
          <p:cNvPr id="4" name="Se recomienda estructurar su presentación de la siguiente forma:…"/>
          <p:cNvSpPr txBox="1">
            <a:spLocks/>
          </p:cNvSpPr>
          <p:nvPr/>
        </p:nvSpPr>
        <p:spPr>
          <a:xfrm>
            <a:off x="9566030" y="13241215"/>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r>
              <a:rPr lang="es-CO" sz="1200" dirty="0"/>
              <a:t>Rectoría y gobernanza en salud pública en el contexto del sistema de salud colombiano, 2012-2013. </a:t>
            </a:r>
            <a:r>
              <a:rPr lang="en-US" sz="1200" dirty="0"/>
              <a:t>Rev. salud pública. 15 (1): 44-55, 2013. André N. Roth-Deubel y Gloria Molina-Marín</a:t>
            </a:r>
            <a:endParaRPr lang="es-CO" sz="1200" dirty="0"/>
          </a:p>
        </p:txBody>
      </p:sp>
      <p:sp>
        <p:nvSpPr>
          <p:cNvPr id="5" name="Rectangle 3">
            <a:extLst>
              <a:ext uri="{FF2B5EF4-FFF2-40B4-BE49-F238E27FC236}">
                <a16:creationId xmlns:a16="http://schemas.microsoft.com/office/drawing/2014/main" id="{73E75439-C74B-4143-A2E7-6D835071BB48}"/>
              </a:ext>
            </a:extLst>
          </p:cNvPr>
          <p:cNvSpPr>
            <a:spLocks noChangeArrowheads="1"/>
          </p:cNvSpPr>
          <p:nvPr/>
        </p:nvSpPr>
        <p:spPr bwMode="auto">
          <a:xfrm>
            <a:off x="0" y="494430"/>
            <a:ext cx="13371020" cy="92461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4150" tIns="92076" rIns="184150" bIns="92076">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s-ES" altLang="es-CO" sz="4800" dirty="0">
                <a:solidFill>
                  <a:srgbClr val="FFFF00"/>
                </a:solidFill>
                <a:latin typeface="CG Omega" pitchFamily="34" charset="0"/>
              </a:rPr>
              <a:t>Estudio de la FNSP Colombia</a:t>
            </a:r>
          </a:p>
        </p:txBody>
      </p:sp>
    </p:spTree>
    <p:extLst>
      <p:ext uri="{BB962C8B-B14F-4D97-AF65-F5344CB8AC3E}">
        <p14:creationId xmlns:p14="http://schemas.microsoft.com/office/powerpoint/2010/main" val="40272507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Marcador de contenido 3">
            <a:extLst>
              <a:ext uri="{FF2B5EF4-FFF2-40B4-BE49-F238E27FC236}">
                <a16:creationId xmlns:a16="http://schemas.microsoft.com/office/drawing/2014/main" id="{F2889782-6781-4A7D-B3F2-4E8D7D7C30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83424" y="1900300"/>
            <a:ext cx="11085513" cy="11332561"/>
          </a:xfrm>
        </p:spPr>
      </p:pic>
      <p:pic>
        <p:nvPicPr>
          <p:cNvPr id="91140" name="Imagen 6">
            <a:extLst>
              <a:ext uri="{FF2B5EF4-FFF2-40B4-BE49-F238E27FC236}">
                <a16:creationId xmlns:a16="http://schemas.microsoft.com/office/drawing/2014/main" id="{2EA17212-4B26-4897-9575-6E8CF05E15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0577" y="12331701"/>
            <a:ext cx="40068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a:extLst>
              <a:ext uri="{FF2B5EF4-FFF2-40B4-BE49-F238E27FC236}">
                <a16:creationId xmlns:a16="http://schemas.microsoft.com/office/drawing/2014/main" id="{5C6918D2-5302-447D-BD90-675934EFBF96}"/>
              </a:ext>
            </a:extLst>
          </p:cNvPr>
          <p:cNvSpPr txBox="1">
            <a:spLocks/>
          </p:cNvSpPr>
          <p:nvPr/>
        </p:nvSpPr>
        <p:spPr>
          <a:xfrm>
            <a:off x="436098" y="3497544"/>
            <a:ext cx="5184774" cy="2019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rtlCol="0" anchor="ctr">
            <a:normAutofit fontScale="52500" lnSpcReduction="20000"/>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a:lstStyle>
          <a:p>
            <a:pPr hangingPunct="1">
              <a:defRPr/>
            </a:pPr>
            <a:r>
              <a:rPr lang="es-CO" altLang="es-CO" sz="6400" b="1" dirty="0">
                <a:solidFill>
                  <a:srgbClr val="FF0000"/>
                </a:solidFill>
              </a:rPr>
              <a:t>Diferencias Regionales</a:t>
            </a:r>
            <a:br>
              <a:rPr lang="es-CO" altLang="es-CO" sz="6400" b="1" dirty="0">
                <a:solidFill>
                  <a:srgbClr val="FF0000"/>
                </a:solidFill>
              </a:rPr>
            </a:br>
            <a:r>
              <a:rPr lang="es-CO" altLang="es-CO" b="1" dirty="0">
                <a:solidFill>
                  <a:srgbClr val="FF0000"/>
                </a:solidFill>
              </a:rPr>
              <a:t> </a:t>
            </a:r>
            <a:r>
              <a:rPr lang="es-CO" altLang="es-CO" sz="5600" dirty="0">
                <a:solidFill>
                  <a:schemeClr val="tx1">
                    <a:lumMod val="85000"/>
                    <a:lumOff val="15000"/>
                  </a:schemeClr>
                </a:solidFill>
              </a:rPr>
              <a:t>Grandes Ciudades </a:t>
            </a:r>
            <a:br>
              <a:rPr lang="es-CO" altLang="es-CO" sz="5600" dirty="0">
                <a:solidFill>
                  <a:schemeClr val="tx1">
                    <a:lumMod val="85000"/>
                    <a:lumOff val="15000"/>
                  </a:schemeClr>
                </a:solidFill>
              </a:rPr>
            </a:br>
            <a:r>
              <a:rPr lang="es-CO" altLang="es-CO" sz="5600" dirty="0">
                <a:solidFill>
                  <a:schemeClr val="tx1">
                    <a:lumMod val="85000"/>
                    <a:lumOff val="15000"/>
                  </a:schemeClr>
                </a:solidFill>
              </a:rPr>
              <a:t>Poblaciones Dispersas</a:t>
            </a:r>
            <a:br>
              <a:rPr lang="es-CO" altLang="es-CO" sz="5600" dirty="0">
                <a:solidFill>
                  <a:schemeClr val="tx1">
                    <a:lumMod val="85000"/>
                    <a:lumOff val="15000"/>
                  </a:schemeClr>
                </a:solidFill>
              </a:rPr>
            </a:br>
            <a:r>
              <a:rPr lang="es-CO" altLang="es-CO" sz="5600" dirty="0">
                <a:solidFill>
                  <a:schemeClr val="tx1">
                    <a:lumMod val="85000"/>
                    <a:lumOff val="15000"/>
                  </a:schemeClr>
                </a:solidFill>
              </a:rPr>
              <a:t>Alta Ruralidad</a:t>
            </a:r>
          </a:p>
        </p:txBody>
      </p:sp>
      <p:sp>
        <p:nvSpPr>
          <p:cNvPr id="8" name="Título 1">
            <a:extLst>
              <a:ext uri="{FF2B5EF4-FFF2-40B4-BE49-F238E27FC236}">
                <a16:creationId xmlns:a16="http://schemas.microsoft.com/office/drawing/2014/main" id="{A15F6A2E-E2BB-420E-8BF7-E477EE67445F}"/>
              </a:ext>
            </a:extLst>
          </p:cNvPr>
          <p:cNvSpPr txBox="1">
            <a:spLocks/>
          </p:cNvSpPr>
          <p:nvPr/>
        </p:nvSpPr>
        <p:spPr>
          <a:xfrm>
            <a:off x="4416427" y="765830"/>
            <a:ext cx="16459200" cy="720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a:lstStyle>
          <a:p>
            <a:pPr hangingPunct="1"/>
            <a:r>
              <a:rPr lang="es-CO" altLang="es-CO" sz="6000" b="1" dirty="0">
                <a:solidFill>
                  <a:srgbClr val="FFFF00"/>
                </a:solidFill>
              </a:rPr>
              <a:t>COLOMBIA</a:t>
            </a:r>
            <a:endParaRPr lang="es-CO" altLang="es-CO" sz="6000" dirty="0">
              <a:solidFill>
                <a:srgbClr val="FFFF00"/>
              </a:solidFill>
            </a:endParaRPr>
          </a:p>
        </p:txBody>
      </p:sp>
    </p:spTree>
    <p:extLst>
      <p:ext uri="{BB962C8B-B14F-4D97-AF65-F5344CB8AC3E}">
        <p14:creationId xmlns:p14="http://schemas.microsoft.com/office/powerpoint/2010/main" val="4099270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e recomienda estructurar su presentación de la siguiente forma:…"/>
          <p:cNvSpPr txBox="1">
            <a:spLocks noGrp="1"/>
          </p:cNvSpPr>
          <p:nvPr>
            <p:ph type="body" idx="1"/>
          </p:nvPr>
        </p:nvSpPr>
        <p:spPr>
          <a:xfrm>
            <a:off x="2207173" y="3428649"/>
            <a:ext cx="19486180" cy="8000321"/>
          </a:xfrm>
          <a:prstGeom prst="rect">
            <a:avLst/>
          </a:prstGeom>
        </p:spPr>
        <p:txBody>
          <a:bodyPr>
            <a:noAutofit/>
          </a:bodyPr>
          <a:lstStyle/>
          <a:p>
            <a:pPr algn="just">
              <a:spcBef>
                <a:spcPts val="100"/>
              </a:spcBef>
            </a:pPr>
            <a:r>
              <a:rPr lang="es-CO" sz="6000" b="1" dirty="0">
                <a:solidFill>
                  <a:schemeClr val="accent6">
                    <a:lumMod val="75000"/>
                  </a:schemeClr>
                </a:solidFill>
              </a:rPr>
              <a:t>Débil capacidad de rectoría </a:t>
            </a:r>
            <a:r>
              <a:rPr lang="es-CO" sz="6000" dirty="0"/>
              <a:t>y una inefectiva gobernanza por parte de las autoridades de salud nacional y municipal en los asuntos de salud pública. </a:t>
            </a:r>
          </a:p>
          <a:p>
            <a:pPr algn="just">
              <a:spcBef>
                <a:spcPts val="100"/>
              </a:spcBef>
            </a:pPr>
            <a:r>
              <a:rPr lang="es-CO" sz="6000" dirty="0"/>
              <a:t>Interferencia de los partidos políticos y </a:t>
            </a:r>
            <a:r>
              <a:rPr lang="es-CO" sz="6000" b="1" dirty="0">
                <a:solidFill>
                  <a:schemeClr val="accent6">
                    <a:lumMod val="75000"/>
                  </a:schemeClr>
                </a:solidFill>
              </a:rPr>
              <a:t>los intereses particulares de aseguradoras privadas</a:t>
            </a:r>
            <a:r>
              <a:rPr lang="es-CO" sz="6000" dirty="0"/>
              <a:t>, la fragmentación estructural de las funciones y actores en el sistema de salud, lo que limita la gestión y el desarrollo de la salud pública. </a:t>
            </a:r>
          </a:p>
        </p:txBody>
      </p:sp>
      <p:sp>
        <p:nvSpPr>
          <p:cNvPr id="176"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algn="r" defTabSz="484703">
              <a:defRPr sz="6607" b="0">
                <a:solidFill>
                  <a:srgbClr val="FFFFFF"/>
                </a:solidFill>
                <a:latin typeface="+mn-lt"/>
                <a:ea typeface="+mn-ea"/>
                <a:cs typeface="+mn-cs"/>
                <a:sym typeface="Helvetica Neue Medium"/>
              </a:defRPr>
            </a:lvl1pPr>
          </a:lstStyle>
          <a:p>
            <a:r>
              <a:rPr lang="es-CO" sz="4400" dirty="0">
                <a:solidFill>
                  <a:srgbClr val="FFFF00"/>
                </a:solidFill>
              </a:rPr>
              <a:t>RECTORÍA y  GOBERNANZA </a:t>
            </a:r>
          </a:p>
          <a:p>
            <a:r>
              <a:rPr lang="es-CO" sz="4400" dirty="0">
                <a:solidFill>
                  <a:srgbClr val="FFFF00"/>
                </a:solidFill>
              </a:rPr>
              <a:t>Las FESP en Colombia</a:t>
            </a:r>
            <a:endParaRPr sz="4400" dirty="0">
              <a:solidFill>
                <a:srgbClr val="FFFF00"/>
              </a:solidFill>
            </a:endParaRPr>
          </a:p>
        </p:txBody>
      </p:sp>
      <p:sp>
        <p:nvSpPr>
          <p:cNvPr id="4" name="Se recomienda estructurar su presentación de la siguiente forma:…"/>
          <p:cNvSpPr txBox="1">
            <a:spLocks/>
          </p:cNvSpPr>
          <p:nvPr/>
        </p:nvSpPr>
        <p:spPr>
          <a:xfrm>
            <a:off x="9566030" y="13241215"/>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r>
              <a:rPr lang="es-CO" sz="1200" dirty="0"/>
              <a:t>Rectoría y gobernanza en salud pública en el contexto del sistema de salud colombiano, 2012-2013. </a:t>
            </a:r>
            <a:r>
              <a:rPr lang="en-US" sz="1200" dirty="0"/>
              <a:t>Rev. salud pública. 15 (1): 44-55, 2013. André N. Roth-Deubel y Gloria Molina-Marín</a:t>
            </a:r>
            <a:endParaRPr lang="es-CO" sz="1200" dirty="0"/>
          </a:p>
        </p:txBody>
      </p:sp>
      <p:sp>
        <p:nvSpPr>
          <p:cNvPr id="5" name="Se recomienda estructurar su presentación de la siguiente forma:…">
            <a:extLst>
              <a:ext uri="{FF2B5EF4-FFF2-40B4-BE49-F238E27FC236}">
                <a16:creationId xmlns:a16="http://schemas.microsoft.com/office/drawing/2014/main" id="{019E8A82-0BDF-4D94-963E-BEFFF7D66C21}"/>
              </a:ext>
            </a:extLst>
          </p:cNvPr>
          <p:cNvSpPr txBox="1">
            <a:spLocks/>
          </p:cNvSpPr>
          <p:nvPr/>
        </p:nvSpPr>
        <p:spPr>
          <a:xfrm>
            <a:off x="2781602" y="2287029"/>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s-CO" sz="6000" b="1" dirty="0">
                <a:solidFill>
                  <a:srgbClr val="FF0000"/>
                </a:solidFill>
              </a:rPr>
              <a:t>HALLAZGOS</a:t>
            </a:r>
            <a:endParaRPr lang="es-CO" sz="6000" dirty="0">
              <a:solidFill>
                <a:srgbClr val="FF0000"/>
              </a:solidFill>
            </a:endParaRPr>
          </a:p>
        </p:txBody>
      </p:sp>
    </p:spTree>
    <p:extLst>
      <p:ext uri="{BB962C8B-B14F-4D97-AF65-F5344CB8AC3E}">
        <p14:creationId xmlns:p14="http://schemas.microsoft.com/office/powerpoint/2010/main" val="41914786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e recomienda estructurar su presentación de la siguiente forma:…"/>
          <p:cNvSpPr txBox="1">
            <a:spLocks noGrp="1"/>
          </p:cNvSpPr>
          <p:nvPr>
            <p:ph type="body" idx="1"/>
          </p:nvPr>
        </p:nvSpPr>
        <p:spPr>
          <a:xfrm>
            <a:off x="3184634" y="4193628"/>
            <a:ext cx="18414125" cy="7235342"/>
          </a:xfrm>
          <a:prstGeom prst="rect">
            <a:avLst/>
          </a:prstGeom>
        </p:spPr>
        <p:txBody>
          <a:bodyPr>
            <a:noAutofit/>
          </a:bodyPr>
          <a:lstStyle/>
          <a:p>
            <a:pPr algn="just"/>
            <a:r>
              <a:rPr lang="es-CO" sz="5400" b="1" dirty="0">
                <a:solidFill>
                  <a:schemeClr val="accent6">
                    <a:lumMod val="75000"/>
                  </a:schemeClr>
                </a:solidFill>
              </a:rPr>
              <a:t>Marco normativo excesivo, </a:t>
            </a:r>
            <a:r>
              <a:rPr lang="es-CO" sz="5400" dirty="0"/>
              <a:t>complejo e incoherente, que no responde a las necesidades locales; la falta de credibilidad y confianza en y entre las instituciones</a:t>
            </a:r>
          </a:p>
          <a:p>
            <a:pPr algn="just"/>
            <a:r>
              <a:rPr lang="es-CO" sz="5400" b="1" dirty="0">
                <a:solidFill>
                  <a:schemeClr val="accent6">
                    <a:lumMod val="75000"/>
                  </a:schemeClr>
                </a:solidFill>
              </a:rPr>
              <a:t>Desequilibrio de poder entre los actores clave del sistema </a:t>
            </a:r>
            <a:r>
              <a:rPr lang="es-CO" sz="5400" dirty="0"/>
              <a:t>de salud, relacionado con el alto dominio de las aseguradoras privadas que supera la capacidad del Estado para controlarlas y hacer que cumplan sus responsabilidades. </a:t>
            </a:r>
          </a:p>
        </p:txBody>
      </p:sp>
      <p:sp>
        <p:nvSpPr>
          <p:cNvPr id="176"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algn="r" defTabSz="484703">
              <a:defRPr sz="6607" b="0">
                <a:solidFill>
                  <a:srgbClr val="FFFFFF"/>
                </a:solidFill>
                <a:latin typeface="+mn-lt"/>
                <a:ea typeface="+mn-ea"/>
                <a:cs typeface="+mn-cs"/>
                <a:sym typeface="Helvetica Neue Medium"/>
              </a:defRPr>
            </a:lvl1pPr>
          </a:lstStyle>
          <a:p>
            <a:r>
              <a:rPr lang="es-CO" sz="4400" dirty="0">
                <a:solidFill>
                  <a:srgbClr val="FFFF00"/>
                </a:solidFill>
              </a:rPr>
              <a:t>RECTORÍA y  GOBERNANZA </a:t>
            </a:r>
          </a:p>
          <a:p>
            <a:r>
              <a:rPr lang="es-CO" sz="4400" dirty="0">
                <a:solidFill>
                  <a:srgbClr val="FFFF00"/>
                </a:solidFill>
              </a:rPr>
              <a:t>Las FESP en Colombia</a:t>
            </a:r>
            <a:endParaRPr sz="4400" dirty="0">
              <a:solidFill>
                <a:srgbClr val="FFFF00"/>
              </a:solidFill>
            </a:endParaRPr>
          </a:p>
        </p:txBody>
      </p:sp>
      <p:sp>
        <p:nvSpPr>
          <p:cNvPr id="4" name="Se recomienda estructurar su presentación de la siguiente forma:…"/>
          <p:cNvSpPr txBox="1">
            <a:spLocks/>
          </p:cNvSpPr>
          <p:nvPr/>
        </p:nvSpPr>
        <p:spPr>
          <a:xfrm>
            <a:off x="9566030" y="13241215"/>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r>
              <a:rPr lang="es-CO" sz="1200" dirty="0"/>
              <a:t>Rectoría y gobernanza en salud pública en el contexto del sistema de salud colombiano, 2012-2013. </a:t>
            </a:r>
            <a:r>
              <a:rPr lang="en-US" sz="1200" dirty="0"/>
              <a:t>Rev. salud pública. 15 (1): 44-55, 2013. André N. Roth-Deubel y Gloria Molina-Marín</a:t>
            </a:r>
            <a:endParaRPr lang="es-CO" sz="1200" dirty="0"/>
          </a:p>
        </p:txBody>
      </p:sp>
      <p:sp>
        <p:nvSpPr>
          <p:cNvPr id="5" name="Se recomienda estructurar su presentación de la siguiente forma:…">
            <a:extLst>
              <a:ext uri="{FF2B5EF4-FFF2-40B4-BE49-F238E27FC236}">
                <a16:creationId xmlns:a16="http://schemas.microsoft.com/office/drawing/2014/main" id="{019E8A82-0BDF-4D94-963E-BEFFF7D66C21}"/>
              </a:ext>
            </a:extLst>
          </p:cNvPr>
          <p:cNvSpPr txBox="1">
            <a:spLocks/>
          </p:cNvSpPr>
          <p:nvPr/>
        </p:nvSpPr>
        <p:spPr>
          <a:xfrm>
            <a:off x="2781602" y="2287029"/>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s-CO" sz="6000" b="1" dirty="0">
                <a:solidFill>
                  <a:srgbClr val="FF0000"/>
                </a:solidFill>
              </a:rPr>
              <a:t>HALLAZGOS</a:t>
            </a:r>
            <a:endParaRPr lang="es-CO" sz="6000" dirty="0">
              <a:solidFill>
                <a:srgbClr val="FF0000"/>
              </a:solidFill>
            </a:endParaRPr>
          </a:p>
        </p:txBody>
      </p:sp>
    </p:spTree>
    <p:extLst>
      <p:ext uri="{BB962C8B-B14F-4D97-AF65-F5344CB8AC3E}">
        <p14:creationId xmlns:p14="http://schemas.microsoft.com/office/powerpoint/2010/main" val="295161916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0 CuadroTexto">
            <a:extLst>
              <a:ext uri="{FF2B5EF4-FFF2-40B4-BE49-F238E27FC236}">
                <a16:creationId xmlns:a16="http://schemas.microsoft.com/office/drawing/2014/main" id="{D8ADF851-ECCD-44A7-86A7-88741D193C60}"/>
              </a:ext>
            </a:extLst>
          </p:cNvPr>
          <p:cNvSpPr txBox="1">
            <a:spLocks noChangeArrowheads="1"/>
          </p:cNvSpPr>
          <p:nvPr/>
        </p:nvSpPr>
        <p:spPr bwMode="auto">
          <a:xfrm>
            <a:off x="5802449" y="2258169"/>
            <a:ext cx="14859000" cy="96949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buFont typeface="Arial" panose="020B0604020202020204" pitchFamily="34" charset="0"/>
              <a:buChar char="•"/>
              <a:defRPr/>
            </a:pPr>
            <a:r>
              <a:rPr lang="es-ES" sz="4800" dirty="0">
                <a:solidFill>
                  <a:srgbClr val="FF0000"/>
                </a:solidFill>
                <a:latin typeface="Arial Rounded MT Bold" panose="020F0704030504030204" pitchFamily="34" charset="0"/>
              </a:rPr>
              <a:t>Experiencias de Colombia:</a:t>
            </a:r>
          </a:p>
          <a:p>
            <a:pPr marL="0" indent="0" algn="just" hangingPunct="1">
              <a:defRPr/>
            </a:pPr>
            <a:endParaRPr lang="es-ES" sz="4800" dirty="0">
              <a:solidFill>
                <a:srgbClr val="FF0000"/>
              </a:solidFill>
              <a:latin typeface="Arial Rounded MT Bold" panose="020F0704030504030204" pitchFamily="34" charset="0"/>
            </a:endParaRPr>
          </a:p>
          <a:p>
            <a:pPr marL="0" indent="0" algn="just" hangingPunct="1">
              <a:defRPr/>
            </a:pPr>
            <a:r>
              <a:rPr lang="es-ES" sz="4800" dirty="0">
                <a:latin typeface="Arial Rounded MT Bold" panose="020F0704030504030204" pitchFamily="34" charset="0"/>
              </a:rPr>
              <a:t>1990: Nuevo modelo de enfoque de riesgo y de determinantes</a:t>
            </a:r>
          </a:p>
          <a:p>
            <a:pPr marL="685800" indent="-685800" algn="just" hangingPunct="1">
              <a:buFont typeface="Arial" panose="020B0604020202020204" pitchFamily="34" charset="0"/>
              <a:buChar char="•"/>
              <a:defRPr/>
            </a:pPr>
            <a:r>
              <a:rPr lang="es-ES" sz="4800" dirty="0">
                <a:latin typeface="Arial Rounded MT Bold" panose="020F0704030504030204" pitchFamily="34" charset="0"/>
              </a:rPr>
              <a:t>Descentralización neoliberal</a:t>
            </a:r>
          </a:p>
          <a:p>
            <a:pPr marL="685800" indent="-685800" algn="just" hangingPunct="1">
              <a:buFont typeface="Arial" panose="020B0604020202020204" pitchFamily="34" charset="0"/>
              <a:buChar char="•"/>
              <a:defRPr/>
            </a:pPr>
            <a:r>
              <a:rPr lang="es-ES" sz="4800" dirty="0">
                <a:latin typeface="Arial Rounded MT Bold" panose="020F0704030504030204" pitchFamily="34" charset="0"/>
              </a:rPr>
              <a:t>Descentralización del SNS y la APS</a:t>
            </a:r>
          </a:p>
          <a:p>
            <a:pPr marL="0" indent="0" algn="just" hangingPunct="1">
              <a:defRPr/>
            </a:pPr>
            <a:endParaRPr lang="es-ES" sz="4800" dirty="0">
              <a:latin typeface="Arial Rounded MT Bold" panose="020F0704030504030204" pitchFamily="34" charset="0"/>
            </a:endParaRPr>
          </a:p>
          <a:p>
            <a:pPr marL="0" indent="0" algn="just" hangingPunct="1">
              <a:defRPr/>
            </a:pPr>
            <a:endParaRPr lang="es-ES" sz="4800" dirty="0">
              <a:latin typeface="Arial Rounded MT Bold" panose="020F0704030504030204" pitchFamily="34" charset="0"/>
            </a:endParaRPr>
          </a:p>
          <a:p>
            <a:pPr marL="0" indent="0" algn="just" hangingPunct="1">
              <a:defRPr/>
            </a:pPr>
            <a:endParaRPr lang="es-ES" sz="4800" dirty="0">
              <a:latin typeface="Arial Rounded MT Bold" panose="020F0704030504030204" pitchFamily="34" charset="0"/>
            </a:endParaRPr>
          </a:p>
          <a:p>
            <a:pPr marL="0" indent="0" algn="just" hangingPunct="1">
              <a:defRPr/>
            </a:pPr>
            <a:endParaRPr lang="es-ES" sz="4800" dirty="0">
              <a:latin typeface="Arial Rounded MT Bold" panose="020F0704030504030204" pitchFamily="34" charset="0"/>
            </a:endParaRPr>
          </a:p>
          <a:p>
            <a:pPr marL="0" indent="0" algn="just" hangingPunct="1">
              <a:defRPr/>
            </a:pPr>
            <a:endParaRPr lang="es-ES" sz="4800" dirty="0">
              <a:latin typeface="Arial Rounded MT Bold" panose="020F0704030504030204" pitchFamily="34" charset="0"/>
            </a:endParaRPr>
          </a:p>
          <a:p>
            <a:pPr marL="0" indent="0" algn="just" hangingPunct="1">
              <a:defRPr/>
            </a:pPr>
            <a:endParaRPr lang="es-ES" sz="4800" dirty="0">
              <a:latin typeface="Arial Rounded MT Bold" panose="020F0704030504030204" pitchFamily="34" charset="0"/>
            </a:endParaRPr>
          </a:p>
          <a:p>
            <a:pPr marL="0" indent="0" algn="just" hangingPunct="1">
              <a:defRPr/>
            </a:pPr>
            <a:endParaRPr lang="es-ES" sz="4800" dirty="0">
              <a:latin typeface="Arial Rounded MT Bold" panose="020F0704030504030204" pitchFamily="34" charset="0"/>
            </a:endParaRPr>
          </a:p>
        </p:txBody>
      </p:sp>
      <p:sp>
        <p:nvSpPr>
          <p:cNvPr id="36867" name="36 CuadroTexto">
            <a:extLst>
              <a:ext uri="{FF2B5EF4-FFF2-40B4-BE49-F238E27FC236}">
                <a16:creationId xmlns:a16="http://schemas.microsoft.com/office/drawing/2014/main" id="{BB8C1E7D-6B12-4269-951B-630B604C70CD}"/>
              </a:ext>
            </a:extLst>
          </p:cNvPr>
          <p:cNvSpPr txBox="1">
            <a:spLocks noChangeArrowheads="1"/>
          </p:cNvSpPr>
          <p:nvPr/>
        </p:nvSpPr>
        <p:spPr bwMode="auto">
          <a:xfrm>
            <a:off x="16360776" y="12299950"/>
            <a:ext cx="500062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None/>
            </a:pPr>
            <a:r>
              <a:rPr lang="es-ES" altLang="es-ES" sz="1600" dirty="0">
                <a:solidFill>
                  <a:schemeClr val="tx1"/>
                </a:solidFill>
                <a:latin typeface="Times New Roman" panose="02020603050405020304" pitchFamily="18" charset="0"/>
              </a:rPr>
              <a:t>Vega R, Acosta N, Mosquera PA, Restrepo O. Atención primaria integral de salud. Estrategia para la transformación del sistema de salud y el logro de la equidad en salud. Bogotá D C: Alcaldía Mayor de Bogotá, Secretaría Distrital de Salud; 2009. Pp. 201.</a:t>
            </a:r>
          </a:p>
        </p:txBody>
      </p:sp>
      <p:sp>
        <p:nvSpPr>
          <p:cNvPr id="5" name="Rectangle 2">
            <a:extLst>
              <a:ext uri="{FF2B5EF4-FFF2-40B4-BE49-F238E27FC236}">
                <a16:creationId xmlns:a16="http://schemas.microsoft.com/office/drawing/2014/main" id="{F5CA5EF7-ECF0-461B-9164-A9BBF488E12A}"/>
              </a:ext>
            </a:extLst>
          </p:cNvPr>
          <p:cNvSpPr txBox="1">
            <a:spLocks noChangeArrowheads="1"/>
          </p:cNvSpPr>
          <p:nvPr/>
        </p:nvSpPr>
        <p:spPr bwMode="auto">
          <a:xfrm>
            <a:off x="3048000" y="12715876"/>
            <a:ext cx="3429000" cy="1000124"/>
          </a:xfrm>
          <a:prstGeom prst="rect">
            <a:avLst/>
          </a:prstGeom>
          <a:solidFill>
            <a:schemeClr val="accent5">
              <a:lumMod val="20000"/>
              <a:lumOff val="80000"/>
            </a:schemeClr>
          </a:solidFill>
          <a:ln w="9525">
            <a:noFill/>
            <a:miter lim="800000"/>
            <a:headEnd/>
            <a:tailEnd/>
          </a:ln>
          <a:effectLst/>
        </p:spPr>
        <p:txBody>
          <a:bodyPr anchor="ctr"/>
          <a:lstStyle/>
          <a:p>
            <a:pPr eaLnBrk="1" hangingPunct="1">
              <a:defRPr/>
            </a:pPr>
            <a:br>
              <a:rPr lang="es-ES" sz="5600" i="1" dirty="0">
                <a:solidFill>
                  <a:schemeClr val="tx2"/>
                </a:solidFill>
                <a:latin typeface="+mj-lt"/>
                <a:ea typeface="+mj-ea"/>
                <a:cs typeface="+mj-cs"/>
              </a:rPr>
            </a:br>
            <a:br>
              <a:rPr lang="es-ES" sz="5600" i="1" dirty="0">
                <a:solidFill>
                  <a:schemeClr val="tx2"/>
                </a:solidFill>
                <a:latin typeface="+mj-lt"/>
                <a:ea typeface="+mj-ea"/>
                <a:cs typeface="+mj-cs"/>
              </a:rPr>
            </a:br>
            <a:r>
              <a:rPr lang="es-ES" i="1" dirty="0">
                <a:solidFill>
                  <a:schemeClr val="tx2"/>
                </a:solidFill>
                <a:latin typeface="Agency FB" pitchFamily="34" charset="0"/>
                <a:ea typeface="+mj-ea"/>
                <a:cs typeface="+mj-cs"/>
              </a:rPr>
              <a:t>Álvaro Franco Giraldo</a:t>
            </a:r>
            <a:br>
              <a:rPr lang="es-ES" dirty="0">
                <a:solidFill>
                  <a:schemeClr val="tx2"/>
                </a:solidFill>
                <a:latin typeface="Agency FB" pitchFamily="34" charset="0"/>
                <a:ea typeface="+mj-ea"/>
                <a:cs typeface="+mj-cs"/>
              </a:rPr>
            </a:br>
            <a:br>
              <a:rPr lang="es-ES" sz="5600" dirty="0">
                <a:solidFill>
                  <a:schemeClr val="tx2"/>
                </a:solidFill>
                <a:latin typeface="+mj-lt"/>
                <a:ea typeface="+mj-ea"/>
                <a:cs typeface="+mj-cs"/>
              </a:rPr>
            </a:br>
            <a:endParaRPr lang="es-ES" sz="5600" dirty="0">
              <a:solidFill>
                <a:schemeClr val="tx2"/>
              </a:solidFill>
              <a:latin typeface="+mj-lt"/>
              <a:ea typeface="+mj-ea"/>
              <a:cs typeface="+mj-cs"/>
            </a:endParaRPr>
          </a:p>
        </p:txBody>
      </p:sp>
      <p:sp>
        <p:nvSpPr>
          <p:cNvPr id="8" name="5 Elipse">
            <a:extLst>
              <a:ext uri="{FF2B5EF4-FFF2-40B4-BE49-F238E27FC236}">
                <a16:creationId xmlns:a16="http://schemas.microsoft.com/office/drawing/2014/main" id="{C1CE83C9-FE13-4253-8663-D8BFF99495C2}"/>
              </a:ext>
            </a:extLst>
          </p:cNvPr>
          <p:cNvSpPr/>
          <p:nvPr/>
        </p:nvSpPr>
        <p:spPr>
          <a:xfrm>
            <a:off x="13351010" y="6775631"/>
            <a:ext cx="7369176" cy="2959100"/>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685800" indent="-685800" hangingPunct="1">
              <a:buFont typeface="+mj-lt"/>
              <a:buAutoNum type="arabicPeriod"/>
              <a:defRPr/>
            </a:pPr>
            <a:r>
              <a:rPr lang="es-ES" sz="2800" dirty="0">
                <a:solidFill>
                  <a:srgbClr val="FF0000"/>
                </a:solidFill>
              </a:rPr>
              <a:t>Sistemas Locales de salud –SILOS-</a:t>
            </a:r>
          </a:p>
          <a:p>
            <a:pPr marL="685800" indent="-685800" hangingPunct="1">
              <a:buFont typeface="+mj-lt"/>
              <a:buAutoNum type="arabicPeriod"/>
              <a:defRPr/>
            </a:pPr>
            <a:r>
              <a:rPr lang="es-ES" sz="2800" dirty="0">
                <a:solidFill>
                  <a:srgbClr val="FF0000"/>
                </a:solidFill>
              </a:rPr>
              <a:t>Implementación de la estrategia de promoción de la salud</a:t>
            </a:r>
          </a:p>
          <a:p>
            <a:pPr marL="685800" indent="-685800" hangingPunct="1">
              <a:buFont typeface="+mj-lt"/>
              <a:buAutoNum type="arabicPeriod"/>
              <a:defRPr/>
            </a:pPr>
            <a:r>
              <a:rPr lang="es-ES" sz="2800" dirty="0">
                <a:solidFill>
                  <a:srgbClr val="FF0000"/>
                </a:solidFill>
              </a:rPr>
              <a:t>Programación local</a:t>
            </a:r>
          </a:p>
        </p:txBody>
      </p:sp>
      <p:sp>
        <p:nvSpPr>
          <p:cNvPr id="9" name="5 Elipse">
            <a:extLst>
              <a:ext uri="{FF2B5EF4-FFF2-40B4-BE49-F238E27FC236}">
                <a16:creationId xmlns:a16="http://schemas.microsoft.com/office/drawing/2014/main" id="{0DCC7CBD-EA79-4561-AD00-870796E13869}"/>
              </a:ext>
            </a:extLst>
          </p:cNvPr>
          <p:cNvSpPr/>
          <p:nvPr/>
        </p:nvSpPr>
        <p:spPr>
          <a:xfrm>
            <a:off x="5802449" y="8585200"/>
            <a:ext cx="7372350" cy="2959100"/>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685800" indent="-685800" hangingPunct="1">
              <a:buFont typeface="+mj-lt"/>
              <a:buAutoNum type="arabicPeriod"/>
              <a:defRPr/>
            </a:pPr>
            <a:r>
              <a:rPr lang="es-ES" sz="2800" dirty="0">
                <a:solidFill>
                  <a:srgbClr val="FF0000"/>
                </a:solidFill>
              </a:rPr>
              <a:t>EXPERIENCIA DE CIUDADES SALUDABLES</a:t>
            </a:r>
          </a:p>
          <a:p>
            <a:pPr marL="685800" indent="-685800" hangingPunct="1">
              <a:buFont typeface="+mj-lt"/>
              <a:buAutoNum type="arabicPeriod"/>
              <a:defRPr/>
            </a:pPr>
            <a:r>
              <a:rPr lang="es-ES" sz="2800" dirty="0">
                <a:solidFill>
                  <a:srgbClr val="FF0000"/>
                </a:solidFill>
              </a:rPr>
              <a:t>MUNICIPIOS SALUDABLES</a:t>
            </a:r>
          </a:p>
        </p:txBody>
      </p:sp>
      <p:sp>
        <p:nvSpPr>
          <p:cNvPr id="10" name="Rectangle 2">
            <a:extLst>
              <a:ext uri="{FF2B5EF4-FFF2-40B4-BE49-F238E27FC236}">
                <a16:creationId xmlns:a16="http://schemas.microsoft.com/office/drawing/2014/main" id="{1251E5AA-8BDE-447C-9E24-8702A6569414}"/>
              </a:ext>
            </a:extLst>
          </p:cNvPr>
          <p:cNvSpPr txBox="1">
            <a:spLocks noChangeArrowheads="1"/>
          </p:cNvSpPr>
          <p:nvPr/>
        </p:nvSpPr>
        <p:spPr>
          <a:xfrm>
            <a:off x="3333751" y="888890"/>
            <a:ext cx="18002250" cy="1000126"/>
          </a:xfrm>
          <a:prstGeom prst="rect">
            <a:avLst/>
          </a:prstGeom>
          <a:noFill/>
        </p:spPr>
        <p:txBody>
          <a:bodyPr/>
          <a:lstStyle/>
          <a:p>
            <a:pPr>
              <a:defRPr/>
            </a:pPr>
            <a:r>
              <a:rPr lang="es-CO" sz="5600" cap="small" dirty="0">
                <a:solidFill>
                  <a:srgbClr val="FFFF00"/>
                </a:solidFill>
                <a:latin typeface="Stencil" pitchFamily="82" charset="0"/>
                <a:ea typeface="+mj-ea"/>
                <a:cs typeface="+mj-cs"/>
              </a:rPr>
              <a:t>EXPERIENCIAS DE LA APS en COLOMBIA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0 CuadroTexto">
            <a:extLst>
              <a:ext uri="{FF2B5EF4-FFF2-40B4-BE49-F238E27FC236}">
                <a16:creationId xmlns:a16="http://schemas.microsoft.com/office/drawing/2014/main" id="{A67B4DA9-7223-4FA9-930F-96E9479088B3}"/>
              </a:ext>
            </a:extLst>
          </p:cNvPr>
          <p:cNvSpPr txBox="1">
            <a:spLocks noChangeArrowheads="1"/>
          </p:cNvSpPr>
          <p:nvPr/>
        </p:nvSpPr>
        <p:spPr bwMode="auto">
          <a:xfrm>
            <a:off x="3460843" y="2507944"/>
            <a:ext cx="19881668" cy="895629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lgn="just" hangingPunct="1">
              <a:defRPr/>
            </a:pPr>
            <a:endParaRPr lang="es-ES" sz="4800" dirty="0">
              <a:solidFill>
                <a:srgbClr val="FF0000"/>
              </a:solidFill>
              <a:latin typeface="Arial Rounded MT Bold" panose="020F0704030504030204" pitchFamily="34" charset="0"/>
            </a:endParaRPr>
          </a:p>
          <a:p>
            <a:pPr algn="just" eaLnBrk="1" hangingPunct="1">
              <a:buFont typeface="Arial" panose="020B0604020202020204" pitchFamily="34" charset="0"/>
              <a:buChar char="•"/>
              <a:defRPr/>
            </a:pPr>
            <a:r>
              <a:rPr lang="es-ES" sz="4800" dirty="0">
                <a:latin typeface="Arial Rounded MT Bold" panose="020F0704030504030204" pitchFamily="34" charset="0"/>
              </a:rPr>
              <a:t>1993: En la  reforma se hace más selectiva, restringida y limitada la atención primaria en salud:</a:t>
            </a:r>
          </a:p>
          <a:p>
            <a:pPr algn="just" eaLnBrk="1" hangingPunct="1">
              <a:buFont typeface="Arial" panose="020B0604020202020204" pitchFamily="34" charset="0"/>
              <a:buChar char="•"/>
              <a:defRPr/>
            </a:pPr>
            <a:endParaRPr lang="es-ES" sz="4800" dirty="0">
              <a:latin typeface="Arial Rounded MT Bold" panose="020F0704030504030204" pitchFamily="34" charset="0"/>
            </a:endParaRPr>
          </a:p>
          <a:p>
            <a:pPr algn="just" eaLnBrk="1" hangingPunct="1">
              <a:buFont typeface="Arial" panose="020B0604020202020204" pitchFamily="34" charset="0"/>
              <a:buChar char="•"/>
              <a:defRPr/>
            </a:pPr>
            <a:r>
              <a:rPr lang="es-ES" sz="4800" dirty="0">
                <a:latin typeface="Arial Rounded MT Bold" panose="020F0704030504030204" pitchFamily="34" charset="0"/>
              </a:rPr>
              <a:t>1996: Menos mercado y </a:t>
            </a:r>
          </a:p>
          <a:p>
            <a:pPr marL="0" indent="0" algn="just" hangingPunct="1">
              <a:defRPr/>
            </a:pPr>
            <a:r>
              <a:rPr lang="es-ES" sz="4800" dirty="0">
                <a:latin typeface="Arial Rounded MT Bold" panose="020F0704030504030204" pitchFamily="34" charset="0"/>
              </a:rPr>
              <a:t>      más promoción de la salud: </a:t>
            </a:r>
            <a:r>
              <a:rPr lang="es-ES" sz="4800" dirty="0">
                <a:solidFill>
                  <a:schemeClr val="accent6">
                    <a:lumMod val="75000"/>
                  </a:schemeClr>
                </a:solidFill>
                <a:latin typeface="Arial Rounded MT Bold" panose="020F0704030504030204" pitchFamily="34" charset="0"/>
              </a:rPr>
              <a:t>???</a:t>
            </a:r>
          </a:p>
          <a:p>
            <a:pPr marL="0" indent="0" algn="just" eaLnBrk="1" hangingPunct="1">
              <a:defRPr/>
            </a:pPr>
            <a:endParaRPr lang="es-ES" sz="4800" dirty="0">
              <a:latin typeface="Arial Rounded MT Bold" panose="020F0704030504030204" pitchFamily="34" charset="0"/>
            </a:endParaRPr>
          </a:p>
          <a:p>
            <a:pPr algn="just" eaLnBrk="1" hangingPunct="1">
              <a:buFont typeface="Arial" panose="020B0604020202020204" pitchFamily="34" charset="0"/>
              <a:buChar char="•"/>
              <a:defRPr/>
            </a:pPr>
            <a:r>
              <a:rPr lang="es-ES" sz="4800" dirty="0">
                <a:latin typeface="Arial Rounded MT Bold" panose="020F0704030504030204" pitchFamily="34" charset="0"/>
              </a:rPr>
              <a:t>Capacidades y competencias para las instituciones de la reforma y no para la APS</a:t>
            </a:r>
          </a:p>
          <a:p>
            <a:pPr algn="just" eaLnBrk="1" hangingPunct="1">
              <a:buFont typeface="Arial" panose="020B0604020202020204" pitchFamily="34" charset="0"/>
              <a:buChar char="•"/>
              <a:defRPr/>
            </a:pPr>
            <a:r>
              <a:rPr lang="es-ES" sz="4800" dirty="0">
                <a:latin typeface="Arial Rounded MT Bold" panose="020F0704030504030204" pitchFamily="34" charset="0"/>
              </a:rPr>
              <a:t>Funciones esenciales de la salud pública </a:t>
            </a:r>
            <a:r>
              <a:rPr lang="es-ES" sz="4800" dirty="0">
                <a:solidFill>
                  <a:schemeClr val="accent6">
                    <a:lumMod val="75000"/>
                  </a:schemeClr>
                </a:solidFill>
                <a:latin typeface="Arial Rounded MT Bold" panose="020F0704030504030204" pitchFamily="34" charset="0"/>
              </a:rPr>
              <a:t>FESP sin APS.</a:t>
            </a:r>
          </a:p>
          <a:p>
            <a:pPr algn="just" eaLnBrk="1" hangingPunct="1">
              <a:buFont typeface="Arial" panose="020B0604020202020204" pitchFamily="34" charset="0"/>
              <a:buChar char="•"/>
              <a:defRPr/>
            </a:pPr>
            <a:r>
              <a:rPr lang="es-ES" sz="4800" dirty="0">
                <a:latin typeface="Arial Rounded MT Bold" panose="020F0704030504030204" pitchFamily="34" charset="0"/>
              </a:rPr>
              <a:t>Renovación:</a:t>
            </a:r>
          </a:p>
          <a:p>
            <a:pPr marL="0" indent="0" algn="just" hangingPunct="1">
              <a:defRPr/>
            </a:pPr>
            <a:endParaRPr lang="es-ES" sz="4800" dirty="0">
              <a:latin typeface="Arial Rounded MT Bold" panose="020F0704030504030204" pitchFamily="34" charset="0"/>
            </a:endParaRPr>
          </a:p>
        </p:txBody>
      </p:sp>
      <p:sp>
        <p:nvSpPr>
          <p:cNvPr id="37891" name="36 CuadroTexto">
            <a:extLst>
              <a:ext uri="{FF2B5EF4-FFF2-40B4-BE49-F238E27FC236}">
                <a16:creationId xmlns:a16="http://schemas.microsoft.com/office/drawing/2014/main" id="{34306426-5B1C-443F-8789-D9743506CD04}"/>
              </a:ext>
            </a:extLst>
          </p:cNvPr>
          <p:cNvSpPr txBox="1">
            <a:spLocks noChangeArrowheads="1"/>
          </p:cNvSpPr>
          <p:nvPr/>
        </p:nvSpPr>
        <p:spPr bwMode="auto">
          <a:xfrm>
            <a:off x="16360776" y="12680460"/>
            <a:ext cx="80232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None/>
            </a:pPr>
            <a:r>
              <a:rPr lang="es-ES" altLang="es-ES" sz="1600" dirty="0">
                <a:solidFill>
                  <a:schemeClr val="tx1"/>
                </a:solidFill>
                <a:latin typeface="Times New Roman" panose="02020603050405020304" pitchFamily="18" charset="0"/>
              </a:rPr>
              <a:t>Vega R, Acosta N, Mosquera PA, Restrepo O. Atención primaria integral de salud. Estrategia para la transformación del sistema de salud y el logro de la equidad en salud. Bogotá D C: Alcaldía Mayor de Bogotá, Secretaría Distrital de Salud; 2009. Pp. 201.</a:t>
            </a:r>
          </a:p>
        </p:txBody>
      </p:sp>
      <p:sp>
        <p:nvSpPr>
          <p:cNvPr id="8" name="5 Elipse">
            <a:extLst>
              <a:ext uri="{FF2B5EF4-FFF2-40B4-BE49-F238E27FC236}">
                <a16:creationId xmlns:a16="http://schemas.microsoft.com/office/drawing/2014/main" id="{55FD9F18-9836-4473-B8F4-56D0CCAEAA2A}"/>
              </a:ext>
            </a:extLst>
          </p:cNvPr>
          <p:cNvSpPr/>
          <p:nvPr/>
        </p:nvSpPr>
        <p:spPr>
          <a:xfrm>
            <a:off x="13344527" y="3962400"/>
            <a:ext cx="7369174" cy="2260600"/>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685800" indent="-685800" hangingPunct="1">
              <a:buFont typeface="+mj-lt"/>
              <a:buAutoNum type="arabicPeriod"/>
              <a:defRPr/>
            </a:pPr>
            <a:r>
              <a:rPr lang="es-ES" sz="2800" dirty="0">
                <a:solidFill>
                  <a:srgbClr val="FF0000"/>
                </a:solidFill>
              </a:rPr>
              <a:t>Intervenciones costo efectivas</a:t>
            </a:r>
          </a:p>
          <a:p>
            <a:pPr marL="685800" indent="-685800" hangingPunct="1">
              <a:buFont typeface="+mj-lt"/>
              <a:buAutoNum type="arabicPeriod"/>
              <a:defRPr/>
            </a:pPr>
            <a:r>
              <a:rPr lang="es-ES" sz="2800" dirty="0">
                <a:solidFill>
                  <a:srgbClr val="FF0000"/>
                </a:solidFill>
              </a:rPr>
              <a:t>PAB</a:t>
            </a:r>
          </a:p>
          <a:p>
            <a:pPr marL="685800" indent="-685800" hangingPunct="1">
              <a:buFont typeface="+mj-lt"/>
              <a:buAutoNum type="arabicPeriod"/>
              <a:defRPr/>
            </a:pPr>
            <a:r>
              <a:rPr lang="es-ES" sz="2800" dirty="0">
                <a:solidFill>
                  <a:srgbClr val="FF0000"/>
                </a:solidFill>
              </a:rPr>
              <a:t>Primer nivel de atención</a:t>
            </a:r>
          </a:p>
        </p:txBody>
      </p:sp>
      <p:sp>
        <p:nvSpPr>
          <p:cNvPr id="10" name="5 Elipse">
            <a:extLst>
              <a:ext uri="{FF2B5EF4-FFF2-40B4-BE49-F238E27FC236}">
                <a16:creationId xmlns:a16="http://schemas.microsoft.com/office/drawing/2014/main" id="{8B53B4F5-020A-4A78-A501-56324108C708}"/>
              </a:ext>
            </a:extLst>
          </p:cNvPr>
          <p:cNvSpPr/>
          <p:nvPr/>
        </p:nvSpPr>
        <p:spPr>
          <a:xfrm>
            <a:off x="13401677" y="6296026"/>
            <a:ext cx="7934324" cy="1562100"/>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685800" indent="-685800" hangingPunct="1">
              <a:buFont typeface="+mj-lt"/>
              <a:buAutoNum type="arabicPeriod"/>
              <a:defRPr/>
            </a:pPr>
            <a:r>
              <a:rPr lang="es-ES" sz="2800" dirty="0">
                <a:solidFill>
                  <a:srgbClr val="FF0000"/>
                </a:solidFill>
              </a:rPr>
              <a:t>MUNICPIOS SALUDABLES POR LA PAZ.</a:t>
            </a:r>
          </a:p>
          <a:p>
            <a:pPr marL="685800" indent="-685800" hangingPunct="1">
              <a:buFont typeface="+mj-lt"/>
              <a:buAutoNum type="arabicPeriod"/>
              <a:defRPr/>
            </a:pPr>
            <a:r>
              <a:rPr lang="es-ES" sz="2800" dirty="0">
                <a:solidFill>
                  <a:srgbClr val="FF0000"/>
                </a:solidFill>
              </a:rPr>
              <a:t>ESCUELAS SALUDABLES</a:t>
            </a:r>
          </a:p>
        </p:txBody>
      </p:sp>
      <p:sp>
        <p:nvSpPr>
          <p:cNvPr id="11" name="5 Elipse">
            <a:extLst>
              <a:ext uri="{FF2B5EF4-FFF2-40B4-BE49-F238E27FC236}">
                <a16:creationId xmlns:a16="http://schemas.microsoft.com/office/drawing/2014/main" id="{BDF4F91B-54F6-4A3B-9BEC-8B7598CA65C3}"/>
              </a:ext>
            </a:extLst>
          </p:cNvPr>
          <p:cNvSpPr/>
          <p:nvPr/>
        </p:nvSpPr>
        <p:spPr>
          <a:xfrm>
            <a:off x="16457569" y="9902142"/>
            <a:ext cx="7369174" cy="1562100"/>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2800" dirty="0">
                <a:solidFill>
                  <a:srgbClr val="FF0000"/>
                </a:solidFill>
              </a:rPr>
              <a:t>RACIONALIDAD DEL MERCADO</a:t>
            </a:r>
          </a:p>
        </p:txBody>
      </p:sp>
      <p:sp>
        <p:nvSpPr>
          <p:cNvPr id="12" name="5 Elipse">
            <a:extLst>
              <a:ext uri="{FF2B5EF4-FFF2-40B4-BE49-F238E27FC236}">
                <a16:creationId xmlns:a16="http://schemas.microsoft.com/office/drawing/2014/main" id="{744513BA-C34E-4B32-BEB1-8966C70D7B65}"/>
              </a:ext>
            </a:extLst>
          </p:cNvPr>
          <p:cNvSpPr/>
          <p:nvPr/>
        </p:nvSpPr>
        <p:spPr>
          <a:xfrm>
            <a:off x="5508537" y="10427006"/>
            <a:ext cx="10464800" cy="1562100"/>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2800" dirty="0">
                <a:solidFill>
                  <a:srgbClr val="FF0000"/>
                </a:solidFill>
              </a:rPr>
              <a:t>Experiencias renovadoras con APS  con enfoque familiar y comunitario: Bogotá, Medellín, Santander, Valle</a:t>
            </a:r>
          </a:p>
        </p:txBody>
      </p:sp>
      <p:sp>
        <p:nvSpPr>
          <p:cNvPr id="13" name="Rectangle 2">
            <a:extLst>
              <a:ext uri="{FF2B5EF4-FFF2-40B4-BE49-F238E27FC236}">
                <a16:creationId xmlns:a16="http://schemas.microsoft.com/office/drawing/2014/main" id="{1251E5AA-8BDE-447C-9E24-8702A6569414}"/>
              </a:ext>
            </a:extLst>
          </p:cNvPr>
          <p:cNvSpPr txBox="1">
            <a:spLocks noChangeArrowheads="1"/>
          </p:cNvSpPr>
          <p:nvPr/>
        </p:nvSpPr>
        <p:spPr>
          <a:xfrm>
            <a:off x="3460843" y="848737"/>
            <a:ext cx="18002250" cy="1000126"/>
          </a:xfrm>
          <a:prstGeom prst="rect">
            <a:avLst/>
          </a:prstGeom>
          <a:noFill/>
        </p:spPr>
        <p:txBody>
          <a:bodyPr/>
          <a:lstStyle/>
          <a:p>
            <a:pPr>
              <a:defRPr/>
            </a:pPr>
            <a:r>
              <a:rPr lang="es-CO" sz="5600" cap="small" dirty="0">
                <a:solidFill>
                  <a:srgbClr val="FFFF00"/>
                </a:solidFill>
                <a:latin typeface="Stencil" pitchFamily="82" charset="0"/>
                <a:ea typeface="+mj-ea"/>
                <a:cs typeface="+mj-cs"/>
              </a:rPr>
              <a:t>EXPERIENCIAS DE LA APS en COLOMBIA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Título">
            <a:extLst>
              <a:ext uri="{FF2B5EF4-FFF2-40B4-BE49-F238E27FC236}">
                <a16:creationId xmlns:a16="http://schemas.microsoft.com/office/drawing/2014/main" id="{CC2C7F1D-0102-441A-9BDA-0687FA891D60}"/>
              </a:ext>
            </a:extLst>
          </p:cNvPr>
          <p:cNvSpPr txBox="1">
            <a:spLocks/>
          </p:cNvSpPr>
          <p:nvPr/>
        </p:nvSpPr>
        <p:spPr bwMode="auto">
          <a:xfrm>
            <a:off x="566057" y="2025198"/>
            <a:ext cx="2804160" cy="1000126"/>
          </a:xfrm>
          <a:prstGeom prst="rect">
            <a:avLst/>
          </a:prstGeom>
          <a:noFill/>
          <a:ln w="9525">
            <a:noFill/>
            <a:miter lim="800000"/>
            <a:headEnd/>
            <a:tailEnd/>
          </a:ln>
        </p:spPr>
        <p:txBody>
          <a:bodyPr lIns="0" tIns="0" rIns="36576" bIns="0" anchor="b">
            <a:normAutofit fontScale="40000" lnSpcReduction="20000"/>
            <a:scene3d>
              <a:camera prst="orthographicFront"/>
              <a:lightRig rig="freezing" dir="t">
                <a:rot lat="0" lon="0" rev="5640000"/>
              </a:lightRig>
            </a:scene3d>
            <a:sp3d prstMaterial="flat">
              <a:bevelT w="38100" h="38100"/>
              <a:contourClr>
                <a:schemeClr val="tx2"/>
              </a:contourClr>
            </a:sp3d>
          </a:bodyPr>
          <a:lstStyle/>
          <a:p>
            <a:pPr algn="ctr" eaLnBrk="1" hangingPunct="1">
              <a:defRPr/>
            </a:pPr>
            <a:r>
              <a:rPr lang="es-ES" sz="6400" dirty="0">
                <a:solidFill>
                  <a:srgbClr val="FF0000"/>
                </a:solidFill>
                <a:latin typeface="Arial Rounded MT Bold" pitchFamily="34" charset="0"/>
                <a:ea typeface="+mj-ea"/>
                <a:cs typeface="Arial" pitchFamily="34" charset="0"/>
              </a:rPr>
              <a:t>APS EN LA LEY 1438 DE 2011</a:t>
            </a:r>
          </a:p>
        </p:txBody>
      </p:sp>
      <p:sp>
        <p:nvSpPr>
          <p:cNvPr id="52227" name="11 CuadroTexto">
            <a:extLst>
              <a:ext uri="{FF2B5EF4-FFF2-40B4-BE49-F238E27FC236}">
                <a16:creationId xmlns:a16="http://schemas.microsoft.com/office/drawing/2014/main" id="{02A504B3-5C5C-4EA6-A627-82F93C457C6A}"/>
              </a:ext>
            </a:extLst>
          </p:cNvPr>
          <p:cNvSpPr txBox="1">
            <a:spLocks noChangeArrowheads="1"/>
          </p:cNvSpPr>
          <p:nvPr/>
        </p:nvSpPr>
        <p:spPr bwMode="auto">
          <a:xfrm>
            <a:off x="3844685" y="1943507"/>
            <a:ext cx="20247428" cy="10864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es-ES" altLang="es-ES" sz="4000" dirty="0">
                <a:solidFill>
                  <a:schemeClr val="tx1"/>
                </a:solidFill>
                <a:latin typeface="Times New Roman" panose="02020603050405020304" pitchFamily="18" charset="0"/>
              </a:rPr>
              <a:t>ARTÍCULO 12°. Estrategia de Atención Primaria en Salud que estará constituida por tres componentes integrados: </a:t>
            </a:r>
          </a:p>
          <a:p>
            <a:pPr lvl="3">
              <a:spcBef>
                <a:spcPct val="0"/>
              </a:spcBef>
              <a:buClrTx/>
              <a:buFontTx/>
              <a:buNone/>
            </a:pPr>
            <a:r>
              <a:rPr lang="es-ES" altLang="es-ES" sz="6000" dirty="0">
                <a:solidFill>
                  <a:srgbClr val="FF0000"/>
                </a:solidFill>
                <a:latin typeface="Times New Roman" panose="02020603050405020304" pitchFamily="18" charset="0"/>
              </a:rPr>
              <a:t>Los servicios de salud</a:t>
            </a:r>
          </a:p>
          <a:p>
            <a:pPr lvl="3">
              <a:spcBef>
                <a:spcPct val="0"/>
              </a:spcBef>
              <a:buClrTx/>
              <a:buFontTx/>
              <a:buNone/>
            </a:pPr>
            <a:r>
              <a:rPr lang="es-ES" altLang="es-ES" sz="6000" dirty="0">
                <a:solidFill>
                  <a:srgbClr val="FF0000"/>
                </a:solidFill>
                <a:latin typeface="Times New Roman" panose="02020603050405020304" pitchFamily="18" charset="0"/>
              </a:rPr>
              <a:t>La acción intersectorial/ tran-sectorial por la salud </a:t>
            </a:r>
          </a:p>
          <a:p>
            <a:pPr lvl="3">
              <a:spcBef>
                <a:spcPct val="0"/>
              </a:spcBef>
              <a:buClrTx/>
              <a:buFontTx/>
              <a:buNone/>
            </a:pPr>
            <a:r>
              <a:rPr lang="es-ES" altLang="es-ES" sz="6000" dirty="0">
                <a:solidFill>
                  <a:srgbClr val="FF0000"/>
                </a:solidFill>
                <a:latin typeface="Times New Roman" panose="02020603050405020304" pitchFamily="18" charset="0"/>
              </a:rPr>
              <a:t>La participación social comunitaria y ciudadana. </a:t>
            </a:r>
          </a:p>
          <a:p>
            <a:pPr algn="l">
              <a:spcBef>
                <a:spcPct val="0"/>
              </a:spcBef>
              <a:buClrTx/>
              <a:buFont typeface="Arial" panose="020B0604020202020204" pitchFamily="34" charset="0"/>
              <a:buChar char="•"/>
            </a:pPr>
            <a:endParaRPr lang="es-ES" altLang="es-ES" sz="4000" dirty="0">
              <a:solidFill>
                <a:schemeClr val="tx1"/>
              </a:solidFill>
              <a:latin typeface="Times New Roman" panose="02020603050405020304" pitchFamily="18" charset="0"/>
            </a:endParaRPr>
          </a:p>
          <a:p>
            <a:pPr algn="l">
              <a:spcBef>
                <a:spcPct val="0"/>
              </a:spcBef>
              <a:buClrTx/>
              <a:buFont typeface="Arial" panose="020B0604020202020204" pitchFamily="34" charset="0"/>
              <a:buChar char="•"/>
            </a:pPr>
            <a:r>
              <a:rPr lang="es-ES" altLang="es-ES" sz="4000" dirty="0">
                <a:solidFill>
                  <a:schemeClr val="tx1"/>
                </a:solidFill>
                <a:latin typeface="Times New Roman" panose="02020603050405020304" pitchFamily="18" charset="0"/>
              </a:rPr>
              <a:t>Énfasis en  promoción de la salud y prevención de la enfermedad. </a:t>
            </a:r>
          </a:p>
          <a:p>
            <a:pPr algn="l">
              <a:spcBef>
                <a:spcPct val="0"/>
              </a:spcBef>
              <a:buClrTx/>
              <a:buFont typeface="Arial" panose="020B0604020202020204" pitchFamily="34" charset="0"/>
              <a:buChar char="•"/>
            </a:pPr>
            <a:r>
              <a:rPr lang="es-ES" altLang="es-ES" sz="4000" dirty="0">
                <a:solidFill>
                  <a:schemeClr val="tx1"/>
                </a:solidFill>
                <a:latin typeface="Times New Roman" panose="02020603050405020304" pitchFamily="18" charset="0"/>
              </a:rPr>
              <a:t>Acciones Intersectoriales para impactar los determinantes en salud. </a:t>
            </a:r>
          </a:p>
          <a:p>
            <a:pPr algn="l">
              <a:spcBef>
                <a:spcPct val="0"/>
              </a:spcBef>
              <a:buClrTx/>
              <a:buFont typeface="Arial" panose="020B0604020202020204" pitchFamily="34" charset="0"/>
              <a:buChar char="•"/>
            </a:pPr>
            <a:r>
              <a:rPr lang="es-ES" altLang="es-ES" sz="4000" dirty="0">
                <a:solidFill>
                  <a:schemeClr val="tx1"/>
                </a:solidFill>
                <a:latin typeface="Times New Roman" panose="02020603050405020304" pitchFamily="18" charset="0"/>
              </a:rPr>
              <a:t>Orientación individual, familiar y comunitaria. </a:t>
            </a:r>
          </a:p>
          <a:p>
            <a:pPr algn="l">
              <a:spcBef>
                <a:spcPct val="0"/>
              </a:spcBef>
              <a:buClrTx/>
              <a:buFont typeface="Arial" panose="020B0604020202020204" pitchFamily="34" charset="0"/>
              <a:buChar char="•"/>
            </a:pPr>
            <a:r>
              <a:rPr lang="es-ES" altLang="es-ES" sz="4000" dirty="0">
                <a:solidFill>
                  <a:schemeClr val="tx1"/>
                </a:solidFill>
                <a:latin typeface="Times New Roman" panose="02020603050405020304" pitchFamily="18" charset="0"/>
              </a:rPr>
              <a:t> Atención integral, integrada y continua. </a:t>
            </a:r>
          </a:p>
          <a:p>
            <a:pPr algn="l">
              <a:spcBef>
                <a:spcPct val="0"/>
              </a:spcBef>
              <a:buClrTx/>
              <a:buFont typeface="Arial" panose="020B0604020202020204" pitchFamily="34" charset="0"/>
              <a:buChar char="•"/>
            </a:pPr>
            <a:r>
              <a:rPr lang="es-ES" altLang="es-ES" sz="4000" dirty="0">
                <a:solidFill>
                  <a:schemeClr val="tx1"/>
                </a:solidFill>
                <a:latin typeface="Times New Roman" panose="02020603050405020304" pitchFamily="18" charset="0"/>
              </a:rPr>
              <a:t>Interculturalidad, que incluye prácticas tradicionales, alternativas y complementarias para la atención en salud. </a:t>
            </a:r>
          </a:p>
          <a:p>
            <a:pPr algn="l">
              <a:spcBef>
                <a:spcPct val="0"/>
              </a:spcBef>
              <a:buClrTx/>
              <a:buFont typeface="Arial" panose="020B0604020202020204" pitchFamily="34" charset="0"/>
              <a:buChar char="•"/>
            </a:pPr>
            <a:r>
              <a:rPr lang="es-ES" altLang="es-ES" sz="4000" dirty="0">
                <a:solidFill>
                  <a:schemeClr val="tx1"/>
                </a:solidFill>
                <a:latin typeface="Times New Roman" panose="02020603050405020304" pitchFamily="18" charset="0"/>
              </a:rPr>
              <a:t>Talento humano organizado en equipos multidisciplinarios... </a:t>
            </a:r>
          </a:p>
          <a:p>
            <a:pPr algn="l">
              <a:spcBef>
                <a:spcPct val="0"/>
              </a:spcBef>
              <a:buClrTx/>
              <a:buFont typeface="Arial" panose="020B0604020202020204" pitchFamily="34" charset="0"/>
              <a:buChar char="•"/>
            </a:pPr>
            <a:r>
              <a:rPr lang="es-ES" altLang="es-ES" sz="4000" dirty="0">
                <a:solidFill>
                  <a:schemeClr val="tx1"/>
                </a:solidFill>
                <a:latin typeface="Times New Roman" panose="02020603050405020304" pitchFamily="18" charset="0"/>
              </a:rPr>
              <a:t> Fortalecimiento de la baja complejidad/ mejorar la resolutividad. </a:t>
            </a:r>
          </a:p>
          <a:p>
            <a:pPr algn="l">
              <a:spcBef>
                <a:spcPct val="0"/>
              </a:spcBef>
              <a:buClrTx/>
              <a:buFont typeface="Arial" panose="020B0604020202020204" pitchFamily="34" charset="0"/>
              <a:buChar char="•"/>
            </a:pPr>
            <a:r>
              <a:rPr lang="es-ES" altLang="es-ES" sz="4000" dirty="0">
                <a:solidFill>
                  <a:schemeClr val="tx1"/>
                </a:solidFill>
                <a:latin typeface="Times New Roman" panose="02020603050405020304" pitchFamily="18" charset="0"/>
              </a:rPr>
              <a:t>Participación activa de la comunidad. </a:t>
            </a:r>
          </a:p>
          <a:p>
            <a:pPr algn="l">
              <a:spcBef>
                <a:spcPct val="0"/>
              </a:spcBef>
              <a:buClrTx/>
              <a:buFont typeface="Arial" panose="020B0604020202020204" pitchFamily="34" charset="0"/>
              <a:buChar char="•"/>
            </a:pPr>
            <a:r>
              <a:rPr lang="es-ES" altLang="es-ES" sz="4000" dirty="0">
                <a:solidFill>
                  <a:schemeClr val="tx1"/>
                </a:solidFill>
                <a:latin typeface="Times New Roman" panose="02020603050405020304" pitchFamily="18" charset="0"/>
              </a:rPr>
              <a:t>Enfoque territorial. </a:t>
            </a:r>
            <a:endParaRPr lang="es-ES" altLang="es-ES" sz="4000" dirty="0">
              <a:solidFill>
                <a:schemeClr val="tx1"/>
              </a:solidFill>
              <a:latin typeface="Arial Rounded MT Bold" panose="020F0704030504030204" pitchFamily="34" charset="0"/>
            </a:endParaRPr>
          </a:p>
        </p:txBody>
      </p:sp>
      <p:sp>
        <p:nvSpPr>
          <p:cNvPr id="4" name="Rectangle 2">
            <a:extLst>
              <a:ext uri="{FF2B5EF4-FFF2-40B4-BE49-F238E27FC236}">
                <a16:creationId xmlns:a16="http://schemas.microsoft.com/office/drawing/2014/main" id="{1251E5AA-8BDE-447C-9E24-8702A6569414}"/>
              </a:ext>
            </a:extLst>
          </p:cNvPr>
          <p:cNvSpPr txBox="1">
            <a:spLocks noChangeArrowheads="1"/>
          </p:cNvSpPr>
          <p:nvPr/>
        </p:nvSpPr>
        <p:spPr>
          <a:xfrm>
            <a:off x="3333751" y="888890"/>
            <a:ext cx="18002250" cy="1000126"/>
          </a:xfrm>
          <a:prstGeom prst="rect">
            <a:avLst/>
          </a:prstGeom>
          <a:noFill/>
        </p:spPr>
        <p:txBody>
          <a:bodyPr/>
          <a:lstStyle/>
          <a:p>
            <a:pPr>
              <a:defRPr/>
            </a:pPr>
            <a:r>
              <a:rPr lang="es-CO" sz="5600" cap="small" dirty="0">
                <a:solidFill>
                  <a:srgbClr val="FFFF00"/>
                </a:solidFill>
                <a:latin typeface="Stencil" pitchFamily="82" charset="0"/>
                <a:ea typeface="+mj-ea"/>
                <a:cs typeface="+mj-cs"/>
              </a:rPr>
              <a:t>EXPERIENCIAS DE LA APS en COLOMBIA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ítulo 1">
            <a:extLst>
              <a:ext uri="{FF2B5EF4-FFF2-40B4-BE49-F238E27FC236}">
                <a16:creationId xmlns:a16="http://schemas.microsoft.com/office/drawing/2014/main" id="{BBEC39BB-3542-45F4-86CB-B117777BA554}"/>
              </a:ext>
            </a:extLst>
          </p:cNvPr>
          <p:cNvSpPr>
            <a:spLocks noGrp="1"/>
          </p:cNvSpPr>
          <p:nvPr>
            <p:ph type="title"/>
          </p:nvPr>
        </p:nvSpPr>
        <p:spPr>
          <a:xfrm>
            <a:off x="3157259" y="158704"/>
            <a:ext cx="17468850" cy="1384300"/>
          </a:xfrm>
        </p:spPr>
        <p:txBody>
          <a:bodyPr rtlCol="0">
            <a:normAutofit/>
          </a:bodyPr>
          <a:lstStyle/>
          <a:p>
            <a:pPr>
              <a:defRPr/>
            </a:pPr>
            <a:r>
              <a:rPr lang="es-CO" altLang="es-CO" sz="6000" b="1" dirty="0">
                <a:solidFill>
                  <a:srgbClr val="FFFF00"/>
                </a:solidFill>
              </a:rPr>
              <a:t>POLÍTICA DE ATENCIÓN INTEGRAL</a:t>
            </a:r>
          </a:p>
        </p:txBody>
      </p:sp>
      <p:pic>
        <p:nvPicPr>
          <p:cNvPr id="83971" name="Imagen 4">
            <a:extLst>
              <a:ext uri="{FF2B5EF4-FFF2-40B4-BE49-F238E27FC236}">
                <a16:creationId xmlns:a16="http://schemas.microsoft.com/office/drawing/2014/main" id="{CF9137B2-F83B-44D2-9AEA-02C9AD2BC9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43777" y="12056923"/>
            <a:ext cx="40068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Imagen 3">
            <a:extLst>
              <a:ext uri="{FF2B5EF4-FFF2-40B4-BE49-F238E27FC236}">
                <a16:creationId xmlns:a16="http://schemas.microsoft.com/office/drawing/2014/main" id="{2403E632-0A98-45E4-BE6C-0459405457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869" y="1831976"/>
            <a:ext cx="14633574" cy="1121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a:extLst>
              <a:ext uri="{FF2B5EF4-FFF2-40B4-BE49-F238E27FC236}">
                <a16:creationId xmlns:a16="http://schemas.microsoft.com/office/drawing/2014/main" id="{BBEC39BB-3542-45F4-86CB-B117777BA554}"/>
              </a:ext>
            </a:extLst>
          </p:cNvPr>
          <p:cNvSpPr txBox="1">
            <a:spLocks/>
          </p:cNvSpPr>
          <p:nvPr/>
        </p:nvSpPr>
        <p:spPr>
          <a:xfrm>
            <a:off x="13420165" y="3230470"/>
            <a:ext cx="9870141" cy="7138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rtlCol="0" anchor="ctr">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a:lstStyle>
          <a:p>
            <a:pPr hangingPunct="1">
              <a:defRPr/>
            </a:pPr>
            <a:r>
              <a:rPr lang="es-CO" altLang="es-CO" sz="4800" b="1" dirty="0">
                <a:solidFill>
                  <a:schemeClr val="accent6">
                    <a:lumMod val="75000"/>
                  </a:schemeClr>
                </a:solidFill>
              </a:rPr>
              <a:t>ESTRATEGIA de ATENCION PRIMARIA EN SALUD:</a:t>
            </a:r>
            <a:r>
              <a:rPr lang="es-CO" altLang="es-CO" sz="4800" b="1" dirty="0">
                <a:solidFill>
                  <a:srgbClr val="FF0000"/>
                </a:solidFill>
              </a:rPr>
              <a:t>  </a:t>
            </a:r>
          </a:p>
          <a:p>
            <a:pPr hangingPunct="1">
              <a:defRPr/>
            </a:pPr>
            <a:endParaRPr lang="es-CO" altLang="es-CO" sz="4800" b="1" dirty="0">
              <a:solidFill>
                <a:srgbClr val="FF0000"/>
              </a:solidFill>
            </a:endParaRPr>
          </a:p>
          <a:p>
            <a:pPr hangingPunct="1">
              <a:defRPr/>
            </a:pPr>
            <a:r>
              <a:rPr lang="es-CO" altLang="es-CO" sz="4800" b="1" dirty="0">
                <a:solidFill>
                  <a:schemeClr val="tx1"/>
                </a:solidFill>
              </a:rPr>
              <a:t>Tres	componentes	integrados	e	interdependientes:	</a:t>
            </a:r>
          </a:p>
          <a:p>
            <a:pPr hangingPunct="1">
              <a:defRPr/>
            </a:pPr>
            <a:r>
              <a:rPr lang="es-CO" altLang="es-CO" sz="4800" b="1" dirty="0">
                <a:solidFill>
                  <a:schemeClr val="tx1"/>
                </a:solidFill>
              </a:rPr>
              <a:t>• Acción	intersectorial/	transectorial	por	la	salud	</a:t>
            </a:r>
          </a:p>
          <a:p>
            <a:pPr hangingPunct="1">
              <a:defRPr/>
            </a:pPr>
            <a:r>
              <a:rPr lang="es-CO" altLang="es-CO" sz="4800" b="1" dirty="0">
                <a:solidFill>
                  <a:schemeClr val="tx1"/>
                </a:solidFill>
              </a:rPr>
              <a:t>• Participación	social,	comunitaria	y	ciudadana </a:t>
            </a:r>
          </a:p>
          <a:p>
            <a:pPr hangingPunct="1">
              <a:defRPr/>
            </a:pPr>
            <a:r>
              <a:rPr lang="es-CO" altLang="es-CO" sz="4800" b="1" dirty="0">
                <a:solidFill>
                  <a:schemeClr val="tx1"/>
                </a:solidFill>
              </a:rPr>
              <a:t>• Servicios	de	salud	</a:t>
            </a:r>
          </a:p>
        </p:txBody>
      </p:sp>
      <p:sp>
        <p:nvSpPr>
          <p:cNvPr id="6" name="Rectangle 20">
            <a:extLst>
              <a:ext uri="{FF2B5EF4-FFF2-40B4-BE49-F238E27FC236}">
                <a16:creationId xmlns:a16="http://schemas.microsoft.com/office/drawing/2014/main" id="{7AE35C88-17CD-472C-8518-B5510BE5D0A1}"/>
              </a:ext>
            </a:extLst>
          </p:cNvPr>
          <p:cNvSpPr>
            <a:spLocks noChangeArrowheads="1"/>
          </p:cNvSpPr>
          <p:nvPr/>
        </p:nvSpPr>
        <p:spPr bwMode="auto">
          <a:xfrm>
            <a:off x="14762443" y="11255282"/>
            <a:ext cx="4015104" cy="1790794"/>
          </a:xfrm>
          <a:prstGeom prst="rect">
            <a:avLst/>
          </a:prstGeom>
          <a:solidFill>
            <a:srgbClr val="FFFF00"/>
          </a:solidFill>
          <a:ln>
            <a:noFill/>
          </a:ln>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ES" altLang="es-CO" sz="3200" dirty="0">
                <a:solidFill>
                  <a:srgbClr val="CC3300"/>
                </a:solidFill>
                <a:latin typeface="Arial Black" panose="020B0A04020102020204" pitchFamily="34" charset="0"/>
              </a:rPr>
              <a:t>PAIS</a:t>
            </a:r>
          </a:p>
          <a:p>
            <a:pPr algn="ctr" eaLnBrk="1" hangingPunct="1"/>
            <a:r>
              <a:rPr lang="es-ES" altLang="es-CO" sz="3200" dirty="0">
                <a:solidFill>
                  <a:srgbClr val="CC3300"/>
                </a:solidFill>
                <a:latin typeface="Arial Black" panose="020B0A04020102020204" pitchFamily="34" charset="0"/>
              </a:rPr>
              <a:t>MIAS</a:t>
            </a:r>
          </a:p>
          <a:p>
            <a:pPr algn="ctr" eaLnBrk="1" hangingPunct="1"/>
            <a:r>
              <a:rPr lang="es-ES" altLang="es-CO" sz="3200" dirty="0">
                <a:solidFill>
                  <a:srgbClr val="CC3300"/>
                </a:solidFill>
                <a:latin typeface="Arial Black" panose="020B0A04020102020204" pitchFamily="34" charset="0"/>
              </a:rPr>
              <a:t>RIAS</a:t>
            </a:r>
          </a:p>
        </p:txBody>
      </p:sp>
    </p:spTree>
    <p:extLst>
      <p:ext uri="{BB962C8B-B14F-4D97-AF65-F5344CB8AC3E}">
        <p14:creationId xmlns:p14="http://schemas.microsoft.com/office/powerpoint/2010/main" val="2511814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e recomienda estructurar su presentación de la siguiente forma:…"/>
          <p:cNvSpPr txBox="1">
            <a:spLocks noGrp="1"/>
          </p:cNvSpPr>
          <p:nvPr>
            <p:ph type="body" idx="1"/>
          </p:nvPr>
        </p:nvSpPr>
        <p:spPr>
          <a:xfrm>
            <a:off x="804740" y="3365707"/>
            <a:ext cx="22652601" cy="7840520"/>
          </a:xfrm>
          <a:prstGeom prst="rect">
            <a:avLst/>
          </a:prstGeom>
        </p:spPr>
        <p:txBody>
          <a:bodyPr>
            <a:normAutofit/>
          </a:bodyPr>
          <a:lstStyle/>
          <a:p>
            <a:pPr algn="ctr">
              <a:spcBef>
                <a:spcPts val="100"/>
              </a:spcBef>
            </a:pPr>
            <a:r>
              <a:rPr lang="es-CO" sz="6000" b="1" dirty="0">
                <a:solidFill>
                  <a:srgbClr val="FF0000"/>
                </a:solidFill>
              </a:rPr>
              <a:t>FORTALEZAS, LIMITACIONES DE LA EXPERIENCIA y DESAFÍOS.</a:t>
            </a:r>
          </a:p>
        </p:txBody>
      </p:sp>
      <p:sp>
        <p:nvSpPr>
          <p:cNvPr id="4" name="Se recomienda estructurar su presentación de la siguiente forma:…"/>
          <p:cNvSpPr txBox="1">
            <a:spLocks/>
          </p:cNvSpPr>
          <p:nvPr/>
        </p:nvSpPr>
        <p:spPr>
          <a:xfrm>
            <a:off x="9566030" y="13241215"/>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algn="r" hangingPunct="1"/>
            <a:r>
              <a:rPr lang="es-CO" sz="900" b="1" i="1" dirty="0"/>
              <a:t>Fernando Muñoz, Daniel López-Acuña, Paul Halverson</a:t>
            </a:r>
            <a:r>
              <a:rPr lang="es-CO" sz="900" b="1" baseline="30000" dirty="0"/>
              <a:t>3</a:t>
            </a:r>
            <a:r>
              <a:rPr lang="es-CO" sz="900" b="1" i="1" dirty="0"/>
              <a:t> Carlyle Guerra de Macedo, Wade Hanna,Mónica Larrieu, Soledad Ubilla, y José Luis Zeballos</a:t>
            </a:r>
            <a:r>
              <a:rPr lang="es-CO" sz="900" b="1" baseline="30000" dirty="0"/>
              <a:t>. </a:t>
            </a:r>
            <a:r>
              <a:rPr lang="es-CO" sz="900" b="1" dirty="0"/>
              <a:t>Las funciones esenciales de la salud pública: un tema emergente en las reformas del sector de la salud</a:t>
            </a:r>
            <a:endParaRPr lang="es-CO" dirty="0"/>
          </a:p>
        </p:txBody>
      </p:sp>
    </p:spTree>
    <p:extLst>
      <p:ext uri="{BB962C8B-B14F-4D97-AF65-F5344CB8AC3E}">
        <p14:creationId xmlns:p14="http://schemas.microsoft.com/office/powerpoint/2010/main" val="38133298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2">
            <a:extLst>
              <a:ext uri="{FF2B5EF4-FFF2-40B4-BE49-F238E27FC236}">
                <a16:creationId xmlns:a16="http://schemas.microsoft.com/office/drawing/2014/main" id="{D6B2B708-694F-44CE-AF5F-7365999FE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696" b="8594"/>
          <a:stretch>
            <a:fillRect/>
          </a:stretch>
        </p:blipFill>
        <p:spPr bwMode="auto">
          <a:xfrm>
            <a:off x="3476627" y="1461930"/>
            <a:ext cx="17430750" cy="1153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0">
            <a:extLst>
              <a:ext uri="{FF2B5EF4-FFF2-40B4-BE49-F238E27FC236}">
                <a16:creationId xmlns:a16="http://schemas.microsoft.com/office/drawing/2014/main" id="{43D039E6-864C-4658-80F8-C9CE361FA2CA}"/>
              </a:ext>
            </a:extLst>
          </p:cNvPr>
          <p:cNvSpPr>
            <a:spLocks noChangeArrowheads="1"/>
          </p:cNvSpPr>
          <p:nvPr/>
        </p:nvSpPr>
        <p:spPr bwMode="auto">
          <a:xfrm>
            <a:off x="1254762" y="4420586"/>
            <a:ext cx="4015104" cy="126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ES" altLang="es-CO" sz="4400" dirty="0">
                <a:solidFill>
                  <a:srgbClr val="CC3300"/>
                </a:solidFill>
                <a:latin typeface="Arial Black" panose="020B0A04020102020204" pitchFamily="34" charset="0"/>
              </a:rPr>
              <a:t>LIMITACIONES </a:t>
            </a:r>
          </a:p>
          <a:p>
            <a:pPr algn="ctr" eaLnBrk="1" hangingPunct="1"/>
            <a:endParaRPr lang="es-ES" altLang="es-CO" sz="3200" dirty="0">
              <a:solidFill>
                <a:srgbClr val="CC3300"/>
              </a:solidFill>
              <a:latin typeface="Arial Black" panose="020B0A04020102020204" pitchFamily="34" charset="0"/>
            </a:endParaRPr>
          </a:p>
          <a:p>
            <a:pPr algn="ctr" eaLnBrk="1" hangingPunct="1"/>
            <a:endParaRPr lang="es-ES" altLang="es-CO" sz="3200" dirty="0">
              <a:solidFill>
                <a:srgbClr val="CC3300"/>
              </a:solidFill>
              <a:latin typeface="Arial Black" panose="020B0A04020102020204" pitchFamily="34" charset="0"/>
            </a:endParaRPr>
          </a:p>
          <a:p>
            <a:pPr algn="ctr" eaLnBrk="1" hangingPunct="1"/>
            <a:endParaRPr lang="es-ES" altLang="es-CO" sz="3200" dirty="0">
              <a:solidFill>
                <a:srgbClr val="CC3300"/>
              </a:solidFill>
              <a:latin typeface="Arial Black" panose="020B0A04020102020204" pitchFamily="34" charset="0"/>
            </a:endParaRPr>
          </a:p>
          <a:p>
            <a:pPr algn="ctr" eaLnBrk="1" hangingPunct="1"/>
            <a:endParaRPr lang="es-ES" altLang="es-CO" sz="3200" dirty="0">
              <a:solidFill>
                <a:srgbClr val="CC3300"/>
              </a:solidFill>
              <a:latin typeface="Arial Black" panose="020B0A04020102020204" pitchFamily="34" charset="0"/>
            </a:endParaRPr>
          </a:p>
          <a:p>
            <a:pPr algn="ctr" eaLnBrk="1" hangingPunct="1"/>
            <a:endParaRPr lang="es-ES" altLang="es-CO" sz="3200" dirty="0">
              <a:solidFill>
                <a:srgbClr val="CC3300"/>
              </a:solidFill>
              <a:latin typeface="Arial Black" panose="020B0A04020102020204" pitchFamily="34" charset="0"/>
            </a:endParaRPr>
          </a:p>
          <a:p>
            <a:pPr algn="ctr" eaLnBrk="1" hangingPunct="1"/>
            <a:endParaRPr lang="es-ES" altLang="es-CO" sz="3200" dirty="0">
              <a:solidFill>
                <a:srgbClr val="CC3300"/>
              </a:solidFill>
              <a:latin typeface="Arial Black" panose="020B0A04020102020204" pitchFamily="34" charset="0"/>
            </a:endParaRPr>
          </a:p>
          <a:p>
            <a:pPr algn="ctr" eaLnBrk="1" hangingPunct="1"/>
            <a:endParaRPr lang="es-ES" altLang="es-CO" sz="3200" dirty="0">
              <a:solidFill>
                <a:srgbClr val="CC3300"/>
              </a:solidFill>
              <a:latin typeface="Arial Black" panose="020B0A04020102020204" pitchFamily="34" charset="0"/>
            </a:endParaRPr>
          </a:p>
          <a:p>
            <a:pPr algn="ctr" eaLnBrk="1" hangingPunct="1"/>
            <a:endParaRPr lang="es-ES" altLang="es-CO" sz="3200" dirty="0">
              <a:solidFill>
                <a:srgbClr val="CC3300"/>
              </a:solidFill>
              <a:latin typeface="Arial Black" panose="020B0A04020102020204" pitchFamily="34" charset="0"/>
            </a:endParaRPr>
          </a:p>
          <a:p>
            <a:pPr algn="ctr" eaLnBrk="1" hangingPunct="1"/>
            <a:endParaRPr lang="es-ES" altLang="es-CO" sz="3200" dirty="0">
              <a:solidFill>
                <a:srgbClr val="CC3300"/>
              </a:solidFill>
              <a:latin typeface="Arial Black" panose="020B0A04020102020204" pitchFamily="34" charset="0"/>
            </a:endParaRPr>
          </a:p>
          <a:p>
            <a:pPr algn="ctr" eaLnBrk="1" hangingPunct="1"/>
            <a:r>
              <a:rPr lang="es-ES" altLang="es-CO" sz="3200" dirty="0">
                <a:solidFill>
                  <a:srgbClr val="CC3300"/>
                </a:solidFill>
                <a:latin typeface="Arial Black" panose="020B0A04020102020204" pitchFamily="34" charset="0"/>
              </a:rPr>
              <a:t> </a:t>
            </a:r>
          </a:p>
          <a:p>
            <a:pPr algn="ctr" eaLnBrk="1" hangingPunct="1"/>
            <a:r>
              <a:rPr lang="es-ES" altLang="es-CO" sz="4400" dirty="0">
                <a:solidFill>
                  <a:srgbClr val="CC3300"/>
                </a:solidFill>
                <a:latin typeface="Arial Black" panose="020B0A04020102020204" pitchFamily="34" charset="0"/>
              </a:rPr>
              <a:t>RECOMENDACIONES</a:t>
            </a:r>
          </a:p>
        </p:txBody>
      </p:sp>
      <p:sp>
        <p:nvSpPr>
          <p:cNvPr id="8" name="Rectangle 20">
            <a:extLst>
              <a:ext uri="{FF2B5EF4-FFF2-40B4-BE49-F238E27FC236}">
                <a16:creationId xmlns:a16="http://schemas.microsoft.com/office/drawing/2014/main" id="{43D039E6-864C-4658-80F8-C9CE361FA2CA}"/>
              </a:ext>
            </a:extLst>
          </p:cNvPr>
          <p:cNvSpPr>
            <a:spLocks noChangeArrowheads="1"/>
          </p:cNvSpPr>
          <p:nvPr/>
        </p:nvSpPr>
        <p:spPr bwMode="auto">
          <a:xfrm>
            <a:off x="20297178" y="7705726"/>
            <a:ext cx="4015104"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ES" altLang="es-CO" sz="3200" dirty="0">
                <a:solidFill>
                  <a:srgbClr val="CC3300"/>
                </a:solidFill>
                <a:latin typeface="Arial Black" panose="020B0A04020102020204" pitchFamily="34" charset="0"/>
              </a:rPr>
              <a:t>Basadas en:</a:t>
            </a:r>
          </a:p>
          <a:p>
            <a:pPr algn="ctr" eaLnBrk="1" hangingPunct="1"/>
            <a:r>
              <a:rPr lang="es-ES" altLang="es-CO" sz="3200" dirty="0">
                <a:solidFill>
                  <a:srgbClr val="CC3300"/>
                </a:solidFill>
                <a:latin typeface="Arial Black" panose="020B0A04020102020204" pitchFamily="34" charset="0"/>
              </a:rPr>
              <a:t> LA APS Y EN LA </a:t>
            </a:r>
          </a:p>
          <a:p>
            <a:pPr algn="ctr" eaLnBrk="1" hangingPunct="1"/>
            <a:r>
              <a:rPr lang="es-ES" altLang="es-CO" sz="3200" dirty="0">
                <a:solidFill>
                  <a:srgbClr val="CC3300"/>
                </a:solidFill>
                <a:latin typeface="Arial Black" panose="020B0A04020102020204" pitchFamily="34" charset="0"/>
              </a:rPr>
              <a:t>SALUD UNIVERSAL</a:t>
            </a:r>
          </a:p>
          <a:p>
            <a:pPr algn="ctr" eaLnBrk="1" hangingPunct="1"/>
            <a:r>
              <a:rPr lang="es-ES" altLang="es-CO" sz="3200" dirty="0">
                <a:solidFill>
                  <a:srgbClr val="CC3300"/>
                </a:solidFill>
                <a:latin typeface="Arial Black" panose="020B0A04020102020204" pitchFamily="34" charset="0"/>
              </a:rPr>
              <a:t>Fortalecimiento</a:t>
            </a:r>
          </a:p>
          <a:p>
            <a:pPr algn="ctr" eaLnBrk="1" hangingPunct="1"/>
            <a:r>
              <a:rPr lang="es-ES" altLang="es-CO" sz="3200" dirty="0">
                <a:solidFill>
                  <a:srgbClr val="CC3300"/>
                </a:solidFill>
                <a:latin typeface="Arial Black" panose="020B0A04020102020204" pitchFamily="34" charset="0"/>
              </a:rPr>
              <a:t> de las FESP</a:t>
            </a:r>
          </a:p>
        </p:txBody>
      </p:sp>
      <p:sp>
        <p:nvSpPr>
          <p:cNvPr id="2" name="CuadroTexto 1">
            <a:extLst>
              <a:ext uri="{FF2B5EF4-FFF2-40B4-BE49-F238E27FC236}">
                <a16:creationId xmlns:a16="http://schemas.microsoft.com/office/drawing/2014/main" id="{758372B0-334E-4EB9-B518-DBA9766DDAF9}"/>
              </a:ext>
            </a:extLst>
          </p:cNvPr>
          <p:cNvSpPr txBox="1"/>
          <p:nvPr/>
        </p:nvSpPr>
        <p:spPr>
          <a:xfrm>
            <a:off x="3878317" y="5182046"/>
            <a:ext cx="16742980" cy="11291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s-CO" sz="3200" b="1" i="0" u="none" strike="noStrike" cap="none" spc="0" normalizeH="0" baseline="0" dirty="0">
                <a:ln>
                  <a:noFill/>
                </a:ln>
                <a:solidFill>
                  <a:schemeClr val="accent6">
                    <a:lumMod val="75000"/>
                  </a:schemeClr>
                </a:solidFill>
                <a:effectLst/>
                <a:uFillTx/>
                <a:latin typeface="Helvetica Neue"/>
                <a:ea typeface="Helvetica Neue"/>
                <a:cs typeface="Helvetica Neue"/>
                <a:sym typeface="Helvetica Neue"/>
              </a:rPr>
              <a:t>NUEVO SISTEMA DE SALUD UNIVERSAL</a:t>
            </a:r>
          </a:p>
          <a:p>
            <a:pPr marL="0" marR="0" indent="0" algn="ctr" defTabSz="821531" rtl="0" fontAlgn="auto" latinLnBrk="0" hangingPunct="0">
              <a:lnSpc>
                <a:spcPct val="100000"/>
              </a:lnSpc>
              <a:spcBef>
                <a:spcPts val="0"/>
              </a:spcBef>
              <a:spcAft>
                <a:spcPts val="0"/>
              </a:spcAft>
              <a:buClrTx/>
              <a:buSzTx/>
              <a:buFontTx/>
              <a:buNone/>
              <a:tabLst/>
            </a:pPr>
            <a:endParaRPr kumimoji="0" lang="es-CO" sz="3200" b="1" i="0" u="none" strike="noStrike" cap="none" spc="0" normalizeH="0" baseline="0" dirty="0">
              <a:ln>
                <a:noFill/>
              </a:ln>
              <a:solidFill>
                <a:schemeClr val="accent6">
                  <a:lumMod val="75000"/>
                </a:schemeClr>
              </a:solidFill>
              <a:effectLst/>
              <a:uFillTx/>
              <a:latin typeface="Helvetica Neue"/>
              <a:ea typeface="Helvetica Neue"/>
              <a:cs typeface="Helvetica Neue"/>
              <a:sym typeface="Helvetica Neue"/>
            </a:endParaRPr>
          </a:p>
        </p:txBody>
      </p:sp>
      <p:sp>
        <p:nvSpPr>
          <p:cNvPr id="9" name="5 Elipse">
            <a:extLst>
              <a:ext uri="{FF2B5EF4-FFF2-40B4-BE49-F238E27FC236}">
                <a16:creationId xmlns:a16="http://schemas.microsoft.com/office/drawing/2014/main" id="{121BC132-1771-4F86-8283-5BE7F4017080}"/>
              </a:ext>
            </a:extLst>
          </p:cNvPr>
          <p:cNvSpPr/>
          <p:nvPr/>
        </p:nvSpPr>
        <p:spPr>
          <a:xfrm>
            <a:off x="16869102" y="4420586"/>
            <a:ext cx="7514897" cy="1670050"/>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2800" dirty="0">
                <a:solidFill>
                  <a:srgbClr val="FF0000"/>
                </a:solidFill>
              </a:rPr>
              <a:t>Confronta los determinantes de las inequidades en salud</a:t>
            </a:r>
          </a:p>
        </p:txBody>
      </p:sp>
      <p:sp>
        <p:nvSpPr>
          <p:cNvPr id="10" name="5 Elipse">
            <a:extLst>
              <a:ext uri="{FF2B5EF4-FFF2-40B4-BE49-F238E27FC236}">
                <a16:creationId xmlns:a16="http://schemas.microsoft.com/office/drawing/2014/main" id="{B4D9E9F2-9A45-44D1-AD54-533578B5A26C}"/>
              </a:ext>
            </a:extLst>
          </p:cNvPr>
          <p:cNvSpPr/>
          <p:nvPr/>
        </p:nvSpPr>
        <p:spPr>
          <a:xfrm>
            <a:off x="16271868" y="11771267"/>
            <a:ext cx="8040414" cy="1698624"/>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685800" indent="-685800" hangingPunct="1">
              <a:buFont typeface="+mj-lt"/>
              <a:buAutoNum type="arabicPeriod"/>
              <a:defRPr/>
            </a:pPr>
            <a:r>
              <a:rPr lang="es-ES" sz="2800" dirty="0">
                <a:solidFill>
                  <a:srgbClr val="FF0000"/>
                </a:solidFill>
              </a:rPr>
              <a:t>La salud como derecho social fundamental </a:t>
            </a:r>
          </a:p>
          <a:p>
            <a:pPr marL="685800" indent="-685800" hangingPunct="1">
              <a:buFont typeface="+mj-lt"/>
              <a:buAutoNum type="arabicPeriod"/>
              <a:defRPr/>
            </a:pPr>
            <a:r>
              <a:rPr lang="es-ES" sz="2800" dirty="0">
                <a:solidFill>
                  <a:srgbClr val="FF0000"/>
                </a:solidFill>
              </a:rPr>
              <a:t>La equidad social en salud</a:t>
            </a:r>
          </a:p>
        </p:txBody>
      </p:sp>
      <p:sp>
        <p:nvSpPr>
          <p:cNvPr id="3" name="CuadroTexto 2">
            <a:extLst>
              <a:ext uri="{FF2B5EF4-FFF2-40B4-BE49-F238E27FC236}">
                <a16:creationId xmlns:a16="http://schemas.microsoft.com/office/drawing/2014/main" id="{F4B6DD5D-775D-49E8-A3C2-09A39C8EDEF3}"/>
              </a:ext>
            </a:extLst>
          </p:cNvPr>
          <p:cNvSpPr txBox="1"/>
          <p:nvPr/>
        </p:nvSpPr>
        <p:spPr>
          <a:xfrm flipV="1">
            <a:off x="8123569" y="1828555"/>
            <a:ext cx="8136861" cy="4414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CO"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2" name="Contenido sugerido">
            <a:extLst>
              <a:ext uri="{FF2B5EF4-FFF2-40B4-BE49-F238E27FC236}">
                <a16:creationId xmlns:a16="http://schemas.microsoft.com/office/drawing/2014/main" id="{A9BDC8D0-2557-4F08-A510-9352AB887F5C}"/>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LIMITACIONES</a:t>
            </a:r>
            <a:endParaRPr dirty="0"/>
          </a:p>
        </p:txBody>
      </p:sp>
    </p:spTree>
    <p:extLst>
      <p:ext uri="{BB962C8B-B14F-4D97-AF65-F5344CB8AC3E}">
        <p14:creationId xmlns:p14="http://schemas.microsoft.com/office/powerpoint/2010/main" val="31308992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e recomienda estructurar su presentación de la siguiente forma:…"/>
          <p:cNvSpPr txBox="1">
            <a:spLocks noGrp="1"/>
          </p:cNvSpPr>
          <p:nvPr>
            <p:ph type="body" idx="1"/>
          </p:nvPr>
        </p:nvSpPr>
        <p:spPr>
          <a:xfrm>
            <a:off x="549454" y="1882588"/>
            <a:ext cx="22652601" cy="10015533"/>
          </a:xfrm>
          <a:prstGeom prst="rect">
            <a:avLst/>
          </a:prstGeom>
        </p:spPr>
        <p:txBody>
          <a:bodyPr>
            <a:noAutofit/>
          </a:bodyPr>
          <a:lstStyle/>
          <a:p>
            <a:pPr algn="just"/>
            <a:r>
              <a:rPr lang="es-CO" sz="4800" b="1" i="1" dirty="0"/>
              <a:t>“</a:t>
            </a:r>
            <a:r>
              <a:rPr lang="es-CO" sz="4800" b="1" dirty="0"/>
              <a:t>Los sistemas de salud deben ser simultáneamente </a:t>
            </a:r>
            <a:r>
              <a:rPr lang="es-CO" sz="4800" b="1" dirty="0">
                <a:solidFill>
                  <a:schemeClr val="accent6">
                    <a:lumMod val="75000"/>
                  </a:schemeClr>
                </a:solidFill>
              </a:rPr>
              <a:t>sistemas sociales y culturales</a:t>
            </a:r>
            <a:r>
              <a:rPr lang="es-CO" sz="4800" b="1" dirty="0"/>
              <a:t>. Esto ha conducido al enfoque de salud de la población donde se abordan un amplio rango de </a:t>
            </a:r>
            <a:r>
              <a:rPr lang="es-CO" sz="4800" b="1" dirty="0">
                <a:solidFill>
                  <a:schemeClr val="accent6">
                    <a:lumMod val="75000"/>
                  </a:schemeClr>
                </a:solidFill>
              </a:rPr>
              <a:t>patrones determinantes de la salud </a:t>
            </a:r>
            <a:r>
              <a:rPr lang="es-CO" sz="4800" b="1" dirty="0"/>
              <a:t>y una estrategia diseñada para llegar a toda la población. La necesidad del </a:t>
            </a:r>
            <a:r>
              <a:rPr lang="es-CO" sz="4800" b="1" dirty="0">
                <a:solidFill>
                  <a:schemeClr val="accent6">
                    <a:lumMod val="75000"/>
                  </a:schemeClr>
                </a:solidFill>
              </a:rPr>
              <a:t>enfoque intersectorial”. </a:t>
            </a:r>
            <a:endParaRPr lang="es-CO" sz="4800" b="1" dirty="0"/>
          </a:p>
          <a:p>
            <a:pPr algn="just"/>
            <a:r>
              <a:rPr lang="es-CO" sz="4800" b="1" dirty="0"/>
              <a:t>NO ES EL CASO DE COLOMBIA, que se ha centrado en los mecanismo económicos y financieros del mercado.</a:t>
            </a:r>
            <a:r>
              <a:rPr lang="es-CO" sz="4800" b="1" i="1" dirty="0"/>
              <a:t> </a:t>
            </a:r>
          </a:p>
          <a:p>
            <a:pPr algn="just"/>
            <a:r>
              <a:rPr lang="es-CO" sz="4800" b="1" dirty="0"/>
              <a:t>POCAS POSIBILIDADES HAN TENIDO LAS FUNCIONES ESENCIAES DE LA SALUD PÚBLICA: “La visión preventiva y de salud pública es marginal y se confunde con responsabilidades menores de los entes territoriales con pocos recursos para la implementación de un “plan de intervenciones colectivas” (PIC) de muy poco impacto. </a:t>
            </a:r>
            <a:endParaRPr sz="4800" b="1" dirty="0"/>
          </a:p>
        </p:txBody>
      </p:sp>
      <p:sp>
        <p:nvSpPr>
          <p:cNvPr id="176"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CONCLUSIÓN</a:t>
            </a:r>
            <a:endParaRPr dirty="0"/>
          </a:p>
        </p:txBody>
      </p:sp>
      <p:sp>
        <p:nvSpPr>
          <p:cNvPr id="4" name="Se recomienda estructurar su presentación de la siguiente forma:…"/>
          <p:cNvSpPr txBox="1">
            <a:spLocks/>
          </p:cNvSpPr>
          <p:nvPr/>
        </p:nvSpPr>
        <p:spPr>
          <a:xfrm>
            <a:off x="9742412" y="12927923"/>
            <a:ext cx="14641588" cy="914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r>
              <a:rPr lang="es-CO" sz="1400" b="1" dirty="0"/>
              <a:t>Rev Cubana Salud Pública v.30 n.3 Ciudad de La Habana jul.-sep. 2004. </a:t>
            </a:r>
            <a:r>
              <a:rPr lang="es-CO" sz="1400" dirty="0"/>
              <a:t>El componente social de la salud pública en el siglo XXI. </a:t>
            </a:r>
            <a:r>
              <a:rPr lang="es-CO" sz="1400" dirty="0">
                <a:hlinkClick r:id="rId2"/>
              </a:rPr>
              <a:t>Francisco Rojas Ochoa</a:t>
            </a:r>
            <a:endParaRPr lang="es-CO" sz="1400" dirty="0"/>
          </a:p>
          <a:p>
            <a:pPr algn="r" hangingPunct="1"/>
            <a:endParaRPr lang="es-CO" sz="1400" dirty="0"/>
          </a:p>
        </p:txBody>
      </p:sp>
      <p:sp>
        <p:nvSpPr>
          <p:cNvPr id="5" name="Se recomienda estructurar su presentación de la siguiente forma:…">
            <a:extLst>
              <a:ext uri="{FF2B5EF4-FFF2-40B4-BE49-F238E27FC236}">
                <a16:creationId xmlns:a16="http://schemas.microsoft.com/office/drawing/2014/main" id="{89A729F1-01EA-413E-9E08-D732C525D0DA}"/>
              </a:ext>
            </a:extLst>
          </p:cNvPr>
          <p:cNvSpPr txBox="1">
            <a:spLocks/>
          </p:cNvSpPr>
          <p:nvPr/>
        </p:nvSpPr>
        <p:spPr>
          <a:xfrm>
            <a:off x="9742412" y="13380515"/>
            <a:ext cx="14641588" cy="461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fontScale="25000" lnSpcReduction="20000"/>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r>
              <a:rPr lang="es-CO" sz="8000" b="1" dirty="0"/>
              <a:t>Hernández Mario. </a:t>
            </a:r>
            <a:r>
              <a:rPr lang="es-CO" sz="8000" dirty="0"/>
              <a:t>Consecuencias de la Cobertura Universal de Salud en Colombia. </a:t>
            </a:r>
            <a:r>
              <a:rPr lang="es-CO" sz="8000" b="1" dirty="0">
                <a:hlinkClick r:id="rId3"/>
              </a:rPr>
              <a:t>Dossier</a:t>
            </a:r>
            <a:r>
              <a:rPr lang="es-CO" sz="8000" dirty="0"/>
              <a:t> </a:t>
            </a:r>
            <a:r>
              <a:rPr lang="es-CO" sz="8000" b="1" dirty="0">
                <a:hlinkClick r:id="rId4"/>
              </a:rPr>
              <a:t>sistemas de salud</a:t>
            </a:r>
            <a:endParaRPr lang="es-CO" sz="8000" dirty="0"/>
          </a:p>
          <a:p>
            <a:pPr algn="r" hangingPunct="1"/>
            <a:endParaRPr lang="es-CO" sz="1400" dirty="0"/>
          </a:p>
        </p:txBody>
      </p:sp>
    </p:spTree>
    <p:extLst>
      <p:ext uri="{BB962C8B-B14F-4D97-AF65-F5344CB8AC3E}">
        <p14:creationId xmlns:p14="http://schemas.microsoft.com/office/powerpoint/2010/main" val="251799893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0 CuadroTexto">
            <a:extLst>
              <a:ext uri="{FF2B5EF4-FFF2-40B4-BE49-F238E27FC236}">
                <a16:creationId xmlns:a16="http://schemas.microsoft.com/office/drawing/2014/main" id="{FB07D4C4-6B08-4641-A46F-FC261A8EC914}"/>
              </a:ext>
            </a:extLst>
          </p:cNvPr>
          <p:cNvSpPr txBox="1">
            <a:spLocks noChangeArrowheads="1"/>
          </p:cNvSpPr>
          <p:nvPr/>
        </p:nvSpPr>
        <p:spPr bwMode="auto">
          <a:xfrm>
            <a:off x="6143626" y="3251200"/>
            <a:ext cx="14859000" cy="895629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 typeface="Arial" panose="020B0604020202020204" pitchFamily="34" charset="0"/>
              <a:buChar char="•"/>
            </a:pPr>
            <a:r>
              <a:rPr lang="es-ES" altLang="es-ES" sz="6400" dirty="0">
                <a:solidFill>
                  <a:schemeClr val="tx1"/>
                </a:solidFill>
                <a:latin typeface="Arial Rounded MT Bold" panose="020F0704030504030204" pitchFamily="34" charset="0"/>
              </a:rPr>
              <a:t>Enfrentar diferentes concepciones de sistemas de salud:</a:t>
            </a:r>
          </a:p>
          <a:p>
            <a:pPr algn="just" eaLnBrk="1" hangingPunct="1">
              <a:spcBef>
                <a:spcPct val="0"/>
              </a:spcBef>
              <a:buClrTx/>
              <a:buFont typeface="Arial" panose="020B0604020202020204" pitchFamily="34" charset="0"/>
              <a:buChar char="•"/>
            </a:pPr>
            <a:endParaRPr lang="es-ES" altLang="es-ES" sz="6400" dirty="0">
              <a:solidFill>
                <a:schemeClr val="tx1"/>
              </a:solidFill>
              <a:latin typeface="Arial Rounded MT Bold" panose="020F0704030504030204" pitchFamily="34" charset="0"/>
            </a:endParaRPr>
          </a:p>
          <a:p>
            <a:pPr algn="just" eaLnBrk="1" hangingPunct="1">
              <a:spcBef>
                <a:spcPct val="0"/>
              </a:spcBef>
              <a:buClrTx/>
              <a:buFont typeface="Arial" panose="020B0604020202020204" pitchFamily="34" charset="0"/>
              <a:buChar char="•"/>
            </a:pPr>
            <a:endParaRPr lang="es-ES" altLang="es-ES" sz="6400" dirty="0">
              <a:solidFill>
                <a:schemeClr val="tx1"/>
              </a:solidFill>
              <a:latin typeface="Arial Rounded MT Bold" panose="020F0704030504030204" pitchFamily="34" charset="0"/>
            </a:endParaRPr>
          </a:p>
          <a:p>
            <a:pPr algn="just" eaLnBrk="1" hangingPunct="1">
              <a:spcBef>
                <a:spcPct val="0"/>
              </a:spcBef>
              <a:buClrTx/>
              <a:buFont typeface="Arial" panose="020B0604020202020204" pitchFamily="34" charset="0"/>
              <a:buChar char="•"/>
            </a:pPr>
            <a:endParaRPr lang="es-ES" altLang="es-ES" sz="6400" dirty="0">
              <a:solidFill>
                <a:schemeClr val="tx1"/>
              </a:solidFill>
              <a:latin typeface="Arial Rounded MT Bold" panose="020F0704030504030204" pitchFamily="34" charset="0"/>
            </a:endParaRPr>
          </a:p>
          <a:p>
            <a:pPr algn="just" eaLnBrk="1" hangingPunct="1">
              <a:spcBef>
                <a:spcPct val="0"/>
              </a:spcBef>
              <a:buClrTx/>
              <a:buFont typeface="Arial" panose="020B0604020202020204" pitchFamily="34" charset="0"/>
              <a:buChar char="•"/>
            </a:pPr>
            <a:endParaRPr lang="es-ES" altLang="es-ES" sz="6400" dirty="0">
              <a:solidFill>
                <a:schemeClr val="tx1"/>
              </a:solidFill>
              <a:latin typeface="Arial Rounded MT Bold" panose="020F0704030504030204" pitchFamily="34" charset="0"/>
            </a:endParaRPr>
          </a:p>
          <a:p>
            <a:pPr algn="just" eaLnBrk="1" hangingPunct="1">
              <a:spcBef>
                <a:spcPct val="0"/>
              </a:spcBef>
              <a:buClrTx/>
              <a:buFont typeface="Arial" panose="020B0604020202020204" pitchFamily="34" charset="0"/>
              <a:buChar char="•"/>
            </a:pPr>
            <a:endParaRPr lang="es-ES" altLang="es-ES" sz="6400" dirty="0">
              <a:solidFill>
                <a:schemeClr val="tx1"/>
              </a:solidFill>
              <a:latin typeface="Arial Rounded MT Bold" panose="020F0704030504030204" pitchFamily="34" charset="0"/>
            </a:endParaRPr>
          </a:p>
          <a:p>
            <a:pPr algn="just" eaLnBrk="1" hangingPunct="1">
              <a:spcBef>
                <a:spcPct val="0"/>
              </a:spcBef>
              <a:buClrTx/>
              <a:buFont typeface="Arial" panose="020B0604020202020204" pitchFamily="34" charset="0"/>
              <a:buChar char="•"/>
            </a:pPr>
            <a:endParaRPr lang="es-ES" altLang="es-ES" sz="6400" dirty="0">
              <a:solidFill>
                <a:schemeClr val="tx1"/>
              </a:solidFill>
              <a:latin typeface="Arial Rounded MT Bold" panose="020F0704030504030204" pitchFamily="34" charset="0"/>
            </a:endParaRPr>
          </a:p>
          <a:p>
            <a:pPr algn="just" eaLnBrk="1" hangingPunct="1">
              <a:spcBef>
                <a:spcPct val="0"/>
              </a:spcBef>
              <a:buClrTx/>
              <a:buFont typeface="Arial" panose="020B0604020202020204" pitchFamily="34" charset="0"/>
              <a:buChar char="•"/>
            </a:pPr>
            <a:endParaRPr lang="es-ES" altLang="es-ES" sz="6400" dirty="0">
              <a:solidFill>
                <a:schemeClr val="tx1"/>
              </a:solidFill>
              <a:latin typeface="Arial Rounded MT Bold" panose="020F0704030504030204" pitchFamily="34" charset="0"/>
            </a:endParaRPr>
          </a:p>
        </p:txBody>
      </p:sp>
      <p:sp>
        <p:nvSpPr>
          <p:cNvPr id="27651" name="36 CuadroTexto">
            <a:extLst>
              <a:ext uri="{FF2B5EF4-FFF2-40B4-BE49-F238E27FC236}">
                <a16:creationId xmlns:a16="http://schemas.microsoft.com/office/drawing/2014/main" id="{E9CA5FE7-E33C-40DB-803E-13AF8890B81E}"/>
              </a:ext>
            </a:extLst>
          </p:cNvPr>
          <p:cNvSpPr txBox="1">
            <a:spLocks noChangeArrowheads="1"/>
          </p:cNvSpPr>
          <p:nvPr/>
        </p:nvSpPr>
        <p:spPr bwMode="auto">
          <a:xfrm>
            <a:off x="16360776" y="12738685"/>
            <a:ext cx="80232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None/>
            </a:pPr>
            <a:r>
              <a:rPr lang="es-ES" altLang="es-ES" sz="1600" dirty="0">
                <a:solidFill>
                  <a:schemeClr val="tx1"/>
                </a:solidFill>
                <a:latin typeface="Times New Roman" panose="02020603050405020304" pitchFamily="18" charset="0"/>
              </a:rPr>
              <a:t>Vega R, Acosta N, Mosquera PA, Restrepo O. Atención primaria integral de salud. Estrategia para la transformación del sistema de salud y el logro de la equidad en salud. Bogotá D C: Alcaldía Mayor de Bogotá, Secretaría Distrital de Salud; 2009. Pp. 201.</a:t>
            </a:r>
          </a:p>
        </p:txBody>
      </p:sp>
      <p:sp>
        <p:nvSpPr>
          <p:cNvPr id="9" name="5 Elipse">
            <a:extLst>
              <a:ext uri="{FF2B5EF4-FFF2-40B4-BE49-F238E27FC236}">
                <a16:creationId xmlns:a16="http://schemas.microsoft.com/office/drawing/2014/main" id="{4EF3CA20-824E-4B07-9678-D933C4809087}"/>
              </a:ext>
            </a:extLst>
          </p:cNvPr>
          <p:cNvSpPr/>
          <p:nvPr/>
        </p:nvSpPr>
        <p:spPr>
          <a:xfrm>
            <a:off x="11363325" y="6367408"/>
            <a:ext cx="9972676" cy="1454150"/>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2800" dirty="0">
                <a:solidFill>
                  <a:srgbClr val="FF0000"/>
                </a:solidFill>
              </a:rPr>
              <a:t>Nuevo universalismo del Banco Mundial</a:t>
            </a:r>
          </a:p>
          <a:p>
            <a:pPr algn="ctr" eaLnBrk="1" hangingPunct="1">
              <a:defRPr/>
            </a:pPr>
            <a:r>
              <a:rPr lang="es-ES" sz="2800" dirty="0">
                <a:solidFill>
                  <a:srgbClr val="FF0000"/>
                </a:solidFill>
              </a:rPr>
              <a:t>Pluralismo estructurado y mercado</a:t>
            </a:r>
          </a:p>
        </p:txBody>
      </p:sp>
      <p:sp>
        <p:nvSpPr>
          <p:cNvPr id="10" name="5 Elipse">
            <a:extLst>
              <a:ext uri="{FF2B5EF4-FFF2-40B4-BE49-F238E27FC236}">
                <a16:creationId xmlns:a16="http://schemas.microsoft.com/office/drawing/2014/main" id="{80A8545F-6D26-4BBA-A0B2-782130529168}"/>
              </a:ext>
            </a:extLst>
          </p:cNvPr>
          <p:cNvSpPr/>
          <p:nvPr/>
        </p:nvSpPr>
        <p:spPr>
          <a:xfrm>
            <a:off x="7348538" y="9808666"/>
            <a:ext cx="9972676" cy="1441450"/>
          </a:xfrm>
          <a:prstGeom prst="ellips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2800" dirty="0">
                <a:solidFill>
                  <a:srgbClr val="FF0000"/>
                </a:solidFill>
              </a:rPr>
              <a:t>Sistemas públicos unificados y APS. Costa rica, Cuba, Brasil…</a:t>
            </a:r>
          </a:p>
        </p:txBody>
      </p:sp>
      <p:sp>
        <p:nvSpPr>
          <p:cNvPr id="11" name="10 CuadroTexto">
            <a:extLst>
              <a:ext uri="{FF2B5EF4-FFF2-40B4-BE49-F238E27FC236}">
                <a16:creationId xmlns:a16="http://schemas.microsoft.com/office/drawing/2014/main" id="{EEC2D912-43AE-490F-95A1-345EB5D13415}"/>
              </a:ext>
            </a:extLst>
          </p:cNvPr>
          <p:cNvSpPr txBox="1">
            <a:spLocks noChangeArrowheads="1"/>
          </p:cNvSpPr>
          <p:nvPr/>
        </p:nvSpPr>
        <p:spPr bwMode="auto">
          <a:xfrm>
            <a:off x="6779172" y="8276503"/>
            <a:ext cx="14223454" cy="107721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 typeface="Arial" panose="020B0604020202020204" pitchFamily="34" charset="0"/>
              <a:buChar char="•"/>
            </a:pPr>
            <a:r>
              <a:rPr lang="es-ES" altLang="es-ES" sz="6400" dirty="0">
                <a:solidFill>
                  <a:schemeClr val="accent6">
                    <a:lumMod val="75000"/>
                  </a:schemeClr>
                </a:solidFill>
                <a:latin typeface="Arial Rounded MT Bold" panose="020F0704030504030204" pitchFamily="34" charset="0"/>
              </a:rPr>
              <a:t>Diferentes concepciones de APS</a:t>
            </a:r>
          </a:p>
        </p:txBody>
      </p:sp>
      <p:sp>
        <p:nvSpPr>
          <p:cNvPr id="13" name="Contenido sugerido">
            <a:extLst>
              <a:ext uri="{FF2B5EF4-FFF2-40B4-BE49-F238E27FC236}">
                <a16:creationId xmlns:a16="http://schemas.microsoft.com/office/drawing/2014/main" id="{A3990E68-D3BA-453B-86AC-DAE84B94AAB5}"/>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DESAFÍOS</a:t>
            </a:r>
            <a:endParaRPr dirty="0"/>
          </a:p>
        </p:txBody>
      </p:sp>
    </p:spTree>
    <p:extLst>
      <p:ext uri="{BB962C8B-B14F-4D97-AF65-F5344CB8AC3E}">
        <p14:creationId xmlns:p14="http://schemas.microsoft.com/office/powerpoint/2010/main" val="289574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e recomienda estructurar su presentación de la siguiente forma:…"/>
          <p:cNvSpPr txBox="1">
            <a:spLocks noGrp="1"/>
          </p:cNvSpPr>
          <p:nvPr>
            <p:ph type="body" idx="1"/>
          </p:nvPr>
        </p:nvSpPr>
        <p:spPr>
          <a:xfrm>
            <a:off x="549454" y="1882588"/>
            <a:ext cx="22652601" cy="10015533"/>
          </a:xfrm>
          <a:prstGeom prst="rect">
            <a:avLst/>
          </a:prstGeom>
        </p:spPr>
        <p:txBody>
          <a:bodyPr>
            <a:noAutofit/>
          </a:bodyPr>
          <a:lstStyle/>
          <a:p>
            <a:pPr algn="just"/>
            <a:r>
              <a:rPr lang="es-CO" sz="6000" dirty="0"/>
              <a:t>“Colombia es el mejor ejemplo de pluralismo estructurado, … [modelo de competencia regulada, modelo basado en el mercado, …] estructura del sistema impuesto por la Ley 100 de 1993. El Sistema General de Seguridad Social en Salud es uno de los tres componentes del Sistema Integral de Seguridad Social, junto con riesgos laborales y pensiones. En los tres componentes, la lógica es la misma: </a:t>
            </a:r>
            <a:r>
              <a:rPr lang="es-CO" sz="6000" b="1" dirty="0">
                <a:solidFill>
                  <a:schemeClr val="accent6">
                    <a:lumMod val="75000"/>
                  </a:schemeClr>
                </a:solidFill>
              </a:rPr>
              <a:t>dejar entrar agentes de mercado en competencia y convertir al Estado en un regulador de mercados </a:t>
            </a:r>
            <a:r>
              <a:rPr lang="es-CO" sz="6000" dirty="0"/>
              <a:t>y un subsidiario de los pobres para incorporarlos a esos mercados”.</a:t>
            </a:r>
          </a:p>
        </p:txBody>
      </p:sp>
      <p:sp>
        <p:nvSpPr>
          <p:cNvPr id="176"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INTRODUCCIÓN</a:t>
            </a:r>
            <a:endParaRPr dirty="0"/>
          </a:p>
        </p:txBody>
      </p:sp>
      <p:sp>
        <p:nvSpPr>
          <p:cNvPr id="4" name="Se recomienda estructurar su presentación de la siguiente forma:…"/>
          <p:cNvSpPr txBox="1">
            <a:spLocks/>
          </p:cNvSpPr>
          <p:nvPr/>
        </p:nvSpPr>
        <p:spPr>
          <a:xfrm>
            <a:off x="9742412" y="13380515"/>
            <a:ext cx="14641588" cy="461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fontScale="25000" lnSpcReduction="20000"/>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r>
              <a:rPr lang="es-CO" sz="8000" b="1" dirty="0"/>
              <a:t>Hernández Mario. </a:t>
            </a:r>
            <a:r>
              <a:rPr lang="es-CO" sz="8000" dirty="0"/>
              <a:t>Consecuencias de la Cobertura Universal de Salud en Colombia. </a:t>
            </a:r>
            <a:r>
              <a:rPr lang="es-CO" sz="8000" b="1" dirty="0">
                <a:hlinkClick r:id="rId2"/>
              </a:rPr>
              <a:t>Dossier</a:t>
            </a:r>
            <a:r>
              <a:rPr lang="es-CO" sz="8000" dirty="0"/>
              <a:t> </a:t>
            </a:r>
            <a:r>
              <a:rPr lang="es-CO" sz="8000" b="1" dirty="0">
                <a:hlinkClick r:id="rId3"/>
              </a:rPr>
              <a:t>sistemas de salud</a:t>
            </a:r>
            <a:endParaRPr lang="es-CO" sz="8000" dirty="0"/>
          </a:p>
          <a:p>
            <a:pPr algn="r" hangingPunct="1"/>
            <a:endParaRPr lang="es-CO" sz="1400" dirty="0"/>
          </a:p>
        </p:txBody>
      </p:sp>
    </p:spTree>
    <p:extLst>
      <p:ext uri="{BB962C8B-B14F-4D97-AF65-F5344CB8AC3E}">
        <p14:creationId xmlns:p14="http://schemas.microsoft.com/office/powerpoint/2010/main" val="54047626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C2165FC7-1E16-42DB-91E4-2B127DFE0F41}"/>
              </a:ext>
            </a:extLst>
          </p:cNvPr>
          <p:cNvSpPr>
            <a:spLocks noGrp="1"/>
          </p:cNvSpPr>
          <p:nvPr>
            <p:ph idx="1"/>
          </p:nvPr>
        </p:nvSpPr>
        <p:spPr>
          <a:xfrm>
            <a:off x="2743200" y="2322398"/>
            <a:ext cx="8585200" cy="10479203"/>
          </a:xfrm>
        </p:spPr>
        <p:txBody>
          <a:bodyPr rtlCol="0">
            <a:normAutofit/>
          </a:bodyPr>
          <a:lstStyle/>
          <a:p>
            <a:pPr marL="0" indent="0" algn="just">
              <a:buNone/>
              <a:defRPr/>
            </a:pPr>
            <a:r>
              <a:rPr lang="es-CO" sz="4300" b="1" dirty="0"/>
              <a:t>Las reformas neoliberales en diversos países de la región a la fecha demuestran que los sistemas de aseguramiento universal en salud basados todos ellos en la focalización y los paquetes limitados de servicios, han profundizado las diferencias sociales en la atención al colocar como eje de su desarrollo las supuestas limitaciones financieras y la mayor participación del sector privado en la salud. </a:t>
            </a:r>
          </a:p>
        </p:txBody>
      </p:sp>
      <p:sp>
        <p:nvSpPr>
          <p:cNvPr id="293891" name="1 Título">
            <a:extLst>
              <a:ext uri="{FF2B5EF4-FFF2-40B4-BE49-F238E27FC236}">
                <a16:creationId xmlns:a16="http://schemas.microsoft.com/office/drawing/2014/main" id="{27213803-1697-4923-851D-82A10021A6E4}"/>
              </a:ext>
            </a:extLst>
          </p:cNvPr>
          <p:cNvSpPr>
            <a:spLocks noGrp="1"/>
          </p:cNvSpPr>
          <p:nvPr>
            <p:ph type="title"/>
          </p:nvPr>
        </p:nvSpPr>
        <p:spPr>
          <a:xfrm>
            <a:off x="1319213" y="369809"/>
            <a:ext cx="17713326" cy="1152526"/>
          </a:xfrm>
        </p:spPr>
        <p:txBody>
          <a:bodyPr>
            <a:noAutofit/>
          </a:bodyPr>
          <a:lstStyle/>
          <a:p>
            <a:pPr algn="ctr" eaLnBrk="1" hangingPunct="1">
              <a:defRPr/>
            </a:pPr>
            <a:r>
              <a:rPr lang="es-MX" altLang="es-CO" sz="4800" b="1" dirty="0">
                <a:solidFill>
                  <a:srgbClr val="FFFF00"/>
                </a:solidFill>
              </a:rPr>
              <a:t>Diferenciar Cobertura universal de salud vs. </a:t>
            </a:r>
            <a:br>
              <a:rPr lang="es-MX" altLang="es-CO" sz="4800" b="1" dirty="0">
                <a:solidFill>
                  <a:srgbClr val="FFFF00"/>
                </a:solidFill>
              </a:rPr>
            </a:br>
            <a:r>
              <a:rPr lang="es-MX" altLang="es-CO" sz="4800" b="1" dirty="0">
                <a:solidFill>
                  <a:srgbClr val="FFFF00"/>
                </a:solidFill>
              </a:rPr>
              <a:t>Sistemas Universales de Salud</a:t>
            </a:r>
            <a:endParaRPr lang="es-ES" altLang="es-CO" sz="4800" b="1" dirty="0">
              <a:solidFill>
                <a:srgbClr val="FFFF00"/>
              </a:solidFill>
            </a:endParaRPr>
          </a:p>
        </p:txBody>
      </p:sp>
      <p:sp>
        <p:nvSpPr>
          <p:cNvPr id="5" name="2 Marcador de contenido">
            <a:extLst>
              <a:ext uri="{FF2B5EF4-FFF2-40B4-BE49-F238E27FC236}">
                <a16:creationId xmlns:a16="http://schemas.microsoft.com/office/drawing/2014/main" id="{36FD1076-2214-4D74-A601-B1066C22F987}"/>
              </a:ext>
            </a:extLst>
          </p:cNvPr>
          <p:cNvSpPr txBox="1">
            <a:spLocks/>
          </p:cNvSpPr>
          <p:nvPr/>
        </p:nvSpPr>
        <p:spPr bwMode="auto">
          <a:xfrm>
            <a:off x="12912726" y="2394609"/>
            <a:ext cx="8967844" cy="10406992"/>
          </a:xfrm>
          <a:prstGeom prst="rect">
            <a:avLst/>
          </a:prstGeom>
          <a:noFill/>
          <a:ln w="9525">
            <a:noFill/>
            <a:miter lim="800000"/>
            <a:headEnd/>
            <a:tailEnd/>
          </a:ln>
        </p:spPr>
        <p:txBody>
          <a:bodyPr lIns="109728" tIns="182880">
            <a:normAutofit fontScale="70000" lnSpcReduction="20000"/>
          </a:bodyPr>
          <a:lstStyle/>
          <a:p>
            <a:pPr>
              <a:defRPr/>
            </a:pPr>
            <a:endParaRPr lang="es-CO" sz="3600" dirty="0"/>
          </a:p>
          <a:p>
            <a:pPr algn="just">
              <a:defRPr/>
            </a:pPr>
            <a:r>
              <a:rPr lang="es-CO" sz="3600" dirty="0"/>
              <a:t> </a:t>
            </a:r>
            <a:r>
              <a:rPr lang="es-CO" sz="5700" dirty="0"/>
              <a:t>Reconociendo las complejidades y particularidades de cada país, consideramos urgente que el movimiento social impulse e incida en la conformación de Sistemas Universales de Salud (SUS), entendidos estos como la responsabilidad indelegable del Estado y de la sociedad de construir instituciones que garanticen el derecho a la salud de forma universal, igualitaria e integral, fuera de la lógica del mercado y la ganancia. Ello requiere superar progresivamente la fragmentación de los sub sistemas desde una gestión innovadora y un compromiso financiero sostenible. </a:t>
            </a:r>
          </a:p>
        </p:txBody>
      </p:sp>
      <p:sp>
        <p:nvSpPr>
          <p:cNvPr id="6" name="5 Rectángulo">
            <a:extLst>
              <a:ext uri="{FF2B5EF4-FFF2-40B4-BE49-F238E27FC236}">
                <a16:creationId xmlns:a16="http://schemas.microsoft.com/office/drawing/2014/main" id="{376C1387-D287-48E6-90D1-D230FD473A71}"/>
              </a:ext>
            </a:extLst>
          </p:cNvPr>
          <p:cNvSpPr/>
          <p:nvPr/>
        </p:nvSpPr>
        <p:spPr>
          <a:xfrm>
            <a:off x="2186153" y="1730377"/>
            <a:ext cx="9142247" cy="1091565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sz="6400" dirty="0"/>
          </a:p>
        </p:txBody>
      </p:sp>
      <p:sp>
        <p:nvSpPr>
          <p:cNvPr id="7" name="6 Rectángulo">
            <a:extLst>
              <a:ext uri="{FF2B5EF4-FFF2-40B4-BE49-F238E27FC236}">
                <a16:creationId xmlns:a16="http://schemas.microsoft.com/office/drawing/2014/main" id="{C5C73ECC-41F5-4705-8DCC-9D5602E626F2}"/>
              </a:ext>
            </a:extLst>
          </p:cNvPr>
          <p:cNvSpPr/>
          <p:nvPr/>
        </p:nvSpPr>
        <p:spPr>
          <a:xfrm>
            <a:off x="12766676" y="1730376"/>
            <a:ext cx="9431171" cy="109696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sz="6400" dirty="0"/>
          </a:p>
        </p:txBody>
      </p:sp>
      <p:sp>
        <p:nvSpPr>
          <p:cNvPr id="9" name="Rectangle 2">
            <a:extLst>
              <a:ext uri="{FF2B5EF4-FFF2-40B4-BE49-F238E27FC236}">
                <a16:creationId xmlns:a16="http://schemas.microsoft.com/office/drawing/2014/main" id="{ECE83D7F-F491-4C62-93C5-FDE731BEE9D6}"/>
              </a:ext>
            </a:extLst>
          </p:cNvPr>
          <p:cNvSpPr txBox="1">
            <a:spLocks noChangeArrowheads="1"/>
          </p:cNvSpPr>
          <p:nvPr/>
        </p:nvSpPr>
        <p:spPr bwMode="auto">
          <a:xfrm>
            <a:off x="4127501" y="12858751"/>
            <a:ext cx="12096750" cy="857250"/>
          </a:xfrm>
          <a:prstGeom prst="rect">
            <a:avLst/>
          </a:prstGeom>
          <a:noFill/>
          <a:ln w="9525">
            <a:noFill/>
            <a:miter lim="800000"/>
            <a:headEnd/>
            <a:tailEnd/>
          </a:ln>
        </p:spPr>
        <p:txBody>
          <a:bodyPr lIns="0" rIns="0" bIns="0" anchor="b"/>
          <a:lstStyle/>
          <a:p>
            <a:pPr>
              <a:defRPr/>
            </a:pPr>
            <a:endParaRPr lang="es-CO" sz="1600" dirty="0"/>
          </a:p>
          <a:p>
            <a:pPr>
              <a:defRPr/>
            </a:pPr>
            <a:r>
              <a:rPr lang="es-CO" sz="1600" dirty="0"/>
              <a:t> </a:t>
            </a:r>
            <a:r>
              <a:rPr lang="es-CO" sz="1600" i="1" dirty="0"/>
              <a:t>Declaración del encuentro ALAMES - CEBES en el 2° Congreso Brasileiro de Política, Planejamento e Gestao em Saúde, 1 de outubro 2013 </a:t>
            </a:r>
            <a:endParaRPr lang="es-ES" sz="6400" dirty="0">
              <a:solidFill>
                <a:schemeClr val="accent1">
                  <a:lumMod val="75000"/>
                </a:schemeClr>
              </a:solidFill>
              <a:latin typeface="+mj-lt"/>
              <a:ea typeface="+mj-ea"/>
              <a:cs typeface="+mj-cs"/>
            </a:endParaRPr>
          </a:p>
        </p:txBody>
      </p:sp>
      <p:sp>
        <p:nvSpPr>
          <p:cNvPr id="2" name="Rectángulo 1">
            <a:extLst>
              <a:ext uri="{FF2B5EF4-FFF2-40B4-BE49-F238E27FC236}">
                <a16:creationId xmlns:a16="http://schemas.microsoft.com/office/drawing/2014/main" id="{83DFF55E-E1C4-4872-81D4-6BBAF65E4A75}"/>
              </a:ext>
            </a:extLst>
          </p:cNvPr>
          <p:cNvSpPr/>
          <p:nvPr/>
        </p:nvSpPr>
        <p:spPr>
          <a:xfrm>
            <a:off x="3580827" y="1885951"/>
            <a:ext cx="5533246" cy="592022"/>
          </a:xfrm>
          <a:prstGeom prst="rect">
            <a:avLst/>
          </a:prstGeom>
        </p:spPr>
        <p:txBody>
          <a:bodyPr wrap="none">
            <a:spAutoFit/>
          </a:bodyPr>
          <a:lstStyle/>
          <a:p>
            <a:pPr marL="877824" indent="-640080">
              <a:lnSpc>
                <a:spcPct val="110000"/>
              </a:lnSpc>
              <a:spcBef>
                <a:spcPts val="2400"/>
              </a:spcBef>
              <a:spcAft>
                <a:spcPts val="2400"/>
              </a:spcAft>
              <a:defRPr/>
            </a:pPr>
            <a:r>
              <a:rPr lang="es-MX" dirty="0">
                <a:solidFill>
                  <a:srgbClr val="C00000"/>
                </a:solidFill>
              </a:rPr>
              <a:t>COBERTURA UNIVERSAL</a:t>
            </a:r>
          </a:p>
        </p:txBody>
      </p:sp>
      <p:sp>
        <p:nvSpPr>
          <p:cNvPr id="4" name="Rectángulo 3">
            <a:extLst>
              <a:ext uri="{FF2B5EF4-FFF2-40B4-BE49-F238E27FC236}">
                <a16:creationId xmlns:a16="http://schemas.microsoft.com/office/drawing/2014/main" id="{6E8D75C1-BBC2-42AC-8075-0C2B66E54B87}"/>
              </a:ext>
            </a:extLst>
          </p:cNvPr>
          <p:cNvSpPr/>
          <p:nvPr/>
        </p:nvSpPr>
        <p:spPr>
          <a:xfrm>
            <a:off x="12672859" y="1802587"/>
            <a:ext cx="7769435" cy="592022"/>
          </a:xfrm>
          <a:prstGeom prst="rect">
            <a:avLst/>
          </a:prstGeom>
        </p:spPr>
        <p:txBody>
          <a:bodyPr wrap="none">
            <a:spAutoFit/>
          </a:bodyPr>
          <a:lstStyle/>
          <a:p>
            <a:pPr marL="877824" indent="-640080" hangingPunct="1">
              <a:lnSpc>
                <a:spcPct val="110000"/>
              </a:lnSpc>
              <a:spcBef>
                <a:spcPts val="2400"/>
              </a:spcBef>
              <a:spcAft>
                <a:spcPts val="1200"/>
              </a:spcAft>
              <a:buClr>
                <a:schemeClr val="accent1"/>
              </a:buClr>
              <a:buSzPct val="80000"/>
              <a:defRPr/>
            </a:pPr>
            <a:r>
              <a:rPr lang="es-MX" dirty="0">
                <a:solidFill>
                  <a:srgbClr val="C00000"/>
                </a:solidFill>
              </a:rPr>
              <a:t>SISTEMAS UNIVERSALES DE SALUD</a:t>
            </a:r>
          </a:p>
        </p:txBody>
      </p:sp>
      <p:sp>
        <p:nvSpPr>
          <p:cNvPr id="10" name="Contenido sugerido">
            <a:extLst>
              <a:ext uri="{FF2B5EF4-FFF2-40B4-BE49-F238E27FC236}">
                <a16:creationId xmlns:a16="http://schemas.microsoft.com/office/drawing/2014/main" id="{9C09B0CF-4AED-45FC-81A6-1E536D21A3B0}"/>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DESAFÍOS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38 Conector recto de flecha">
            <a:extLst>
              <a:ext uri="{FF2B5EF4-FFF2-40B4-BE49-F238E27FC236}">
                <a16:creationId xmlns:a16="http://schemas.microsoft.com/office/drawing/2014/main" id="{BDF7EABA-6FE8-4177-A87C-6F7C99C9CAE0}"/>
              </a:ext>
            </a:extLst>
          </p:cNvPr>
          <p:cNvCxnSpPr>
            <a:stCxn id="97287" idx="3"/>
            <a:endCxn id="97289" idx="1"/>
          </p:cNvCxnSpPr>
          <p:nvPr/>
        </p:nvCxnSpPr>
        <p:spPr>
          <a:xfrm flipV="1">
            <a:off x="7762877" y="4835527"/>
            <a:ext cx="8715374" cy="66674"/>
          </a:xfrm>
          <a:prstGeom prst="straightConnector1">
            <a:avLst/>
          </a:prstGeom>
          <a:ln w="38100">
            <a:solidFill>
              <a:schemeClr val="bg1">
                <a:lumMod val="8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48 Rectángulo">
            <a:extLst>
              <a:ext uri="{FF2B5EF4-FFF2-40B4-BE49-F238E27FC236}">
                <a16:creationId xmlns:a16="http://schemas.microsoft.com/office/drawing/2014/main" id="{B044442E-F7CB-4650-997F-FE9F5B65C308}"/>
              </a:ext>
            </a:extLst>
          </p:cNvPr>
          <p:cNvSpPr/>
          <p:nvPr/>
        </p:nvSpPr>
        <p:spPr>
          <a:xfrm>
            <a:off x="3905250" y="2816226"/>
            <a:ext cx="16716376" cy="8572500"/>
          </a:xfrm>
          <a:prstGeom prst="rect">
            <a:avLst/>
          </a:prstGeom>
          <a:no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1">
              <a:defRPr/>
            </a:pPr>
            <a:endParaRPr lang="es-ES" sz="6400" dirty="0"/>
          </a:p>
        </p:txBody>
      </p:sp>
      <p:sp>
        <p:nvSpPr>
          <p:cNvPr id="97284" name="49 CuadroTexto">
            <a:extLst>
              <a:ext uri="{FF2B5EF4-FFF2-40B4-BE49-F238E27FC236}">
                <a16:creationId xmlns:a16="http://schemas.microsoft.com/office/drawing/2014/main" id="{EC4E2A8D-CBA7-4FED-9F0E-2E67DE751499}"/>
              </a:ext>
            </a:extLst>
          </p:cNvPr>
          <p:cNvSpPr txBox="1">
            <a:spLocks noChangeArrowheads="1"/>
          </p:cNvSpPr>
          <p:nvPr/>
        </p:nvSpPr>
        <p:spPr bwMode="auto">
          <a:xfrm>
            <a:off x="7477126" y="2425700"/>
            <a:ext cx="9001124" cy="676276"/>
          </a:xfrm>
          <a:prstGeom prst="rect">
            <a:avLst/>
          </a:prstGeom>
          <a:solidFill>
            <a:srgbClr val="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hangingPunct="1">
              <a:spcBef>
                <a:spcPct val="0"/>
              </a:spcBef>
              <a:spcAft>
                <a:spcPts val="2000"/>
              </a:spcAft>
              <a:buClrTx/>
              <a:buNone/>
            </a:pPr>
            <a:r>
              <a:rPr lang="es-ES" altLang="es-ES" dirty="0">
                <a:solidFill>
                  <a:schemeClr val="tx1"/>
                </a:solidFill>
                <a:latin typeface="Calibri" panose="020F0502020204030204" pitchFamily="34" charset="0"/>
              </a:rPr>
              <a:t>DESARROLLO POLÍTICO, ECONÓMICO Y TÉCNICO</a:t>
            </a:r>
          </a:p>
        </p:txBody>
      </p:sp>
      <p:cxnSp>
        <p:nvCxnSpPr>
          <p:cNvPr id="42" name="41 Conector recto de flecha">
            <a:extLst>
              <a:ext uri="{FF2B5EF4-FFF2-40B4-BE49-F238E27FC236}">
                <a16:creationId xmlns:a16="http://schemas.microsoft.com/office/drawing/2014/main" id="{A4B70BB5-64C1-43E3-B42B-3BE7AF3729AA}"/>
              </a:ext>
            </a:extLst>
          </p:cNvPr>
          <p:cNvCxnSpPr/>
          <p:nvPr/>
        </p:nvCxnSpPr>
        <p:spPr>
          <a:xfrm flipV="1">
            <a:off x="7813677" y="7607300"/>
            <a:ext cx="8715374" cy="66676"/>
          </a:xfrm>
          <a:prstGeom prst="straightConnector1">
            <a:avLst/>
          </a:prstGeom>
          <a:ln w="38100">
            <a:solidFill>
              <a:schemeClr val="bg1">
                <a:lumMod val="8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7286" name="Rectangle 2">
            <a:extLst>
              <a:ext uri="{FF2B5EF4-FFF2-40B4-BE49-F238E27FC236}">
                <a16:creationId xmlns:a16="http://schemas.microsoft.com/office/drawing/2014/main" id="{1DD8C820-811F-4AE2-9FA3-509792035AA8}"/>
              </a:ext>
            </a:extLst>
          </p:cNvPr>
          <p:cNvSpPr>
            <a:spLocks noChangeArrowheads="1"/>
          </p:cNvSpPr>
          <p:nvPr/>
        </p:nvSpPr>
        <p:spPr bwMode="auto">
          <a:xfrm>
            <a:off x="9048750" y="1143001"/>
            <a:ext cx="5765800" cy="1035050"/>
          </a:xfrm>
          <a:prstGeom prst="rect">
            <a:avLst/>
          </a:prstGeom>
          <a:solidFill>
            <a:srgbClr val="FFFFFF"/>
          </a:solidFill>
          <a:ln w="28575">
            <a:solidFill>
              <a:srgbClr val="00B050"/>
            </a:solidFill>
            <a:miter lim="800000"/>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hangingPunct="1">
              <a:spcBef>
                <a:spcPct val="0"/>
              </a:spcBef>
              <a:spcAft>
                <a:spcPts val="2000"/>
              </a:spcAft>
              <a:buClrTx/>
              <a:buNone/>
            </a:pPr>
            <a:endParaRPr lang="es-CO" altLang="es-ES" dirty="0">
              <a:solidFill>
                <a:schemeClr val="tx1"/>
              </a:solidFill>
              <a:latin typeface="Calibri" panose="020F0502020204030204" pitchFamily="34" charset="0"/>
            </a:endParaRPr>
          </a:p>
        </p:txBody>
      </p:sp>
      <p:sp>
        <p:nvSpPr>
          <p:cNvPr id="97287" name="Text Box 3">
            <a:extLst>
              <a:ext uri="{FF2B5EF4-FFF2-40B4-BE49-F238E27FC236}">
                <a16:creationId xmlns:a16="http://schemas.microsoft.com/office/drawing/2014/main" id="{50F5AA04-D34B-461B-B3F7-146B395D4524}"/>
              </a:ext>
            </a:extLst>
          </p:cNvPr>
          <p:cNvSpPr txBox="1">
            <a:spLocks noChangeArrowheads="1"/>
          </p:cNvSpPr>
          <p:nvPr/>
        </p:nvSpPr>
        <p:spPr bwMode="auto">
          <a:xfrm>
            <a:off x="4476751" y="3816350"/>
            <a:ext cx="3286126" cy="2174876"/>
          </a:xfrm>
          <a:prstGeom prst="rect">
            <a:avLst/>
          </a:prstGeom>
          <a:solidFill>
            <a:srgbClr val="FFFFFF"/>
          </a:solidFill>
          <a:ln w="28575">
            <a:solidFill>
              <a:srgbClr val="00B050"/>
            </a:solidFill>
            <a:miter lim="800000"/>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hangingPunct="1">
              <a:spcBef>
                <a:spcPct val="0"/>
              </a:spcBef>
              <a:spcAft>
                <a:spcPts val="2000"/>
              </a:spcAft>
              <a:buClrTx/>
              <a:buNone/>
            </a:pPr>
            <a:endParaRPr lang="es-ES" altLang="es-ES" sz="200" dirty="0">
              <a:solidFill>
                <a:schemeClr val="tx1"/>
              </a:solidFill>
              <a:latin typeface="Calibri" panose="020F0502020204030204" pitchFamily="34" charset="0"/>
            </a:endParaRPr>
          </a:p>
          <a:p>
            <a:pPr hangingPunct="1">
              <a:spcBef>
                <a:spcPct val="0"/>
              </a:spcBef>
              <a:spcAft>
                <a:spcPts val="2000"/>
              </a:spcAft>
              <a:buClrTx/>
              <a:buNone/>
            </a:pPr>
            <a:r>
              <a:rPr lang="es-ES" altLang="es-ES" sz="4000" dirty="0">
                <a:solidFill>
                  <a:schemeClr val="tx1"/>
                </a:solidFill>
                <a:latin typeface="Calibri" panose="020F0502020204030204" pitchFamily="34" charset="0"/>
              </a:rPr>
              <a:t>Sistema de Salud  Universal</a:t>
            </a:r>
            <a:endParaRPr lang="es-ES" altLang="es-ES" sz="4000" dirty="0">
              <a:solidFill>
                <a:schemeClr val="tx1"/>
              </a:solidFill>
              <a:latin typeface="Arial" panose="020B0604020202020204" pitchFamily="34" charset="0"/>
            </a:endParaRPr>
          </a:p>
        </p:txBody>
      </p:sp>
      <p:sp>
        <p:nvSpPr>
          <p:cNvPr id="97288" name="Text Box 4">
            <a:extLst>
              <a:ext uri="{FF2B5EF4-FFF2-40B4-BE49-F238E27FC236}">
                <a16:creationId xmlns:a16="http://schemas.microsoft.com/office/drawing/2014/main" id="{26E15010-6F06-4312-A5D6-E43D43864AC5}"/>
              </a:ext>
            </a:extLst>
          </p:cNvPr>
          <p:cNvSpPr txBox="1">
            <a:spLocks noChangeArrowheads="1"/>
          </p:cNvSpPr>
          <p:nvPr/>
        </p:nvSpPr>
        <p:spPr bwMode="auto">
          <a:xfrm>
            <a:off x="4476750" y="6673850"/>
            <a:ext cx="3276600" cy="2174876"/>
          </a:xfrm>
          <a:prstGeom prst="rect">
            <a:avLst/>
          </a:prstGeom>
          <a:solidFill>
            <a:srgbClr val="FFFFFF"/>
          </a:solidFill>
          <a:ln w="28575">
            <a:solidFill>
              <a:srgbClr val="00B050"/>
            </a:solidFill>
            <a:miter lim="800000"/>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hangingPunct="1">
              <a:spcBef>
                <a:spcPct val="0"/>
              </a:spcBef>
              <a:spcAft>
                <a:spcPts val="2000"/>
              </a:spcAft>
              <a:buClrTx/>
              <a:buNone/>
            </a:pPr>
            <a:endParaRPr lang="es-ES" altLang="es-ES" sz="800" dirty="0">
              <a:solidFill>
                <a:schemeClr val="tx1"/>
              </a:solidFill>
              <a:latin typeface="Calibri" panose="020F0502020204030204" pitchFamily="34" charset="0"/>
            </a:endParaRPr>
          </a:p>
          <a:p>
            <a:pPr hangingPunct="1">
              <a:spcBef>
                <a:spcPct val="0"/>
              </a:spcBef>
              <a:spcAft>
                <a:spcPts val="2000"/>
              </a:spcAft>
              <a:buClrTx/>
              <a:buNone/>
            </a:pPr>
            <a:r>
              <a:rPr lang="es-ES" altLang="es-ES" sz="4000" dirty="0">
                <a:solidFill>
                  <a:schemeClr val="tx1"/>
                </a:solidFill>
                <a:latin typeface="Calibri" panose="020F0502020204030204" pitchFamily="34" charset="0"/>
              </a:rPr>
              <a:t>Estrategia institucional</a:t>
            </a:r>
            <a:endParaRPr lang="es-ES" altLang="es-ES" sz="5600" dirty="0">
              <a:solidFill>
                <a:schemeClr val="tx1"/>
              </a:solidFill>
              <a:latin typeface="Arial" panose="020B0604020202020204" pitchFamily="34" charset="0"/>
            </a:endParaRPr>
          </a:p>
        </p:txBody>
      </p:sp>
      <p:sp>
        <p:nvSpPr>
          <p:cNvPr id="97289" name="Text Box 5">
            <a:extLst>
              <a:ext uri="{FF2B5EF4-FFF2-40B4-BE49-F238E27FC236}">
                <a16:creationId xmlns:a16="http://schemas.microsoft.com/office/drawing/2014/main" id="{708EA6E2-6147-4C11-8E3F-7B41B7E9B66E}"/>
              </a:ext>
            </a:extLst>
          </p:cNvPr>
          <p:cNvSpPr txBox="1">
            <a:spLocks noChangeArrowheads="1"/>
          </p:cNvSpPr>
          <p:nvPr/>
        </p:nvSpPr>
        <p:spPr bwMode="auto">
          <a:xfrm>
            <a:off x="16478251" y="3765551"/>
            <a:ext cx="2990850" cy="2143126"/>
          </a:xfrm>
          <a:prstGeom prst="rect">
            <a:avLst/>
          </a:prstGeom>
          <a:solidFill>
            <a:srgbClr val="FFFFFF"/>
          </a:solidFill>
          <a:ln w="28575">
            <a:solidFill>
              <a:srgbClr val="00B050"/>
            </a:solidFill>
            <a:miter lim="800000"/>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hangingPunct="1">
              <a:spcBef>
                <a:spcPct val="0"/>
              </a:spcBef>
              <a:spcAft>
                <a:spcPts val="2000"/>
              </a:spcAft>
              <a:buClrTx/>
              <a:buNone/>
            </a:pPr>
            <a:r>
              <a:rPr lang="es-ES" altLang="es-ES" sz="4000" dirty="0">
                <a:solidFill>
                  <a:schemeClr val="tx1"/>
                </a:solidFill>
                <a:latin typeface="Calibri" panose="020F0502020204030204" pitchFamily="34" charset="0"/>
              </a:rPr>
              <a:t>Expansión y cobertura universal</a:t>
            </a:r>
            <a:endParaRPr lang="es-ES" altLang="es-ES" sz="5600" dirty="0">
              <a:solidFill>
                <a:schemeClr val="tx1"/>
              </a:solidFill>
              <a:latin typeface="Arial" panose="020B0604020202020204" pitchFamily="34" charset="0"/>
            </a:endParaRPr>
          </a:p>
        </p:txBody>
      </p:sp>
      <p:sp>
        <p:nvSpPr>
          <p:cNvPr id="97290" name="Text Box 6">
            <a:extLst>
              <a:ext uri="{FF2B5EF4-FFF2-40B4-BE49-F238E27FC236}">
                <a16:creationId xmlns:a16="http://schemas.microsoft.com/office/drawing/2014/main" id="{EE3BB800-84F8-4635-804E-65F0E3B99C84}"/>
              </a:ext>
            </a:extLst>
          </p:cNvPr>
          <p:cNvSpPr txBox="1">
            <a:spLocks noChangeArrowheads="1"/>
          </p:cNvSpPr>
          <p:nvPr/>
        </p:nvSpPr>
        <p:spPr bwMode="auto">
          <a:xfrm>
            <a:off x="16487777" y="6616700"/>
            <a:ext cx="2990850" cy="2200276"/>
          </a:xfrm>
          <a:prstGeom prst="rect">
            <a:avLst/>
          </a:prstGeom>
          <a:solidFill>
            <a:srgbClr val="FFFFFF"/>
          </a:solidFill>
          <a:ln w="28575">
            <a:solidFill>
              <a:srgbClr val="00B050"/>
            </a:solidFill>
            <a:miter lim="800000"/>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hangingPunct="1">
              <a:spcBef>
                <a:spcPct val="0"/>
              </a:spcBef>
              <a:spcAft>
                <a:spcPts val="2000"/>
              </a:spcAft>
              <a:buClrTx/>
              <a:buNone/>
            </a:pPr>
            <a:r>
              <a:rPr lang="es-ES" altLang="es-ES" sz="4000" dirty="0">
                <a:solidFill>
                  <a:schemeClr val="tx1"/>
                </a:solidFill>
                <a:latin typeface="Calibri" panose="020F0502020204030204" pitchFamily="34" charset="0"/>
              </a:rPr>
              <a:t>Prestación </a:t>
            </a:r>
          </a:p>
          <a:p>
            <a:pPr hangingPunct="1">
              <a:spcBef>
                <a:spcPct val="0"/>
              </a:spcBef>
              <a:spcAft>
                <a:spcPts val="2000"/>
              </a:spcAft>
              <a:buClrTx/>
              <a:buNone/>
            </a:pPr>
            <a:r>
              <a:rPr lang="es-ES" altLang="es-ES" sz="4000" dirty="0">
                <a:solidFill>
                  <a:schemeClr val="tx1"/>
                </a:solidFill>
                <a:latin typeface="Calibri" panose="020F0502020204030204" pitchFamily="34" charset="0"/>
              </a:rPr>
              <a:t>técnica y continua</a:t>
            </a:r>
            <a:endParaRPr lang="es-ES" altLang="es-ES" sz="5600" dirty="0">
              <a:solidFill>
                <a:schemeClr val="tx1"/>
              </a:solidFill>
              <a:latin typeface="Arial" panose="020B0604020202020204" pitchFamily="34" charset="0"/>
            </a:endParaRPr>
          </a:p>
        </p:txBody>
      </p:sp>
      <p:sp>
        <p:nvSpPr>
          <p:cNvPr id="1031" name="Text Box 7">
            <a:extLst>
              <a:ext uri="{FF2B5EF4-FFF2-40B4-BE49-F238E27FC236}">
                <a16:creationId xmlns:a16="http://schemas.microsoft.com/office/drawing/2014/main" id="{F654DFF1-4AB7-4E8E-9E8B-D00053F030E0}"/>
              </a:ext>
            </a:extLst>
          </p:cNvPr>
          <p:cNvSpPr txBox="1">
            <a:spLocks noChangeArrowheads="1"/>
          </p:cNvSpPr>
          <p:nvPr/>
        </p:nvSpPr>
        <p:spPr bwMode="auto">
          <a:xfrm>
            <a:off x="9334500" y="4743450"/>
            <a:ext cx="5842000" cy="3251200"/>
          </a:xfrm>
          <a:prstGeom prst="rect">
            <a:avLst/>
          </a:prstGeom>
          <a:solidFill>
            <a:srgbClr val="FFFFFF"/>
          </a:solidFill>
          <a:ln w="28575">
            <a:solidFill>
              <a:srgbClr val="00B050"/>
            </a:solidFill>
            <a:miter lim="800000"/>
            <a:headEnd/>
            <a:tailEnd/>
          </a:ln>
        </p:spPr>
        <p:txBody>
          <a:bodyPr/>
          <a:lstStyle/>
          <a:p>
            <a:pPr hangingPunct="1">
              <a:spcAft>
                <a:spcPts val="2000"/>
              </a:spcAft>
              <a:defRPr/>
            </a:pPr>
            <a:r>
              <a:rPr lang="es-ES" dirty="0">
                <a:latin typeface="Calibri" pitchFamily="34" charset="0"/>
                <a:cs typeface="Arial" charset="0"/>
              </a:rPr>
              <a:t>         Desarrollo institucional  </a:t>
            </a:r>
          </a:p>
          <a:p>
            <a:pPr hangingPunct="1">
              <a:defRPr/>
            </a:pPr>
            <a:r>
              <a:rPr lang="es-ES" sz="6400" dirty="0">
                <a:solidFill>
                  <a:schemeClr val="accent6">
                    <a:lumMod val="75000"/>
                  </a:schemeClr>
                </a:solidFill>
                <a:latin typeface="Calibri" pitchFamily="34" charset="0"/>
                <a:cs typeface="Arial" charset="0"/>
              </a:rPr>
              <a:t>FESP</a:t>
            </a:r>
          </a:p>
          <a:p>
            <a:pPr hangingPunct="1">
              <a:defRPr/>
            </a:pPr>
            <a:endParaRPr lang="es-ES" sz="3600" dirty="0">
              <a:solidFill>
                <a:schemeClr val="tx1"/>
              </a:solidFill>
              <a:effectLst>
                <a:outerShdw blurRad="38100" dist="38100" dir="2700000" algn="tl">
                  <a:srgbClr val="000000">
                    <a:alpha val="43137"/>
                  </a:srgbClr>
                </a:outerShdw>
              </a:effectLst>
              <a:latin typeface="Calibri" pitchFamily="34" charset="0"/>
              <a:cs typeface="Arial" charset="0"/>
            </a:endParaRPr>
          </a:p>
          <a:p>
            <a:pPr hangingPunct="1">
              <a:defRPr/>
            </a:pPr>
            <a:r>
              <a:rPr lang="es-ES" sz="3600" dirty="0">
                <a:solidFill>
                  <a:schemeClr val="tx1"/>
                </a:solidFill>
                <a:effectLst>
                  <a:outerShdw blurRad="38100" dist="38100" dir="2700000" algn="tl">
                    <a:srgbClr val="000000">
                      <a:alpha val="43137"/>
                    </a:srgbClr>
                  </a:outerShdw>
                </a:effectLst>
                <a:latin typeface="Calibri" pitchFamily="34" charset="0"/>
                <a:cs typeface="Arial" charset="0"/>
              </a:rPr>
              <a:t>Derecho a la salud</a:t>
            </a:r>
          </a:p>
          <a:p>
            <a:pPr hangingPunct="1">
              <a:defRPr/>
            </a:pPr>
            <a:endParaRPr lang="es-ES" sz="2800" dirty="0">
              <a:effectLst>
                <a:outerShdw blurRad="38100" dist="38100" dir="2700000" algn="tl">
                  <a:srgbClr val="000000">
                    <a:alpha val="43137"/>
                  </a:srgbClr>
                </a:outerShdw>
              </a:effectLst>
              <a:latin typeface="Calibri" pitchFamily="34" charset="0"/>
              <a:cs typeface="Arial" charset="0"/>
            </a:endParaRPr>
          </a:p>
          <a:p>
            <a:pPr hangingPunct="1">
              <a:spcAft>
                <a:spcPts val="2000"/>
              </a:spcAft>
              <a:defRPr/>
            </a:pPr>
            <a:r>
              <a:rPr lang="es-ES" sz="2800" dirty="0">
                <a:latin typeface="Calibri" pitchFamily="34" charset="0"/>
                <a:cs typeface="Arial" charset="0"/>
              </a:rPr>
              <a:t>   </a:t>
            </a:r>
            <a:r>
              <a:rPr lang="es-ES" sz="2800" dirty="0">
                <a:solidFill>
                  <a:srgbClr val="FF0000"/>
                </a:solidFill>
                <a:latin typeface="Calibri" pitchFamily="34" charset="0"/>
                <a:cs typeface="Arial" charset="0"/>
              </a:rPr>
              <a:t>ATENCIÓN PRIMARIA EN SALUD</a:t>
            </a:r>
            <a:r>
              <a:rPr lang="es-ES" sz="2800" u="sng" dirty="0">
                <a:latin typeface="Calibri" pitchFamily="34" charset="0"/>
                <a:cs typeface="Arial" charset="0"/>
              </a:rPr>
              <a:t>   </a:t>
            </a:r>
            <a:endParaRPr lang="es-ES" sz="2800" dirty="0">
              <a:latin typeface="Arial" pitchFamily="34" charset="0"/>
              <a:cs typeface="Arial" charset="0"/>
            </a:endParaRPr>
          </a:p>
        </p:txBody>
      </p:sp>
      <p:sp>
        <p:nvSpPr>
          <p:cNvPr id="97292" name="Text Box 8">
            <a:extLst>
              <a:ext uri="{FF2B5EF4-FFF2-40B4-BE49-F238E27FC236}">
                <a16:creationId xmlns:a16="http://schemas.microsoft.com/office/drawing/2014/main" id="{5F989B19-9EBF-4021-8C07-0AF4DF2310C1}"/>
              </a:ext>
            </a:extLst>
          </p:cNvPr>
          <p:cNvSpPr txBox="1">
            <a:spLocks noChangeArrowheads="1"/>
          </p:cNvSpPr>
          <p:nvPr/>
        </p:nvSpPr>
        <p:spPr bwMode="auto">
          <a:xfrm>
            <a:off x="9502776" y="9779000"/>
            <a:ext cx="4838700" cy="1054100"/>
          </a:xfrm>
          <a:prstGeom prst="rect">
            <a:avLst/>
          </a:prstGeom>
          <a:solidFill>
            <a:srgbClr val="FFFFFF"/>
          </a:solidFill>
          <a:ln w="28575">
            <a:solidFill>
              <a:srgbClr val="00B050"/>
            </a:solidFill>
            <a:miter lim="800000"/>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hangingPunct="1">
              <a:spcBef>
                <a:spcPct val="0"/>
              </a:spcBef>
              <a:spcAft>
                <a:spcPts val="2000"/>
              </a:spcAft>
              <a:buClrTx/>
              <a:buNone/>
            </a:pPr>
            <a:r>
              <a:rPr lang="es-ES" altLang="es-ES" dirty="0">
                <a:solidFill>
                  <a:srgbClr val="0070C0"/>
                </a:solidFill>
                <a:latin typeface="Times New Roman" panose="02020603050405020304" pitchFamily="18" charset="0"/>
                <a:cs typeface="Times New Roman" panose="02020603050405020304" pitchFamily="18" charset="0"/>
              </a:rPr>
              <a:t>REDES INTEGRADAS SERVICIOS DE SALUD</a:t>
            </a:r>
          </a:p>
        </p:txBody>
      </p:sp>
      <p:sp>
        <p:nvSpPr>
          <p:cNvPr id="97293" name="Text Box 9">
            <a:extLst>
              <a:ext uri="{FF2B5EF4-FFF2-40B4-BE49-F238E27FC236}">
                <a16:creationId xmlns:a16="http://schemas.microsoft.com/office/drawing/2014/main" id="{58B3332F-A111-4BFC-8949-3734F244BA4D}"/>
              </a:ext>
            </a:extLst>
          </p:cNvPr>
          <p:cNvSpPr txBox="1">
            <a:spLocks noChangeArrowheads="1"/>
          </p:cNvSpPr>
          <p:nvPr/>
        </p:nvSpPr>
        <p:spPr bwMode="auto">
          <a:xfrm>
            <a:off x="20669250" y="12873531"/>
            <a:ext cx="3714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hangingPunct="1">
              <a:spcBef>
                <a:spcPct val="0"/>
              </a:spcBef>
              <a:spcAft>
                <a:spcPts val="2000"/>
              </a:spcAft>
              <a:buClrTx/>
              <a:buNone/>
            </a:pPr>
            <a:r>
              <a:rPr lang="es-ES" altLang="es-ES" sz="1600" dirty="0">
                <a:solidFill>
                  <a:schemeClr val="tx1"/>
                </a:solidFill>
                <a:latin typeface="Calibri" panose="020F0502020204030204" pitchFamily="34" charset="0"/>
              </a:rPr>
              <a:t>        Modificado de:  Defensoría Del Pueblo, 2003</a:t>
            </a:r>
            <a:endParaRPr lang="es-ES" altLang="es-ES" sz="1600" dirty="0">
              <a:solidFill>
                <a:schemeClr val="tx1"/>
              </a:solidFill>
              <a:latin typeface="Arial" panose="020B0604020202020204" pitchFamily="34" charset="0"/>
            </a:endParaRPr>
          </a:p>
        </p:txBody>
      </p:sp>
      <p:sp>
        <p:nvSpPr>
          <p:cNvPr id="1034" name="Oval 10">
            <a:extLst>
              <a:ext uri="{FF2B5EF4-FFF2-40B4-BE49-F238E27FC236}">
                <a16:creationId xmlns:a16="http://schemas.microsoft.com/office/drawing/2014/main" id="{FA99AFB0-178F-4C5B-A0B5-BA4DAAC5EC64}"/>
              </a:ext>
            </a:extLst>
          </p:cNvPr>
          <p:cNvSpPr>
            <a:spLocks noChangeArrowheads="1"/>
          </p:cNvSpPr>
          <p:nvPr/>
        </p:nvSpPr>
        <p:spPr bwMode="auto">
          <a:xfrm>
            <a:off x="10483850" y="5600043"/>
            <a:ext cx="3389805" cy="920748"/>
          </a:xfrm>
          <a:prstGeom prst="ellipse">
            <a:avLst/>
          </a:prstGeom>
          <a:noFill/>
          <a:ln w="38100">
            <a:gradFill>
              <a:gsLst>
                <a:gs pos="0">
                  <a:srgbClr val="FFF200"/>
                </a:gs>
                <a:gs pos="45000">
                  <a:srgbClr val="FF7A00"/>
                </a:gs>
                <a:gs pos="70000">
                  <a:srgbClr val="FF0300"/>
                </a:gs>
                <a:gs pos="100000">
                  <a:srgbClr val="4D0808"/>
                </a:gs>
              </a:gsLst>
              <a:lin ang="5400000" scaled="0"/>
            </a:gradFill>
            <a:round/>
            <a:headEnd/>
            <a:tailEnd/>
          </a:ln>
        </p:spPr>
        <p:txBody>
          <a:bodyPr/>
          <a:lstStyle/>
          <a:p>
            <a:pPr hangingPunct="1">
              <a:defRPr/>
            </a:pPr>
            <a:endParaRPr lang="es-ES" sz="6400" dirty="0">
              <a:latin typeface="+mn-lt"/>
              <a:cs typeface="Arial" charset="0"/>
            </a:endParaRPr>
          </a:p>
        </p:txBody>
      </p:sp>
      <p:sp>
        <p:nvSpPr>
          <p:cNvPr id="17" name="16 Flecha arriba">
            <a:extLst>
              <a:ext uri="{FF2B5EF4-FFF2-40B4-BE49-F238E27FC236}">
                <a16:creationId xmlns:a16="http://schemas.microsoft.com/office/drawing/2014/main" id="{7FD979AC-9C97-4010-8BA6-16D1B2A87B92}"/>
              </a:ext>
            </a:extLst>
          </p:cNvPr>
          <p:cNvSpPr/>
          <p:nvPr/>
        </p:nvSpPr>
        <p:spPr>
          <a:xfrm rot="10800000">
            <a:off x="11678689" y="8405814"/>
            <a:ext cx="1000126" cy="1285874"/>
          </a:xfrm>
          <a:prstGeom prst="up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1">
              <a:defRPr/>
            </a:pPr>
            <a:endParaRPr lang="es-ES" sz="6400" dirty="0"/>
          </a:p>
        </p:txBody>
      </p:sp>
      <p:sp>
        <p:nvSpPr>
          <p:cNvPr id="22" name="21 Flecha arriba">
            <a:extLst>
              <a:ext uri="{FF2B5EF4-FFF2-40B4-BE49-F238E27FC236}">
                <a16:creationId xmlns:a16="http://schemas.microsoft.com/office/drawing/2014/main" id="{032309FC-CB28-4558-B0AD-3C507DD7D7F8}"/>
              </a:ext>
            </a:extLst>
          </p:cNvPr>
          <p:cNvSpPr/>
          <p:nvPr/>
        </p:nvSpPr>
        <p:spPr>
          <a:xfrm>
            <a:off x="11620501" y="3244850"/>
            <a:ext cx="1000126" cy="1285876"/>
          </a:xfrm>
          <a:prstGeom prst="up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1">
              <a:defRPr/>
            </a:pPr>
            <a:endParaRPr lang="es-ES" sz="6400" dirty="0"/>
          </a:p>
        </p:txBody>
      </p:sp>
      <p:cxnSp>
        <p:nvCxnSpPr>
          <p:cNvPr id="38" name="37 Forma">
            <a:extLst>
              <a:ext uri="{FF2B5EF4-FFF2-40B4-BE49-F238E27FC236}">
                <a16:creationId xmlns:a16="http://schemas.microsoft.com/office/drawing/2014/main" id="{7ED4AB8E-950D-4429-8918-7955D4A882FF}"/>
              </a:ext>
            </a:extLst>
          </p:cNvPr>
          <p:cNvCxnSpPr/>
          <p:nvPr/>
        </p:nvCxnSpPr>
        <p:spPr>
          <a:xfrm>
            <a:off x="14792340" y="1332820"/>
            <a:ext cx="3181368" cy="2431436"/>
          </a:xfrm>
          <a:prstGeom prst="bentConnector2">
            <a:avLst/>
          </a:prstGeom>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40" name="39 Forma">
            <a:extLst>
              <a:ext uri="{FF2B5EF4-FFF2-40B4-BE49-F238E27FC236}">
                <a16:creationId xmlns:a16="http://schemas.microsoft.com/office/drawing/2014/main" id="{18060445-0A83-4B0C-9A0A-2AAA0A6BC38E}"/>
              </a:ext>
            </a:extLst>
          </p:cNvPr>
          <p:cNvCxnSpPr/>
          <p:nvPr/>
        </p:nvCxnSpPr>
        <p:spPr>
          <a:xfrm rot="10800000" flipV="1">
            <a:off x="6119773" y="1332820"/>
            <a:ext cx="2906770" cy="2482872"/>
          </a:xfrm>
          <a:prstGeom prst="bentConnector2">
            <a:avLst/>
          </a:prstGeom>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44" name="43 Forma">
            <a:extLst>
              <a:ext uri="{FF2B5EF4-FFF2-40B4-BE49-F238E27FC236}">
                <a16:creationId xmlns:a16="http://schemas.microsoft.com/office/drawing/2014/main" id="{E4A83B59-19D3-4128-BB85-A2A9ADCA00A9}"/>
              </a:ext>
            </a:extLst>
          </p:cNvPr>
          <p:cNvCxnSpPr/>
          <p:nvPr/>
        </p:nvCxnSpPr>
        <p:spPr>
          <a:xfrm rot="10800000">
            <a:off x="6114546" y="8848506"/>
            <a:ext cx="3388272" cy="1456904"/>
          </a:xfrm>
          <a:prstGeom prst="bentConnector2">
            <a:avLst/>
          </a:prstGeom>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48" name="47 Forma">
            <a:extLst>
              <a:ext uri="{FF2B5EF4-FFF2-40B4-BE49-F238E27FC236}">
                <a16:creationId xmlns:a16="http://schemas.microsoft.com/office/drawing/2014/main" id="{F0FFE402-FFEC-4F58-8E7E-42CE751A8D16}"/>
              </a:ext>
            </a:extLst>
          </p:cNvPr>
          <p:cNvCxnSpPr/>
          <p:nvPr/>
        </p:nvCxnSpPr>
        <p:spPr>
          <a:xfrm flipV="1">
            <a:off x="14341519" y="8816353"/>
            <a:ext cx="3641730" cy="1489058"/>
          </a:xfrm>
          <a:prstGeom prst="bentConnector2">
            <a:avLst/>
          </a:prstGeom>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tailEnd type="arrow"/>
          </a:ln>
        </p:spPr>
        <p:style>
          <a:lnRef idx="1">
            <a:schemeClr val="accent1"/>
          </a:lnRef>
          <a:fillRef idx="0">
            <a:schemeClr val="accent1"/>
          </a:fillRef>
          <a:effectRef idx="0">
            <a:schemeClr val="accent1"/>
          </a:effectRef>
          <a:fontRef idx="minor">
            <a:schemeClr val="tx1"/>
          </a:fontRef>
        </p:style>
      </p:cxnSp>
      <p:sp>
        <p:nvSpPr>
          <p:cNvPr id="97303" name="50 CuadroTexto">
            <a:extLst>
              <a:ext uri="{FF2B5EF4-FFF2-40B4-BE49-F238E27FC236}">
                <a16:creationId xmlns:a16="http://schemas.microsoft.com/office/drawing/2014/main" id="{FF202398-8AE7-401C-9ED6-C01BE39F3588}"/>
              </a:ext>
            </a:extLst>
          </p:cNvPr>
          <p:cNvSpPr txBox="1">
            <a:spLocks noChangeArrowheads="1"/>
          </p:cNvSpPr>
          <p:nvPr/>
        </p:nvSpPr>
        <p:spPr bwMode="auto">
          <a:xfrm>
            <a:off x="7762876" y="11102976"/>
            <a:ext cx="9144000" cy="571500"/>
          </a:xfrm>
          <a:prstGeom prst="rect">
            <a:avLst/>
          </a:prstGeom>
          <a:solidFill>
            <a:srgbClr val="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hangingPunct="1">
              <a:spcBef>
                <a:spcPct val="0"/>
              </a:spcBef>
              <a:spcAft>
                <a:spcPts val="2000"/>
              </a:spcAft>
              <a:buClrTx/>
              <a:buNone/>
            </a:pPr>
            <a:r>
              <a:rPr lang="es-ES" altLang="es-ES" dirty="0">
                <a:solidFill>
                  <a:schemeClr val="tx1"/>
                </a:solidFill>
                <a:latin typeface="Calibri" panose="020F0502020204030204" pitchFamily="34" charset="0"/>
              </a:rPr>
              <a:t>DISEÑO Y PLANIFICACIÓN INSTITUCIONAL</a:t>
            </a:r>
          </a:p>
        </p:txBody>
      </p:sp>
      <p:sp>
        <p:nvSpPr>
          <p:cNvPr id="97305" name="10 CuadroTexto">
            <a:extLst>
              <a:ext uri="{FF2B5EF4-FFF2-40B4-BE49-F238E27FC236}">
                <a16:creationId xmlns:a16="http://schemas.microsoft.com/office/drawing/2014/main" id="{F3F691BE-7D7B-46ED-ACBD-4F28D82E4B68}"/>
              </a:ext>
            </a:extLst>
          </p:cNvPr>
          <p:cNvSpPr txBox="1">
            <a:spLocks noChangeArrowheads="1"/>
          </p:cNvSpPr>
          <p:nvPr/>
        </p:nvSpPr>
        <p:spPr bwMode="auto">
          <a:xfrm>
            <a:off x="9048751" y="1257301"/>
            <a:ext cx="57880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s-ES" altLang="es-ES" sz="3600" dirty="0">
                <a:solidFill>
                  <a:srgbClr val="0070C0"/>
                </a:solidFill>
                <a:latin typeface="Times New Roman" panose="02020603050405020304" pitchFamily="18" charset="0"/>
              </a:rPr>
              <a:t>INTERSECTORIALIDAD</a:t>
            </a:r>
          </a:p>
        </p:txBody>
      </p:sp>
      <p:sp>
        <p:nvSpPr>
          <p:cNvPr id="27" name="16 Flecha arriba">
            <a:extLst>
              <a:ext uri="{FF2B5EF4-FFF2-40B4-BE49-F238E27FC236}">
                <a16:creationId xmlns:a16="http://schemas.microsoft.com/office/drawing/2014/main" id="{B71BE807-3EF7-4CD7-82E0-71D21CC1EAE4}"/>
              </a:ext>
            </a:extLst>
          </p:cNvPr>
          <p:cNvSpPr/>
          <p:nvPr/>
        </p:nvSpPr>
        <p:spPr>
          <a:xfrm rot="10800000">
            <a:off x="5565777" y="5991227"/>
            <a:ext cx="1047750" cy="625474"/>
          </a:xfrm>
          <a:prstGeom prst="up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1">
              <a:defRPr/>
            </a:pPr>
            <a:endParaRPr lang="es-ES" sz="6400" dirty="0"/>
          </a:p>
        </p:txBody>
      </p:sp>
      <p:sp>
        <p:nvSpPr>
          <p:cNvPr id="97307" name="1 Título">
            <a:extLst>
              <a:ext uri="{FF2B5EF4-FFF2-40B4-BE49-F238E27FC236}">
                <a16:creationId xmlns:a16="http://schemas.microsoft.com/office/drawing/2014/main" id="{125B46A9-7BD4-4B91-8CAE-052075396DCE}"/>
              </a:ext>
            </a:extLst>
          </p:cNvPr>
          <p:cNvSpPr txBox="1">
            <a:spLocks/>
          </p:cNvSpPr>
          <p:nvPr/>
        </p:nvSpPr>
        <p:spPr bwMode="auto">
          <a:xfrm>
            <a:off x="3048001" y="0"/>
            <a:ext cx="17459326" cy="128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s-ES" altLang="es-ES" sz="4800" dirty="0">
                <a:solidFill>
                  <a:srgbClr val="FFFF00"/>
                </a:solidFill>
              </a:rPr>
              <a:t>INTEGRACIÓN</a:t>
            </a:r>
          </a:p>
        </p:txBody>
      </p:sp>
      <p:sp>
        <p:nvSpPr>
          <p:cNvPr id="28" name="Contenido sugerido">
            <a:extLst>
              <a:ext uri="{FF2B5EF4-FFF2-40B4-BE49-F238E27FC236}">
                <a16:creationId xmlns:a16="http://schemas.microsoft.com/office/drawing/2014/main" id="{7FEE1816-6C34-4ECC-9816-528BD2996610}"/>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DESAFÍOS</a:t>
            </a:r>
            <a:endParaRPr dirty="0"/>
          </a:p>
        </p:txBody>
      </p:sp>
    </p:spTree>
    <p:extLst>
      <p:ext uri="{BB962C8B-B14F-4D97-AF65-F5344CB8AC3E}">
        <p14:creationId xmlns:p14="http://schemas.microsoft.com/office/powerpoint/2010/main" val="3910662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ítulo 1">
            <a:extLst>
              <a:ext uri="{FF2B5EF4-FFF2-40B4-BE49-F238E27FC236}">
                <a16:creationId xmlns:a16="http://schemas.microsoft.com/office/drawing/2014/main" id="{4CEBC31A-B1A1-4904-8179-4521B9D69F50}"/>
              </a:ext>
            </a:extLst>
          </p:cNvPr>
          <p:cNvSpPr>
            <a:spLocks noGrp="1"/>
          </p:cNvSpPr>
          <p:nvPr>
            <p:ph type="ctrTitle"/>
          </p:nvPr>
        </p:nvSpPr>
        <p:spPr>
          <a:xfrm>
            <a:off x="6175158" y="6275553"/>
            <a:ext cx="13293904" cy="3575050"/>
          </a:xfrm>
          <a:solidFill>
            <a:schemeClr val="bg1"/>
          </a:solidFill>
          <a:extLst/>
        </p:spPr>
        <p:txBody>
          <a:bodyPr rtlCol="0">
            <a:normAutofit fontScale="90000"/>
          </a:bodyPr>
          <a:lstStyle/>
          <a:p>
            <a:pPr>
              <a:defRPr/>
            </a:pPr>
            <a:r>
              <a:rPr lang="es-CO" altLang="es-CO" sz="8000" b="1" dirty="0">
                <a:solidFill>
                  <a:schemeClr val="accent6">
                    <a:lumMod val="75000"/>
                  </a:schemeClr>
                </a:solidFill>
                <a:latin typeface="Helvetica Neue Thin"/>
              </a:rPr>
              <a:t>GRACIAS!</a:t>
            </a:r>
            <a:br>
              <a:rPr lang="es-CO" altLang="es-CO" sz="8000" dirty="0">
                <a:solidFill>
                  <a:srgbClr val="00B050"/>
                </a:solidFill>
                <a:latin typeface="Helvetica Neue Thin"/>
              </a:rPr>
            </a:br>
            <a:br>
              <a:rPr lang="es-CO" altLang="es-CO" sz="7200" dirty="0">
                <a:solidFill>
                  <a:schemeClr val="tx1">
                    <a:lumMod val="85000"/>
                    <a:lumOff val="15000"/>
                  </a:schemeClr>
                </a:solidFill>
              </a:rPr>
            </a:br>
            <a:r>
              <a:rPr lang="es-CO" altLang="es-CO" sz="7200" dirty="0">
                <a:solidFill>
                  <a:schemeClr val="tx1">
                    <a:lumMod val="85000"/>
                    <a:lumOff val="15000"/>
                  </a:schemeClr>
                </a:solidFill>
              </a:rPr>
              <a:t>alvarofrancogiraldo@hotmail.com</a:t>
            </a:r>
            <a:endParaRPr lang="es-ES_tradnl" altLang="es-CO" sz="2800" dirty="0">
              <a:solidFill>
                <a:srgbClr val="002060"/>
              </a:solidFill>
              <a:latin typeface="Aharoni" pitchFamily="2" charset="-79"/>
              <a:cs typeface="Aharoni" pitchFamily="2" charset="-79"/>
            </a:endParaRPr>
          </a:p>
        </p:txBody>
      </p:sp>
    </p:spTree>
    <p:extLst>
      <p:ext uri="{BB962C8B-B14F-4D97-AF65-F5344CB8AC3E}">
        <p14:creationId xmlns:p14="http://schemas.microsoft.com/office/powerpoint/2010/main" val="2031606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78529B0-C32B-4D1E-BBB0-5C0C6CDC3DFC}"/>
              </a:ext>
            </a:extLst>
          </p:cNvPr>
          <p:cNvSpPr>
            <a:spLocks noGrp="1" noChangeArrowheads="1"/>
          </p:cNvSpPr>
          <p:nvPr>
            <p:ph type="title"/>
          </p:nvPr>
        </p:nvSpPr>
        <p:spPr>
          <a:xfrm>
            <a:off x="2978331" y="555626"/>
            <a:ext cx="10711543" cy="1660524"/>
          </a:xfrm>
        </p:spPr>
        <p:txBody>
          <a:bodyPr>
            <a:normAutofit/>
          </a:bodyPr>
          <a:lstStyle/>
          <a:p>
            <a:pPr algn="l" eaLnBrk="1" hangingPunct="1"/>
            <a:r>
              <a:rPr lang="es-MX" altLang="es-CO" sz="5600" dirty="0">
                <a:solidFill>
                  <a:srgbClr val="FFFF00"/>
                </a:solidFill>
                <a:latin typeface="Arial Black" panose="020B0A04020102020204" pitchFamily="34" charset="0"/>
              </a:rPr>
              <a:t>Períodos en COLOMBIA</a:t>
            </a:r>
            <a:endParaRPr lang="es-ES" altLang="es-CO" sz="5600" dirty="0">
              <a:solidFill>
                <a:srgbClr val="FFFF00"/>
              </a:solidFill>
              <a:latin typeface="Arial Black" panose="020B0A04020102020204" pitchFamily="34" charset="0"/>
            </a:endParaRPr>
          </a:p>
        </p:txBody>
      </p:sp>
      <p:sp>
        <p:nvSpPr>
          <p:cNvPr id="33795" name="Rectangle 3">
            <a:extLst>
              <a:ext uri="{FF2B5EF4-FFF2-40B4-BE49-F238E27FC236}">
                <a16:creationId xmlns:a16="http://schemas.microsoft.com/office/drawing/2014/main" id="{9EC6121E-59CF-4432-B0F9-A4F6496C3011}"/>
              </a:ext>
            </a:extLst>
          </p:cNvPr>
          <p:cNvSpPr>
            <a:spLocks noGrp="1" noChangeArrowheads="1"/>
          </p:cNvSpPr>
          <p:nvPr>
            <p:ph type="body" idx="1"/>
          </p:nvPr>
        </p:nvSpPr>
        <p:spPr>
          <a:xfrm>
            <a:off x="7451675" y="2743200"/>
            <a:ext cx="16638494" cy="12103222"/>
          </a:xfrm>
        </p:spPr>
        <p:txBody>
          <a:bodyPr>
            <a:noAutofit/>
          </a:bodyPr>
          <a:lstStyle/>
          <a:p>
            <a:pPr marL="0" indent="-1219200">
              <a:spcBef>
                <a:spcPts val="0"/>
              </a:spcBef>
              <a:buFontTx/>
              <a:buAutoNum type="arabicPeriod"/>
            </a:pPr>
            <a:r>
              <a:rPr lang="es-MX" altLang="es-CO" sz="6000" dirty="0">
                <a:latin typeface="Arial Black" panose="020B0A04020102020204" pitchFamily="34" charset="0"/>
              </a:rPr>
              <a:t>Higiene pública</a:t>
            </a:r>
            <a:r>
              <a:rPr lang="es-MX" altLang="es-CO" dirty="0">
                <a:latin typeface="Arial Black" panose="020B0A04020102020204" pitchFamily="34" charset="0"/>
              </a:rPr>
              <a:t>:</a:t>
            </a:r>
            <a:r>
              <a:rPr lang="es-MX" altLang="es-CO" dirty="0"/>
              <a:t>  (España)</a:t>
            </a:r>
          </a:p>
          <a:p>
            <a:pPr marL="0" indent="-1219200" algn="r">
              <a:spcBef>
                <a:spcPts val="0"/>
              </a:spcBef>
              <a:buNone/>
            </a:pPr>
            <a:r>
              <a:rPr lang="es-MX" altLang="es-CO" dirty="0"/>
              <a:t>       1782, epidemias, el Estado </a:t>
            </a:r>
          </a:p>
          <a:p>
            <a:pPr marL="0" indent="-1219200">
              <a:spcBef>
                <a:spcPts val="0"/>
              </a:spcBef>
              <a:buFontTx/>
              <a:buAutoNum type="arabicPeriod" startAt="2"/>
            </a:pPr>
            <a:r>
              <a:rPr lang="es-MX" altLang="es-CO" sz="6000" dirty="0">
                <a:latin typeface="Arial Black" panose="020B0A04020102020204" pitchFamily="34" charset="0"/>
              </a:rPr>
              <a:t>Transición</a:t>
            </a:r>
            <a:r>
              <a:rPr lang="es-MX" altLang="es-CO" sz="6000" dirty="0"/>
              <a:t>:  </a:t>
            </a:r>
            <a:r>
              <a:rPr lang="es-MX" altLang="es-CO" dirty="0"/>
              <a:t>1783 – 1886</a:t>
            </a:r>
          </a:p>
          <a:p>
            <a:pPr marL="0" indent="-1219200">
              <a:spcBef>
                <a:spcPts val="0"/>
              </a:spcBef>
              <a:buFontTx/>
              <a:buAutoNum type="arabicPeriod" startAt="2"/>
            </a:pPr>
            <a:r>
              <a:rPr lang="es-MX" altLang="es-CO" sz="6000" dirty="0">
                <a:latin typeface="Arial Black" panose="020B0A04020102020204" pitchFamily="34" charset="0"/>
              </a:rPr>
              <a:t>Postransición:</a:t>
            </a:r>
            <a:r>
              <a:rPr lang="es-MX" altLang="es-CO" sz="6000" dirty="0"/>
              <a:t>  </a:t>
            </a:r>
            <a:r>
              <a:rPr lang="es-MX" altLang="es-CO" dirty="0"/>
              <a:t>(Norteamérica), 1920, Campañas</a:t>
            </a:r>
          </a:p>
          <a:p>
            <a:pPr marL="0" indent="-1219200">
              <a:spcBef>
                <a:spcPts val="0"/>
              </a:spcBef>
              <a:buFontTx/>
              <a:buAutoNum type="arabicPeriod" startAt="2"/>
            </a:pPr>
            <a:endParaRPr lang="es-MX" altLang="es-CO" dirty="0"/>
          </a:p>
          <a:p>
            <a:pPr marL="0" indent="0">
              <a:spcBef>
                <a:spcPts val="0"/>
              </a:spcBef>
              <a:buNone/>
            </a:pPr>
            <a:endParaRPr lang="es-MX" altLang="es-CO" dirty="0"/>
          </a:p>
          <a:p>
            <a:pPr marL="0" indent="-1219200">
              <a:spcBef>
                <a:spcPts val="0"/>
              </a:spcBef>
              <a:buFontTx/>
              <a:buAutoNum type="arabicPeriod" startAt="4"/>
            </a:pPr>
            <a:r>
              <a:rPr lang="es-MX" altLang="es-CO" sz="6000" dirty="0">
                <a:latin typeface="Arial Black" panose="020B0A04020102020204" pitchFamily="34" charset="0"/>
              </a:rPr>
              <a:t>Salud Pública</a:t>
            </a:r>
            <a:r>
              <a:rPr lang="es-MX" altLang="es-CO" dirty="0">
                <a:latin typeface="Arial Black" panose="020B0A04020102020204" pitchFamily="34" charset="0"/>
              </a:rPr>
              <a:t>: </a:t>
            </a:r>
            <a:r>
              <a:rPr lang="es-MX" altLang="es-CO" dirty="0"/>
              <a:t>Desde  1940. 1953:  Min. Salud Púb.</a:t>
            </a:r>
            <a:endParaRPr lang="es-ES" altLang="es-CO" dirty="0"/>
          </a:p>
          <a:p>
            <a:pPr marL="0" indent="0">
              <a:spcBef>
                <a:spcPts val="0"/>
              </a:spcBef>
              <a:buNone/>
            </a:pPr>
            <a:r>
              <a:rPr lang="es-MX" altLang="es-CO" sz="8000" dirty="0">
                <a:latin typeface="Arial Black" panose="020B0A04020102020204" pitchFamily="34" charset="0"/>
              </a:rPr>
              <a:t>5. </a:t>
            </a:r>
            <a:r>
              <a:rPr lang="es-MX" altLang="es-CO" sz="6000" dirty="0">
                <a:latin typeface="Arial Black" panose="020B0A04020102020204" pitchFamily="34" charset="0"/>
              </a:rPr>
              <a:t>Sistema Nacional de Salud: </a:t>
            </a:r>
            <a:r>
              <a:rPr lang="es-MX" altLang="es-CO" dirty="0">
                <a:latin typeface="Helvetica Neue Medium"/>
              </a:rPr>
              <a:t>1975 - 1993 </a:t>
            </a:r>
          </a:p>
          <a:p>
            <a:pPr marL="0" indent="0">
              <a:spcBef>
                <a:spcPts val="0"/>
              </a:spcBef>
              <a:buNone/>
            </a:pPr>
            <a:r>
              <a:rPr lang="es-MX" altLang="es-CO" sz="8000" dirty="0">
                <a:latin typeface="Arial Black" panose="020B0A04020102020204" pitchFamily="34" charset="0"/>
              </a:rPr>
              <a:t>6. </a:t>
            </a:r>
            <a:r>
              <a:rPr lang="es-MX" altLang="es-CO" sz="4800" dirty="0">
                <a:solidFill>
                  <a:schemeClr val="accent6">
                    <a:lumMod val="75000"/>
                  </a:schemeClr>
                </a:solidFill>
                <a:latin typeface="Arial Black" panose="020B0A04020102020204" pitchFamily="34" charset="0"/>
              </a:rPr>
              <a:t>MERCADO CON ESTADO MÍNIMO </a:t>
            </a:r>
          </a:p>
          <a:p>
            <a:pPr marL="0" indent="0">
              <a:spcBef>
                <a:spcPts val="0"/>
              </a:spcBef>
              <a:buNone/>
            </a:pPr>
            <a:endParaRPr lang="es-MX" altLang="es-CO" sz="6000" dirty="0">
              <a:latin typeface="Arial Black" panose="020B0A04020102020204" pitchFamily="34" charset="0"/>
            </a:endParaRPr>
          </a:p>
          <a:p>
            <a:pPr marL="0" indent="0">
              <a:spcBef>
                <a:spcPts val="0"/>
              </a:spcBef>
              <a:buNone/>
            </a:pPr>
            <a:endParaRPr lang="es-MX" altLang="es-CO" sz="6000" dirty="0">
              <a:latin typeface="Arial Black" panose="020B0A04020102020204" pitchFamily="34" charset="0"/>
            </a:endParaRPr>
          </a:p>
          <a:p>
            <a:pPr marL="0" indent="0" algn="r">
              <a:spcBef>
                <a:spcPts val="0"/>
              </a:spcBef>
              <a:buNone/>
            </a:pPr>
            <a:r>
              <a:rPr lang="es-ES" altLang="es-CO" sz="1200" dirty="0"/>
              <a:t>[Fuente: Quevedo E.]</a:t>
            </a:r>
          </a:p>
        </p:txBody>
      </p:sp>
      <p:sp>
        <p:nvSpPr>
          <p:cNvPr id="4"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INTRODUCCIÓN</a:t>
            </a:r>
            <a:endParaRPr dirty="0"/>
          </a:p>
        </p:txBody>
      </p:sp>
      <p:sp>
        <p:nvSpPr>
          <p:cNvPr id="5" name="Rectangle 2">
            <a:extLst>
              <a:ext uri="{FF2B5EF4-FFF2-40B4-BE49-F238E27FC236}">
                <a16:creationId xmlns:a16="http://schemas.microsoft.com/office/drawing/2014/main" id="{E0F34AED-B33A-47C3-BA3D-5354A13828B2}"/>
              </a:ext>
            </a:extLst>
          </p:cNvPr>
          <p:cNvSpPr txBox="1">
            <a:spLocks noChangeArrowheads="1"/>
          </p:cNvSpPr>
          <p:nvPr/>
        </p:nvSpPr>
        <p:spPr>
          <a:xfrm>
            <a:off x="8481075" y="7636707"/>
            <a:ext cx="15609094" cy="1158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a:lstStyle>
          <a:p>
            <a:pPr algn="l" hangingPunct="1"/>
            <a:r>
              <a:rPr lang="es-MX" altLang="es-CO" sz="4400" dirty="0">
                <a:solidFill>
                  <a:schemeClr val="accent6">
                    <a:lumMod val="75000"/>
                  </a:schemeClr>
                </a:solidFill>
                <a:latin typeface="Arial Black" panose="020B0A04020102020204" pitchFamily="34" charset="0"/>
              </a:rPr>
              <a:t>DEL SIGLO XIX AL SIGLO XX, COLOMBIA: DE LA HIGIENE A LA SALUD PÚBLICA</a:t>
            </a:r>
            <a:br>
              <a:rPr lang="es-MX" altLang="es-CO" sz="4400" dirty="0">
                <a:solidFill>
                  <a:schemeClr val="accent6">
                    <a:lumMod val="75000"/>
                  </a:schemeClr>
                </a:solidFill>
                <a:latin typeface="Arial Black" panose="020B0A04020102020204" pitchFamily="34" charset="0"/>
              </a:rPr>
            </a:br>
            <a:endParaRPr lang="es-ES" altLang="es-CO" sz="4400" dirty="0">
              <a:solidFill>
                <a:schemeClr val="accent6">
                  <a:lumMod val="75000"/>
                </a:schemeClr>
              </a:solidFill>
              <a:latin typeface="Arial Black" panose="020B0A04020102020204" pitchFamily="34" charset="0"/>
            </a:endParaRPr>
          </a:p>
        </p:txBody>
      </p:sp>
      <p:pic>
        <p:nvPicPr>
          <p:cNvPr id="6" name="Marcador de contenido 3">
            <a:extLst>
              <a:ext uri="{FF2B5EF4-FFF2-40B4-BE49-F238E27FC236}">
                <a16:creationId xmlns:a16="http://schemas.microsoft.com/office/drawing/2014/main" id="{B61B055E-F4FA-42AD-98E6-0C5EC0EBF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93831" y="2399074"/>
            <a:ext cx="7388226" cy="9426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3699342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a:extLst>
              <a:ext uri="{FF2B5EF4-FFF2-40B4-BE49-F238E27FC236}">
                <a16:creationId xmlns:a16="http://schemas.microsoft.com/office/drawing/2014/main" id="{E9D1A184-8CFB-4627-8417-57DF84DCDBB7}"/>
              </a:ext>
            </a:extLst>
          </p:cNvPr>
          <p:cNvSpPr txBox="1">
            <a:spLocks noChangeArrowheads="1"/>
          </p:cNvSpPr>
          <p:nvPr/>
        </p:nvSpPr>
        <p:spPr bwMode="auto">
          <a:xfrm>
            <a:off x="1829020" y="902193"/>
            <a:ext cx="13112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s-CO" altLang="es-CO" sz="4800" dirty="0">
                <a:solidFill>
                  <a:srgbClr val="FFFF00"/>
                </a:solidFill>
                <a:latin typeface="Arial Black" panose="020B0A04020102020204" pitchFamily="34" charset="0"/>
              </a:rPr>
              <a:t>Reforma Sectorial 1993</a:t>
            </a:r>
          </a:p>
        </p:txBody>
      </p:sp>
      <p:sp>
        <p:nvSpPr>
          <p:cNvPr id="64515" name="Text Box 4">
            <a:extLst>
              <a:ext uri="{FF2B5EF4-FFF2-40B4-BE49-F238E27FC236}">
                <a16:creationId xmlns:a16="http://schemas.microsoft.com/office/drawing/2014/main" id="{FE9961F3-5ECC-44AE-B92E-2A7F1859B60F}"/>
              </a:ext>
            </a:extLst>
          </p:cNvPr>
          <p:cNvSpPr txBox="1">
            <a:spLocks noChangeArrowheads="1"/>
          </p:cNvSpPr>
          <p:nvPr/>
        </p:nvSpPr>
        <p:spPr bwMode="auto">
          <a:xfrm>
            <a:off x="7721600" y="4127501"/>
            <a:ext cx="13614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s-CO" altLang="es-CO" sz="6400" dirty="0"/>
              <a:t>Reorientar el gasto en salud con criterios costo efectivos</a:t>
            </a:r>
          </a:p>
        </p:txBody>
      </p:sp>
      <p:sp>
        <p:nvSpPr>
          <p:cNvPr id="64516" name="Text Box 5">
            <a:extLst>
              <a:ext uri="{FF2B5EF4-FFF2-40B4-BE49-F238E27FC236}">
                <a16:creationId xmlns:a16="http://schemas.microsoft.com/office/drawing/2014/main" id="{7759F062-0ECD-4797-8040-8AD208DD8DB8}"/>
              </a:ext>
            </a:extLst>
          </p:cNvPr>
          <p:cNvSpPr txBox="1">
            <a:spLocks noChangeArrowheads="1"/>
          </p:cNvSpPr>
          <p:nvPr/>
        </p:nvSpPr>
        <p:spPr bwMode="auto">
          <a:xfrm>
            <a:off x="7943850" y="10471151"/>
            <a:ext cx="1249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s-CO" altLang="es-CO" sz="6400" dirty="0"/>
              <a:t>Promover el autocuidado</a:t>
            </a:r>
          </a:p>
        </p:txBody>
      </p:sp>
      <p:sp>
        <p:nvSpPr>
          <p:cNvPr id="64517" name="Text Box 6">
            <a:extLst>
              <a:ext uri="{FF2B5EF4-FFF2-40B4-BE49-F238E27FC236}">
                <a16:creationId xmlns:a16="http://schemas.microsoft.com/office/drawing/2014/main" id="{349DAA56-9566-46E1-B84E-E67FD1149F6F}"/>
              </a:ext>
            </a:extLst>
          </p:cNvPr>
          <p:cNvSpPr txBox="1">
            <a:spLocks noChangeArrowheads="1"/>
          </p:cNvSpPr>
          <p:nvPr/>
        </p:nvSpPr>
        <p:spPr bwMode="auto">
          <a:xfrm>
            <a:off x="7924800" y="6645276"/>
            <a:ext cx="13411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s-CO" altLang="es-CO" sz="6400" dirty="0"/>
              <a:t>Reorganizar la oferta de servicios con criterios de mercado</a:t>
            </a:r>
          </a:p>
        </p:txBody>
      </p:sp>
      <p:sp>
        <p:nvSpPr>
          <p:cNvPr id="64518" name="Text Box 7">
            <a:extLst>
              <a:ext uri="{FF2B5EF4-FFF2-40B4-BE49-F238E27FC236}">
                <a16:creationId xmlns:a16="http://schemas.microsoft.com/office/drawing/2014/main" id="{D49868D7-C760-4025-B62C-8BE0A19DB03C}"/>
              </a:ext>
            </a:extLst>
          </p:cNvPr>
          <p:cNvSpPr txBox="1">
            <a:spLocks noChangeArrowheads="1"/>
          </p:cNvSpPr>
          <p:nvPr/>
        </p:nvSpPr>
        <p:spPr bwMode="auto">
          <a:xfrm>
            <a:off x="7985127" y="8763001"/>
            <a:ext cx="129222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s-CO" altLang="es-CO" sz="6400" dirty="0"/>
              <a:t>Promover el aseguramiento</a:t>
            </a:r>
          </a:p>
        </p:txBody>
      </p:sp>
      <p:sp>
        <p:nvSpPr>
          <p:cNvPr id="64519" name="AutoShape 8">
            <a:extLst>
              <a:ext uri="{FF2B5EF4-FFF2-40B4-BE49-F238E27FC236}">
                <a16:creationId xmlns:a16="http://schemas.microsoft.com/office/drawing/2014/main" id="{F7FBBFED-E313-42A1-8E27-93C6C94B2093}"/>
              </a:ext>
            </a:extLst>
          </p:cNvPr>
          <p:cNvSpPr>
            <a:spLocks noChangeArrowheads="1"/>
          </p:cNvSpPr>
          <p:nvPr/>
        </p:nvSpPr>
        <p:spPr bwMode="auto">
          <a:xfrm>
            <a:off x="6218183" y="6654525"/>
            <a:ext cx="914400" cy="914400"/>
          </a:xfrm>
          <a:prstGeom prst="rightArrow">
            <a:avLst>
              <a:gd name="adj1" fmla="val 50000"/>
              <a:gd name="adj2" fmla="val 25000"/>
            </a:avLst>
          </a:prstGeom>
          <a:gradFill rotWithShape="0">
            <a:gsLst>
              <a:gs pos="0">
                <a:srgbClr val="FF3300"/>
              </a:gs>
              <a:gs pos="50000">
                <a:srgbClr val="FFFF00"/>
              </a:gs>
              <a:gs pos="100000">
                <a:srgbClr val="FF3300"/>
              </a:gs>
            </a:gsLst>
            <a:lin ang="5400000" scaled="1"/>
          </a:gradFill>
          <a:ln>
            <a:noFill/>
          </a:ln>
          <a:effectLst>
            <a:prstShdw prst="shdw17" dist="17961" dir="2700000">
              <a:srgbClr val="991F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s-CO" altLang="es-CO" sz="3600" dirty="0"/>
          </a:p>
        </p:txBody>
      </p:sp>
      <p:sp>
        <p:nvSpPr>
          <p:cNvPr id="64520" name="AutoShape 9">
            <a:extLst>
              <a:ext uri="{FF2B5EF4-FFF2-40B4-BE49-F238E27FC236}">
                <a16:creationId xmlns:a16="http://schemas.microsoft.com/office/drawing/2014/main" id="{4B4928E2-FAA2-4AB6-95A2-95210409ADE8}"/>
              </a:ext>
            </a:extLst>
          </p:cNvPr>
          <p:cNvSpPr>
            <a:spLocks noChangeArrowheads="1"/>
          </p:cNvSpPr>
          <p:nvPr/>
        </p:nvSpPr>
        <p:spPr bwMode="auto">
          <a:xfrm>
            <a:off x="6261101" y="8584460"/>
            <a:ext cx="914400" cy="914400"/>
          </a:xfrm>
          <a:prstGeom prst="rightArrow">
            <a:avLst>
              <a:gd name="adj1" fmla="val 50000"/>
              <a:gd name="adj2" fmla="val 25000"/>
            </a:avLst>
          </a:prstGeom>
          <a:gradFill rotWithShape="0">
            <a:gsLst>
              <a:gs pos="0">
                <a:srgbClr val="FF3300"/>
              </a:gs>
              <a:gs pos="50000">
                <a:srgbClr val="FFFF00"/>
              </a:gs>
              <a:gs pos="100000">
                <a:srgbClr val="FF3300"/>
              </a:gs>
            </a:gsLst>
            <a:lin ang="5400000" scaled="1"/>
          </a:gradFill>
          <a:ln>
            <a:noFill/>
          </a:ln>
          <a:effectLst>
            <a:prstShdw prst="shdw17" dist="17961" dir="2700000">
              <a:srgbClr val="991F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s-CO" altLang="es-CO" sz="3600" dirty="0"/>
          </a:p>
        </p:txBody>
      </p:sp>
      <p:sp>
        <p:nvSpPr>
          <p:cNvPr id="64521" name="AutoShape 10">
            <a:extLst>
              <a:ext uri="{FF2B5EF4-FFF2-40B4-BE49-F238E27FC236}">
                <a16:creationId xmlns:a16="http://schemas.microsoft.com/office/drawing/2014/main" id="{5998D7F6-CC04-4EFF-A38A-713D812C23F4}"/>
              </a:ext>
            </a:extLst>
          </p:cNvPr>
          <p:cNvSpPr>
            <a:spLocks noChangeArrowheads="1"/>
          </p:cNvSpPr>
          <p:nvPr/>
        </p:nvSpPr>
        <p:spPr bwMode="auto">
          <a:xfrm>
            <a:off x="6218183" y="10241973"/>
            <a:ext cx="914400" cy="914400"/>
          </a:xfrm>
          <a:prstGeom prst="rightArrow">
            <a:avLst>
              <a:gd name="adj1" fmla="val 50000"/>
              <a:gd name="adj2" fmla="val 25000"/>
            </a:avLst>
          </a:prstGeom>
          <a:gradFill rotWithShape="0">
            <a:gsLst>
              <a:gs pos="0">
                <a:srgbClr val="FF3300"/>
              </a:gs>
              <a:gs pos="50000">
                <a:srgbClr val="FFFF00"/>
              </a:gs>
              <a:gs pos="100000">
                <a:srgbClr val="FF3300"/>
              </a:gs>
            </a:gsLst>
            <a:lin ang="5400000" scaled="1"/>
          </a:gradFill>
          <a:ln>
            <a:noFill/>
          </a:ln>
          <a:effectLst>
            <a:prstShdw prst="shdw17" dist="17961" dir="2700000">
              <a:srgbClr val="991F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s-CO" altLang="es-CO" sz="3600" dirty="0"/>
          </a:p>
        </p:txBody>
      </p:sp>
      <p:sp>
        <p:nvSpPr>
          <p:cNvPr id="64522" name="AutoShape 11">
            <a:extLst>
              <a:ext uri="{FF2B5EF4-FFF2-40B4-BE49-F238E27FC236}">
                <a16:creationId xmlns:a16="http://schemas.microsoft.com/office/drawing/2014/main" id="{2EB689B3-B5CB-41E6-B12C-7AF3A5C15700}"/>
              </a:ext>
            </a:extLst>
          </p:cNvPr>
          <p:cNvSpPr>
            <a:spLocks noChangeArrowheads="1"/>
          </p:cNvSpPr>
          <p:nvPr/>
        </p:nvSpPr>
        <p:spPr bwMode="auto">
          <a:xfrm>
            <a:off x="6182274" y="11806329"/>
            <a:ext cx="914400" cy="914400"/>
          </a:xfrm>
          <a:prstGeom prst="rightArrow">
            <a:avLst>
              <a:gd name="adj1" fmla="val 50000"/>
              <a:gd name="adj2" fmla="val 25000"/>
            </a:avLst>
          </a:prstGeom>
          <a:gradFill rotWithShape="0">
            <a:gsLst>
              <a:gs pos="0">
                <a:srgbClr val="FF3300"/>
              </a:gs>
              <a:gs pos="50000">
                <a:srgbClr val="FFFF00"/>
              </a:gs>
              <a:gs pos="100000">
                <a:srgbClr val="FF3300"/>
              </a:gs>
            </a:gsLst>
            <a:lin ang="5400000" scaled="1"/>
          </a:gradFill>
          <a:ln>
            <a:noFill/>
          </a:ln>
          <a:effectLst>
            <a:prstShdw prst="shdw17" dist="17961" dir="2700000">
              <a:srgbClr val="991F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s-CO" altLang="es-CO" sz="3600" dirty="0"/>
          </a:p>
        </p:txBody>
      </p:sp>
      <p:sp>
        <p:nvSpPr>
          <p:cNvPr id="9227" name="Text Box 12">
            <a:extLst>
              <a:ext uri="{FF2B5EF4-FFF2-40B4-BE49-F238E27FC236}">
                <a16:creationId xmlns:a16="http://schemas.microsoft.com/office/drawing/2014/main" id="{63A12B4F-75D3-4652-A051-095C16217160}"/>
              </a:ext>
            </a:extLst>
          </p:cNvPr>
          <p:cNvSpPr txBox="1">
            <a:spLocks noChangeArrowheads="1"/>
          </p:cNvSpPr>
          <p:nvPr/>
        </p:nvSpPr>
        <p:spPr bwMode="auto">
          <a:xfrm>
            <a:off x="5191127" y="2286000"/>
            <a:ext cx="15411450" cy="954107"/>
          </a:xfrm>
          <a:prstGeom prst="rect">
            <a:avLst/>
          </a:prstGeom>
          <a:noFill/>
          <a:ln w="9525">
            <a:noFill/>
            <a:miter lim="800000"/>
            <a:headEnd/>
            <a:tailEnd/>
          </a:ln>
        </p:spPr>
        <p:txBody>
          <a:bodyPr>
            <a:spAutoFit/>
          </a:bodyPr>
          <a:lstStyle/>
          <a:p>
            <a:pPr>
              <a:defRPr/>
            </a:pPr>
            <a:r>
              <a:rPr lang="es-CO" sz="5600" dirty="0">
                <a:solidFill>
                  <a:srgbClr val="CC3300"/>
                </a:solidFill>
                <a:latin typeface="+mn-lt"/>
              </a:rPr>
              <a:t>-</a:t>
            </a:r>
            <a:r>
              <a:rPr lang="es-CO" sz="4000" dirty="0">
                <a:solidFill>
                  <a:srgbClr val="CC3300"/>
                </a:solidFill>
                <a:latin typeface="+mn-lt"/>
              </a:rPr>
              <a:t>Políticas Banco Mundial 1987</a:t>
            </a:r>
            <a:r>
              <a:rPr lang="es-CO" sz="5600" dirty="0">
                <a:solidFill>
                  <a:srgbClr val="CC3300"/>
                </a:solidFill>
                <a:latin typeface="+mn-lt"/>
              </a:rPr>
              <a:t>-</a:t>
            </a:r>
          </a:p>
        </p:txBody>
      </p:sp>
      <p:sp>
        <p:nvSpPr>
          <p:cNvPr id="64524" name="AutoShape 10">
            <a:extLst>
              <a:ext uri="{FF2B5EF4-FFF2-40B4-BE49-F238E27FC236}">
                <a16:creationId xmlns:a16="http://schemas.microsoft.com/office/drawing/2014/main" id="{8BC81777-93BC-4214-8D71-B53052030850}"/>
              </a:ext>
            </a:extLst>
          </p:cNvPr>
          <p:cNvSpPr>
            <a:spLocks noChangeArrowheads="1"/>
          </p:cNvSpPr>
          <p:nvPr/>
        </p:nvSpPr>
        <p:spPr bwMode="auto">
          <a:xfrm>
            <a:off x="6191250" y="4267390"/>
            <a:ext cx="914400" cy="914400"/>
          </a:xfrm>
          <a:prstGeom prst="rightArrow">
            <a:avLst>
              <a:gd name="adj1" fmla="val 50000"/>
              <a:gd name="adj2" fmla="val 25000"/>
            </a:avLst>
          </a:prstGeom>
          <a:gradFill rotWithShape="0">
            <a:gsLst>
              <a:gs pos="0">
                <a:srgbClr val="FF3300"/>
              </a:gs>
              <a:gs pos="50000">
                <a:srgbClr val="FFFF00"/>
              </a:gs>
              <a:gs pos="100000">
                <a:srgbClr val="FF3300"/>
              </a:gs>
            </a:gsLst>
            <a:lin ang="5400000" scaled="1"/>
          </a:gradFill>
          <a:ln>
            <a:noFill/>
          </a:ln>
          <a:effectLst>
            <a:prstShdw prst="shdw17" dist="17961" dir="2700000">
              <a:srgbClr val="991F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s-CO" altLang="es-CO" sz="3600" dirty="0"/>
          </a:p>
        </p:txBody>
      </p:sp>
      <p:sp>
        <p:nvSpPr>
          <p:cNvPr id="64525" name="Text Box 5">
            <a:extLst>
              <a:ext uri="{FF2B5EF4-FFF2-40B4-BE49-F238E27FC236}">
                <a16:creationId xmlns:a16="http://schemas.microsoft.com/office/drawing/2014/main" id="{34CCF916-E417-4BD2-84A2-9656E2BD3AC7}"/>
              </a:ext>
            </a:extLst>
          </p:cNvPr>
          <p:cNvSpPr txBox="1">
            <a:spLocks noChangeArrowheads="1"/>
          </p:cNvSpPr>
          <p:nvPr/>
        </p:nvSpPr>
        <p:spPr bwMode="auto">
          <a:xfrm>
            <a:off x="7896226" y="11915776"/>
            <a:ext cx="1249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s-CO" altLang="es-CO" sz="6400" dirty="0"/>
              <a:t>Descentralizar el sector público</a:t>
            </a:r>
          </a:p>
        </p:txBody>
      </p:sp>
      <p:sp>
        <p:nvSpPr>
          <p:cNvPr id="14" name="Contenido sugerido">
            <a:extLst>
              <a:ext uri="{FF2B5EF4-FFF2-40B4-BE49-F238E27FC236}">
                <a16:creationId xmlns:a16="http://schemas.microsoft.com/office/drawing/2014/main" id="{1838FCD5-8B5B-4657-BF50-9837A76B11B8}"/>
              </a:ext>
            </a:extLst>
          </p:cNvPr>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INTRODUCCIÓN</a:t>
            </a:r>
            <a:endParaRPr dirty="0"/>
          </a:p>
        </p:txBody>
      </p:sp>
      <p:pic>
        <p:nvPicPr>
          <p:cNvPr id="15" name="Marcador de contenido 3">
            <a:extLst>
              <a:ext uri="{FF2B5EF4-FFF2-40B4-BE49-F238E27FC236}">
                <a16:creationId xmlns:a16="http://schemas.microsoft.com/office/drawing/2014/main" id="{C21E15BD-CC09-4487-A398-4C189C137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93831" y="3594538"/>
            <a:ext cx="5888443" cy="7561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2990617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e recomienda estructurar su presentación de la siguiente forma:…"/>
          <p:cNvSpPr txBox="1">
            <a:spLocks noGrp="1"/>
          </p:cNvSpPr>
          <p:nvPr>
            <p:ph type="body" idx="1"/>
          </p:nvPr>
        </p:nvSpPr>
        <p:spPr>
          <a:xfrm>
            <a:off x="804740" y="3365707"/>
            <a:ext cx="22652601" cy="7840520"/>
          </a:xfrm>
          <a:prstGeom prst="rect">
            <a:avLst/>
          </a:prstGeom>
        </p:spPr>
        <p:txBody>
          <a:bodyPr>
            <a:normAutofit/>
          </a:bodyPr>
          <a:lstStyle/>
          <a:p>
            <a:pPr algn="ctr">
              <a:spcBef>
                <a:spcPts val="100"/>
              </a:spcBef>
              <a:buSzTx/>
            </a:pPr>
            <a:r>
              <a:rPr lang="es-CO" sz="6000" b="1" dirty="0">
                <a:solidFill>
                  <a:schemeClr val="accent6">
                    <a:lumMod val="75000"/>
                  </a:schemeClr>
                </a:solidFill>
              </a:rPr>
              <a:t>ANTECEDENTES</a:t>
            </a:r>
            <a:endParaRPr sz="6000" b="1" dirty="0">
              <a:solidFill>
                <a:schemeClr val="accent6">
                  <a:lumMod val="75000"/>
                </a:schemeClr>
              </a:solidFill>
            </a:endParaRPr>
          </a:p>
        </p:txBody>
      </p:sp>
    </p:spTree>
    <p:extLst>
      <p:ext uri="{BB962C8B-B14F-4D97-AF65-F5344CB8AC3E}">
        <p14:creationId xmlns:p14="http://schemas.microsoft.com/office/powerpoint/2010/main" val="220927015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5 Marcador de número de diapositiva">
            <a:extLst>
              <a:ext uri="{FF2B5EF4-FFF2-40B4-BE49-F238E27FC236}">
                <a16:creationId xmlns:a16="http://schemas.microsoft.com/office/drawing/2014/main" id="{E2687141-2D46-49F8-99B0-3C2E4CE06E4E}"/>
              </a:ext>
            </a:extLst>
          </p:cNvPr>
          <p:cNvSpPr>
            <a:spLocks noGrp="1"/>
          </p:cNvSpPr>
          <p:nvPr>
            <p:ph type="sldNum" sz="quarter" idx="12"/>
          </p:nvPr>
        </p:nvSpPr>
        <p:spPr bwMode="auto">
          <a:xfrm>
            <a:off x="30255672" y="26146124"/>
            <a:ext cx="429604" cy="4520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5200">
                <a:solidFill>
                  <a:schemeClr val="tx1"/>
                </a:solidFill>
                <a:latin typeface="Constantia" panose="02030602050306030303" pitchFamily="18" charset="0"/>
              </a:defRPr>
            </a:lvl1pPr>
            <a:lvl2pPr marL="1485900" indent="-571500">
              <a:spcBef>
                <a:spcPct val="20000"/>
              </a:spcBef>
              <a:buClr>
                <a:schemeClr val="accent1"/>
              </a:buClr>
              <a:buSzPct val="85000"/>
              <a:buFont typeface="Wingdings 2" panose="05020102010507070707" pitchFamily="18" charset="2"/>
              <a:buChar char=""/>
              <a:defRPr sz="4800">
                <a:solidFill>
                  <a:schemeClr val="tx1"/>
                </a:solidFill>
                <a:latin typeface="Constantia" panose="02030602050306030303" pitchFamily="18" charset="0"/>
              </a:defRPr>
            </a:lvl2pPr>
            <a:lvl3pPr marL="2286000" indent="-457200">
              <a:spcBef>
                <a:spcPct val="20000"/>
              </a:spcBef>
              <a:buClr>
                <a:schemeClr val="accent2"/>
              </a:buClr>
              <a:buSzPct val="70000"/>
              <a:buFont typeface="Wingdings 2" panose="05020102010507070707" pitchFamily="18" charset="2"/>
              <a:buChar char=""/>
              <a:defRPr sz="4200">
                <a:solidFill>
                  <a:schemeClr val="tx1"/>
                </a:solidFill>
                <a:latin typeface="Constantia" panose="02030602050306030303" pitchFamily="18" charset="0"/>
              </a:defRPr>
            </a:lvl3pPr>
            <a:lvl4pPr marL="3200400" indent="-457200">
              <a:spcBef>
                <a:spcPct val="20000"/>
              </a:spcBef>
              <a:buClr>
                <a:srgbClr val="0BD0D9"/>
              </a:buClr>
              <a:buSzPct val="65000"/>
              <a:buFont typeface="Wingdings 2" panose="05020102010507070707" pitchFamily="18" charset="2"/>
              <a:buChar char=""/>
              <a:defRPr sz="4000">
                <a:solidFill>
                  <a:schemeClr val="tx1"/>
                </a:solidFill>
                <a:latin typeface="Constantia" panose="02030602050306030303" pitchFamily="18" charset="0"/>
              </a:defRPr>
            </a:lvl4pPr>
            <a:lvl5pPr marL="4114800" indent="-457200">
              <a:spcBef>
                <a:spcPct val="20000"/>
              </a:spcBef>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5pPr>
            <a:lvl6pPr marL="5029200" indent="-457200" eaLnBrk="0" fontAlgn="base" hangingPunct="0">
              <a:spcBef>
                <a:spcPct val="20000"/>
              </a:spcBef>
              <a:spcAft>
                <a:spcPct val="0"/>
              </a:spcAft>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6pPr>
            <a:lvl7pPr marL="5943600" indent="-457200" eaLnBrk="0" fontAlgn="base" hangingPunct="0">
              <a:spcBef>
                <a:spcPct val="20000"/>
              </a:spcBef>
              <a:spcAft>
                <a:spcPct val="0"/>
              </a:spcAft>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7pPr>
            <a:lvl8pPr marL="6858000" indent="-457200" eaLnBrk="0" fontAlgn="base" hangingPunct="0">
              <a:spcBef>
                <a:spcPct val="20000"/>
              </a:spcBef>
              <a:spcAft>
                <a:spcPct val="0"/>
              </a:spcAft>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8pPr>
            <a:lvl9pPr marL="7772400" indent="-457200" eaLnBrk="0" fontAlgn="base" hangingPunct="0">
              <a:spcBef>
                <a:spcPct val="20000"/>
              </a:spcBef>
              <a:spcAft>
                <a:spcPct val="0"/>
              </a:spcAft>
              <a:buClr>
                <a:srgbClr val="10CF9B"/>
              </a:buClr>
              <a:buSzPct val="65000"/>
              <a:buFont typeface="Wingdings 2" panose="05020102010507070707" pitchFamily="18" charset="2"/>
              <a:buChar char=""/>
              <a:defRPr sz="4000">
                <a:solidFill>
                  <a:schemeClr val="tx1"/>
                </a:solidFill>
                <a:latin typeface="Constantia" panose="02030602050306030303" pitchFamily="18" charset="0"/>
              </a:defRPr>
            </a:lvl9pPr>
          </a:lstStyle>
          <a:p>
            <a:pPr>
              <a:spcBef>
                <a:spcPct val="0"/>
              </a:spcBef>
              <a:buClrTx/>
              <a:buSzTx/>
              <a:buFontTx/>
              <a:buNone/>
            </a:pPr>
            <a:fld id="{0A8AF624-95C5-451F-8B8F-940E83CEEBB9}" type="slidenum">
              <a:rPr lang="es-ES" altLang="es-CO" sz="2000">
                <a:latin typeface="Arial" panose="020B0604020202020204" pitchFamily="34" charset="0"/>
              </a:rPr>
              <a:pPr>
                <a:spcBef>
                  <a:spcPct val="0"/>
                </a:spcBef>
                <a:buClrTx/>
                <a:buSzTx/>
                <a:buFontTx/>
                <a:buNone/>
              </a:pPr>
              <a:t>7</a:t>
            </a:fld>
            <a:endParaRPr lang="es-ES" altLang="es-CO" sz="2000" dirty="0">
              <a:latin typeface="Arial" panose="020B0604020202020204" pitchFamily="34" charset="0"/>
            </a:endParaRPr>
          </a:p>
        </p:txBody>
      </p:sp>
      <p:sp>
        <p:nvSpPr>
          <p:cNvPr id="97282" name="Rectangle 2">
            <a:extLst>
              <a:ext uri="{FF2B5EF4-FFF2-40B4-BE49-F238E27FC236}">
                <a16:creationId xmlns:a16="http://schemas.microsoft.com/office/drawing/2014/main" id="{E7CD3816-B6AB-4A4B-8D61-BEB317A79FAF}"/>
              </a:ext>
            </a:extLst>
          </p:cNvPr>
          <p:cNvSpPr>
            <a:spLocks noGrp="1" noChangeArrowheads="1"/>
          </p:cNvSpPr>
          <p:nvPr>
            <p:ph type="title"/>
          </p:nvPr>
        </p:nvSpPr>
        <p:spPr>
          <a:xfrm>
            <a:off x="15355614" y="5758065"/>
            <a:ext cx="8996878" cy="1645164"/>
          </a:xfrm>
        </p:spPr>
        <p:txBody>
          <a:bodyPr>
            <a:normAutofit fontScale="90000"/>
          </a:bodyPr>
          <a:lstStyle/>
          <a:p>
            <a:pPr eaLnBrk="1" hangingPunct="1">
              <a:defRPr/>
            </a:pPr>
            <a:r>
              <a:rPr lang="es-UY" sz="7200" b="1" dirty="0">
                <a:solidFill>
                  <a:srgbClr val="FF0000"/>
                </a:solidFill>
                <a:effectLst>
                  <a:outerShdw blurRad="38100" dist="38100" dir="2700000" algn="tl">
                    <a:srgbClr val="C0C0C0"/>
                  </a:outerShdw>
                </a:effectLst>
                <a:latin typeface="Aharoni" pitchFamily="2" charset="-79"/>
                <a:cs typeface="Aharoni" pitchFamily="2" charset="-79"/>
              </a:rPr>
              <a:t> </a:t>
            </a:r>
            <a:br>
              <a:rPr lang="es-UY" sz="7200" b="1" dirty="0">
                <a:solidFill>
                  <a:srgbClr val="FF0000"/>
                </a:solidFill>
                <a:effectLst>
                  <a:outerShdw blurRad="38100" dist="38100" dir="2700000" algn="tl">
                    <a:srgbClr val="C0C0C0"/>
                  </a:outerShdw>
                </a:effectLst>
                <a:latin typeface="Aharoni" pitchFamily="2" charset="-79"/>
                <a:cs typeface="Aharoni" pitchFamily="2" charset="-79"/>
              </a:rPr>
            </a:br>
            <a:r>
              <a:rPr lang="es-UY" sz="7200" b="1" dirty="0">
                <a:solidFill>
                  <a:schemeClr val="accent6">
                    <a:lumMod val="75000"/>
                  </a:schemeClr>
                </a:solidFill>
                <a:effectLst>
                  <a:outerShdw blurRad="38100" dist="38100" dir="2700000" algn="tl">
                    <a:srgbClr val="C0C0C0"/>
                  </a:outerShdw>
                </a:effectLst>
                <a:latin typeface="Aharoni" pitchFamily="2" charset="-79"/>
                <a:cs typeface="Aharoni" pitchFamily="2" charset="-79"/>
              </a:rPr>
              <a:t>“Nueva Salud Pública”</a:t>
            </a:r>
            <a:endParaRPr lang="es-ES" sz="7200" b="1" dirty="0">
              <a:solidFill>
                <a:schemeClr val="bg2"/>
              </a:solidFill>
              <a:effectLst>
                <a:outerShdw blurRad="38100" dist="38100" dir="2700000" algn="tl">
                  <a:srgbClr val="C0C0C0"/>
                </a:outerShdw>
              </a:effectLst>
            </a:endParaRPr>
          </a:p>
        </p:txBody>
      </p:sp>
      <p:sp>
        <p:nvSpPr>
          <p:cNvPr id="38916" name="Rectangle 3">
            <a:extLst>
              <a:ext uri="{FF2B5EF4-FFF2-40B4-BE49-F238E27FC236}">
                <a16:creationId xmlns:a16="http://schemas.microsoft.com/office/drawing/2014/main" id="{8D21C3BA-6ACF-464D-BCF7-286F7C0FAF16}"/>
              </a:ext>
            </a:extLst>
          </p:cNvPr>
          <p:cNvSpPr>
            <a:spLocks noGrp="1" noChangeArrowheads="1"/>
          </p:cNvSpPr>
          <p:nvPr>
            <p:ph type="body" idx="1"/>
          </p:nvPr>
        </p:nvSpPr>
        <p:spPr>
          <a:xfrm>
            <a:off x="4387453" y="2025125"/>
            <a:ext cx="15609094" cy="9665749"/>
          </a:xfrm>
        </p:spPr>
        <p:txBody>
          <a:bodyPr>
            <a:noAutofit/>
          </a:bodyPr>
          <a:lstStyle/>
          <a:p>
            <a:pPr marL="0" eaLnBrk="1" hangingPunct="1">
              <a:lnSpc>
                <a:spcPct val="120000"/>
              </a:lnSpc>
              <a:spcBef>
                <a:spcPts val="0"/>
              </a:spcBef>
            </a:pPr>
            <a:r>
              <a:rPr lang="es-UY" altLang="es-CO" sz="4000" b="1" dirty="0">
                <a:solidFill>
                  <a:srgbClr val="FFFF00"/>
                </a:solidFill>
              </a:rPr>
              <a:t>Iniciativa De Salud Pública En Las Américas</a:t>
            </a:r>
          </a:p>
          <a:p>
            <a:pPr marL="0" eaLnBrk="1" hangingPunct="1">
              <a:lnSpc>
                <a:spcPct val="120000"/>
              </a:lnSpc>
              <a:spcBef>
                <a:spcPts val="0"/>
              </a:spcBef>
            </a:pPr>
            <a:r>
              <a:rPr lang="es-UY" altLang="es-CO" sz="4000" b="1" dirty="0">
                <a:solidFill>
                  <a:srgbClr val="000099"/>
                </a:solidFill>
              </a:rPr>
              <a:t>Marco de los Determinantes Sociales de Salud</a:t>
            </a:r>
          </a:p>
          <a:p>
            <a:pPr marL="0" eaLnBrk="1" hangingPunct="1">
              <a:lnSpc>
                <a:spcPct val="120000"/>
              </a:lnSpc>
              <a:spcBef>
                <a:spcPts val="0"/>
              </a:spcBef>
            </a:pPr>
            <a:r>
              <a:rPr lang="es-UY" altLang="es-CO" sz="4000" b="1" dirty="0">
                <a:solidFill>
                  <a:srgbClr val="000099"/>
                </a:solidFill>
              </a:rPr>
              <a:t>Enfoque de las desigualdades Sociales.</a:t>
            </a:r>
          </a:p>
          <a:p>
            <a:pPr marL="0" eaLnBrk="1" hangingPunct="1">
              <a:lnSpc>
                <a:spcPct val="120000"/>
              </a:lnSpc>
              <a:spcBef>
                <a:spcPts val="0"/>
              </a:spcBef>
            </a:pPr>
            <a:r>
              <a:rPr lang="es-UY" altLang="es-CO" sz="4000" b="1" dirty="0">
                <a:solidFill>
                  <a:srgbClr val="000099"/>
                </a:solidFill>
              </a:rPr>
              <a:t>Salud en Todas las Políticas</a:t>
            </a:r>
            <a:endParaRPr lang="es-UY" altLang="es-CO" sz="4000" b="1" dirty="0">
              <a:solidFill>
                <a:srgbClr val="7030A0"/>
              </a:solidFill>
            </a:endParaRPr>
          </a:p>
          <a:p>
            <a:pPr marL="0" eaLnBrk="1" hangingPunct="1">
              <a:lnSpc>
                <a:spcPct val="120000"/>
              </a:lnSpc>
              <a:spcBef>
                <a:spcPts val="0"/>
              </a:spcBef>
            </a:pPr>
            <a:r>
              <a:rPr lang="es-UY" altLang="es-CO" sz="4000" b="1" dirty="0">
                <a:solidFill>
                  <a:srgbClr val="FF0000"/>
                </a:solidFill>
              </a:rPr>
              <a:t>La Gobernanza compartida de la salud pública.</a:t>
            </a:r>
          </a:p>
          <a:p>
            <a:pPr marL="0" eaLnBrk="1" hangingPunct="1">
              <a:lnSpc>
                <a:spcPct val="120000"/>
              </a:lnSpc>
              <a:spcBef>
                <a:spcPts val="0"/>
              </a:spcBef>
            </a:pPr>
            <a:r>
              <a:rPr lang="es-UY" altLang="es-CO" sz="4000" b="1" dirty="0">
                <a:solidFill>
                  <a:srgbClr val="000099"/>
                </a:solidFill>
              </a:rPr>
              <a:t>La Rectoría de la Autoridad Sanitaria Nacional </a:t>
            </a:r>
          </a:p>
          <a:p>
            <a:pPr marL="0" eaLnBrk="1" hangingPunct="1">
              <a:lnSpc>
                <a:spcPct val="120000"/>
              </a:lnSpc>
              <a:spcBef>
                <a:spcPts val="0"/>
              </a:spcBef>
            </a:pPr>
            <a:r>
              <a:rPr lang="es-UY" altLang="es-CO" sz="4000" b="1" dirty="0">
                <a:solidFill>
                  <a:srgbClr val="FF0000"/>
                </a:solidFill>
              </a:rPr>
              <a:t>Las 11 FESP.</a:t>
            </a:r>
          </a:p>
          <a:p>
            <a:pPr marL="0" eaLnBrk="1" hangingPunct="1">
              <a:lnSpc>
                <a:spcPct val="120000"/>
              </a:lnSpc>
              <a:spcBef>
                <a:spcPts val="0"/>
              </a:spcBef>
            </a:pPr>
            <a:r>
              <a:rPr lang="es-UY" altLang="es-CO" sz="4000" b="1" dirty="0">
                <a:solidFill>
                  <a:srgbClr val="000099"/>
                </a:solidFill>
              </a:rPr>
              <a:t>Evaluación del Impacto en Salud.</a:t>
            </a:r>
          </a:p>
          <a:p>
            <a:pPr marL="0" eaLnBrk="1" hangingPunct="1">
              <a:lnSpc>
                <a:spcPct val="120000"/>
              </a:lnSpc>
              <a:spcBef>
                <a:spcPts val="0"/>
              </a:spcBef>
            </a:pPr>
            <a:r>
              <a:rPr lang="es-UY" altLang="es-CO" sz="4000" b="1" dirty="0">
                <a:solidFill>
                  <a:srgbClr val="000099"/>
                </a:solidFill>
              </a:rPr>
              <a:t>La nueva Protección Social de la Salud.</a:t>
            </a:r>
          </a:p>
          <a:p>
            <a:pPr marL="0" eaLnBrk="1" hangingPunct="1">
              <a:lnSpc>
                <a:spcPct val="120000"/>
              </a:lnSpc>
              <a:spcBef>
                <a:spcPts val="0"/>
              </a:spcBef>
            </a:pPr>
            <a:r>
              <a:rPr lang="es-UY" altLang="es-CO" sz="4000" b="1" dirty="0">
                <a:solidFill>
                  <a:srgbClr val="000099"/>
                </a:solidFill>
              </a:rPr>
              <a:t>Los “Entornos Saludables”</a:t>
            </a:r>
          </a:p>
          <a:p>
            <a:pPr marL="0" eaLnBrk="1" hangingPunct="1">
              <a:lnSpc>
                <a:spcPct val="120000"/>
              </a:lnSpc>
              <a:spcBef>
                <a:spcPts val="0"/>
              </a:spcBef>
            </a:pPr>
            <a:r>
              <a:rPr lang="es-UY" altLang="es-CO" sz="4000" b="1" dirty="0">
                <a:solidFill>
                  <a:srgbClr val="000099"/>
                </a:solidFill>
              </a:rPr>
              <a:t>El modelo de los Activos y la salutogénesis.</a:t>
            </a:r>
          </a:p>
          <a:p>
            <a:pPr marL="0" eaLnBrk="1" hangingPunct="1">
              <a:lnSpc>
                <a:spcPct val="120000"/>
              </a:lnSpc>
              <a:spcBef>
                <a:spcPts val="0"/>
              </a:spcBef>
            </a:pPr>
            <a:r>
              <a:rPr lang="es-UY" altLang="es-CO" sz="4000" b="1" dirty="0">
                <a:solidFill>
                  <a:srgbClr val="000099"/>
                </a:solidFill>
              </a:rPr>
              <a:t>Estilo de gestión en la Nueva Salud Pública.</a:t>
            </a:r>
          </a:p>
          <a:p>
            <a:pPr marL="0" eaLnBrk="1" hangingPunct="1">
              <a:lnSpc>
                <a:spcPct val="120000"/>
              </a:lnSpc>
              <a:spcBef>
                <a:spcPts val="0"/>
              </a:spcBef>
            </a:pPr>
            <a:r>
              <a:rPr lang="es-ES" altLang="es-CO" sz="4000" b="1" dirty="0">
                <a:solidFill>
                  <a:srgbClr val="000099"/>
                </a:solidFill>
              </a:rPr>
              <a:t>La globalización y la agenda internacional. </a:t>
            </a:r>
          </a:p>
          <a:p>
            <a:pPr marL="0" eaLnBrk="1" hangingPunct="1">
              <a:lnSpc>
                <a:spcPct val="120000"/>
              </a:lnSpc>
              <a:spcBef>
                <a:spcPts val="0"/>
              </a:spcBef>
            </a:pPr>
            <a:r>
              <a:rPr lang="es-ES" altLang="es-CO" sz="4000" b="1" dirty="0">
                <a:solidFill>
                  <a:srgbClr val="000099"/>
                </a:solidFill>
              </a:rPr>
              <a:t>La agenda diplomática global</a:t>
            </a:r>
          </a:p>
          <a:p>
            <a:pPr marL="0" eaLnBrk="1" hangingPunct="1">
              <a:lnSpc>
                <a:spcPct val="120000"/>
              </a:lnSpc>
              <a:spcBef>
                <a:spcPts val="0"/>
              </a:spcBef>
            </a:pPr>
            <a:r>
              <a:rPr lang="es-ES" altLang="es-CO" sz="4000" b="1" dirty="0">
                <a:solidFill>
                  <a:srgbClr val="FF0000"/>
                </a:solidFill>
              </a:rPr>
              <a:t>Renovación de la APS</a:t>
            </a:r>
          </a:p>
          <a:p>
            <a:pPr marL="0" eaLnBrk="1" hangingPunct="1">
              <a:lnSpc>
                <a:spcPct val="120000"/>
              </a:lnSpc>
              <a:spcBef>
                <a:spcPts val="0"/>
              </a:spcBef>
            </a:pPr>
            <a:r>
              <a:rPr lang="es-ES" altLang="es-CO" sz="4000" b="1" dirty="0">
                <a:solidFill>
                  <a:srgbClr val="FF0000"/>
                </a:solidFill>
              </a:rPr>
              <a:t>“Cobertura Universal de Salud”/ Salud Universal</a:t>
            </a:r>
          </a:p>
        </p:txBody>
      </p:sp>
      <p:sp>
        <p:nvSpPr>
          <p:cNvPr id="5" name="Text Box 4">
            <a:extLst>
              <a:ext uri="{FF2B5EF4-FFF2-40B4-BE49-F238E27FC236}">
                <a16:creationId xmlns:a16="http://schemas.microsoft.com/office/drawing/2014/main" id="{7BF8BA83-BD07-4BEB-9A77-49F2C48381B0}"/>
              </a:ext>
            </a:extLst>
          </p:cNvPr>
          <p:cNvSpPr txBox="1">
            <a:spLocks noChangeArrowheads="1"/>
          </p:cNvSpPr>
          <p:nvPr/>
        </p:nvSpPr>
        <p:spPr bwMode="auto">
          <a:xfrm>
            <a:off x="11474451" y="13344527"/>
            <a:ext cx="9861550" cy="584775"/>
          </a:xfrm>
          <a:prstGeom prst="rect">
            <a:avLst/>
          </a:prstGeom>
          <a:noFill/>
          <a:ln>
            <a:noFill/>
          </a:ln>
          <a:effectLst/>
          <a:extLst/>
        </p:spPr>
        <p:txBody>
          <a:bodyPr>
            <a:spAutoFit/>
          </a:bodyPr>
          <a:lstStyle/>
          <a:p>
            <a:pPr algn="r" eaLnBrk="1" hangingPunct="1">
              <a:spcBef>
                <a:spcPct val="50000"/>
              </a:spcBef>
              <a:defRPr/>
            </a:pPr>
            <a:r>
              <a:rPr lang="es-UY" sz="1600" i="1" dirty="0">
                <a:solidFill>
                  <a:srgbClr val="990000"/>
                </a:solidFill>
                <a:effectLst>
                  <a:outerShdw blurRad="38100" dist="38100" dir="2700000" algn="tl">
                    <a:srgbClr val="C0C0C0"/>
                  </a:outerShdw>
                </a:effectLst>
                <a:latin typeface="Agency FB" panose="020B0503020202020204" pitchFamily="34" charset="0"/>
              </a:rPr>
              <a:t>FUENTE: modificado de “ La nueva conceptualización de la Salud Pública”, </a:t>
            </a:r>
            <a:r>
              <a:rPr lang="es-UY" sz="1600" i="1" dirty="0">
                <a:solidFill>
                  <a:srgbClr val="336600"/>
                </a:solidFill>
                <a:effectLst>
                  <a:outerShdw blurRad="38100" dist="38100" dir="2700000" algn="tl">
                    <a:srgbClr val="C0C0C0"/>
                  </a:outerShdw>
                </a:effectLst>
                <a:latin typeface="Agency FB" panose="020B0503020202020204" pitchFamily="34" charset="0"/>
              </a:rPr>
              <a:t>7Dr. Miguel Fernández Galeano . </a:t>
            </a:r>
            <a:r>
              <a:rPr lang="es-ES" sz="1600" dirty="0">
                <a:solidFill>
                  <a:srgbClr val="336600"/>
                </a:solidFill>
                <a:effectLst>
                  <a:outerShdw blurRad="38100" dist="38100" dir="2700000" algn="tl">
                    <a:srgbClr val="C0C0C0"/>
                  </a:outerShdw>
                </a:effectLst>
                <a:latin typeface="Agency FB" panose="020B0503020202020204" pitchFamily="34" charset="0"/>
              </a:rPr>
              <a:t>Sociedad Uruguaya de Salud Colectiva </a:t>
            </a:r>
          </a:p>
        </p:txBody>
      </p:sp>
      <p:sp>
        <p:nvSpPr>
          <p:cNvPr id="6"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ANTECEDENTES</a:t>
            </a:r>
            <a:endParaRPr dirty="0"/>
          </a:p>
        </p:txBody>
      </p:sp>
    </p:spTree>
    <p:extLst>
      <p:ext uri="{BB962C8B-B14F-4D97-AF65-F5344CB8AC3E}">
        <p14:creationId xmlns:p14="http://schemas.microsoft.com/office/powerpoint/2010/main" val="2511725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e recomienda estructurar su presentación de la siguiente forma:…"/>
          <p:cNvSpPr txBox="1">
            <a:spLocks noGrp="1"/>
          </p:cNvSpPr>
          <p:nvPr>
            <p:ph type="body" idx="1"/>
          </p:nvPr>
        </p:nvSpPr>
        <p:spPr>
          <a:xfrm>
            <a:off x="3004457" y="3147647"/>
            <a:ext cx="18261874" cy="8687302"/>
          </a:xfrm>
          <a:prstGeom prst="rect">
            <a:avLst/>
          </a:prstGeom>
        </p:spPr>
        <p:txBody>
          <a:bodyPr>
            <a:noAutofit/>
          </a:bodyPr>
          <a:lstStyle/>
          <a:p>
            <a:pPr algn="just"/>
            <a:r>
              <a:rPr lang="es-CO" i="1" dirty="0"/>
              <a:t>“En las Américas, las reformas del sector de la salud se enfrentan al desafío de </a:t>
            </a:r>
            <a:r>
              <a:rPr lang="es-CO" b="1" dirty="0">
                <a:solidFill>
                  <a:srgbClr val="FF0000"/>
                </a:solidFill>
              </a:rPr>
              <a:t>FORTALECER LA FUNCIÓN RECTORA DE LAS AUTORIDADES SANITARIAS </a:t>
            </a:r>
            <a:r>
              <a:rPr lang="es-CO" i="1" dirty="0"/>
              <a:t>y una parte importante de este papel consiste en dar cumplimiento a las </a:t>
            </a:r>
            <a:r>
              <a:rPr lang="es-CO" b="1" dirty="0">
                <a:solidFill>
                  <a:srgbClr val="FF0000"/>
                </a:solidFill>
              </a:rPr>
              <a:t>FUNCIONES ESENCIALES DE LA SALUD PÚBLICA </a:t>
            </a:r>
            <a:r>
              <a:rPr lang="es-CO" b="1" dirty="0"/>
              <a:t>(FESP) </a:t>
            </a:r>
            <a:r>
              <a:rPr lang="es-CO" i="1" dirty="0"/>
              <a:t>que competen al Estado en sus niveles central, intermedio y local. Para ello es crucial mejorar la práctica de la salud pública y los instrumentos para valorar su estado actual y las áreas en las que debe ser fortalecida. En virtud de lo anterior, la Organización Panamericana de la Salud (OPS) ha puesto en marcha </a:t>
            </a:r>
            <a:r>
              <a:rPr lang="es-CO" i="1" dirty="0">
                <a:solidFill>
                  <a:srgbClr val="FFC000"/>
                </a:solidFill>
              </a:rPr>
              <a:t>la iniciativa </a:t>
            </a:r>
            <a:r>
              <a:rPr lang="es-CO" b="1" dirty="0">
                <a:solidFill>
                  <a:srgbClr val="FFC000"/>
                </a:solidFill>
              </a:rPr>
              <a:t>"LA SALUD PÚBLICA EN LAS AMÉRICAS",</a:t>
            </a:r>
            <a:r>
              <a:rPr lang="es-CO" i="1" dirty="0">
                <a:solidFill>
                  <a:srgbClr val="FFC000"/>
                </a:solidFill>
              </a:rPr>
              <a:t> </a:t>
            </a:r>
            <a:r>
              <a:rPr lang="es-CO" i="1" dirty="0"/>
              <a:t>dirigida a la definición y medición de las FESP como base para mejorar la práctica de la salud pública y fortalecer el liderazgo de las autoridades sanitarias en todos los niveles del Estado”. </a:t>
            </a:r>
            <a:endParaRPr dirty="0"/>
          </a:p>
        </p:txBody>
      </p:sp>
      <p:sp>
        <p:nvSpPr>
          <p:cNvPr id="4" name="Se recomienda estructurar su presentación de la siguiente forma:…"/>
          <p:cNvSpPr txBox="1">
            <a:spLocks/>
          </p:cNvSpPr>
          <p:nvPr/>
        </p:nvSpPr>
        <p:spPr>
          <a:xfrm>
            <a:off x="9566030" y="13241215"/>
            <a:ext cx="14641588" cy="316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a:lstStyle>
          <a:p>
            <a:pPr algn="r" hangingPunct="1"/>
            <a:r>
              <a:rPr lang="es-CO" sz="900" b="1" i="1" dirty="0"/>
              <a:t>Fernando Muñoz, Daniel López-Acuña, Paul Halverson</a:t>
            </a:r>
            <a:r>
              <a:rPr lang="es-CO" sz="900" b="1" baseline="30000" dirty="0"/>
              <a:t>3</a:t>
            </a:r>
            <a:r>
              <a:rPr lang="es-CO" sz="900" b="1" i="1" dirty="0"/>
              <a:t> Carlyle Guerra de Macedo, Wade Hanna,Mónica Larrieu, Soledad Ubilla, y José Luis Zeballos</a:t>
            </a:r>
            <a:r>
              <a:rPr lang="es-CO" sz="900" b="1" baseline="30000" dirty="0"/>
              <a:t>. </a:t>
            </a:r>
            <a:r>
              <a:rPr lang="es-CO" sz="900" b="1" dirty="0"/>
              <a:t>Las funciones esenciales de la salud pública: un tema emergente en las reformas del sector de la salud</a:t>
            </a:r>
            <a:endParaRPr lang="es-CO" dirty="0"/>
          </a:p>
        </p:txBody>
      </p:sp>
      <p:sp>
        <p:nvSpPr>
          <p:cNvPr id="5" name="Contenido sugerido"/>
          <p:cNvSpPr txBox="1"/>
          <p:nvPr/>
        </p:nvSpPr>
        <p:spPr>
          <a:xfrm>
            <a:off x="14696310" y="335485"/>
            <a:ext cx="8996878" cy="1126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algn="r" defTabSz="484703">
              <a:defRPr sz="6607" b="0">
                <a:solidFill>
                  <a:srgbClr val="FFFFFF"/>
                </a:solidFill>
                <a:latin typeface="+mn-lt"/>
                <a:ea typeface="+mn-ea"/>
                <a:cs typeface="+mn-cs"/>
                <a:sym typeface="Helvetica Neue Medium"/>
              </a:defRPr>
            </a:lvl1pPr>
          </a:lstStyle>
          <a:p>
            <a:r>
              <a:rPr lang="es-CO" dirty="0"/>
              <a:t>ANTECEDENTES</a:t>
            </a:r>
            <a:endParaRPr dirty="0"/>
          </a:p>
        </p:txBody>
      </p:sp>
    </p:spTree>
    <p:extLst>
      <p:ext uri="{BB962C8B-B14F-4D97-AF65-F5344CB8AC3E}">
        <p14:creationId xmlns:p14="http://schemas.microsoft.com/office/powerpoint/2010/main" val="5937362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A71930B-D4AF-4E7E-82BE-509E992CA6F8}"/>
              </a:ext>
            </a:extLst>
          </p:cNvPr>
          <p:cNvGrpSpPr>
            <a:grpSpLocks/>
          </p:cNvGrpSpPr>
          <p:nvPr/>
        </p:nvGrpSpPr>
        <p:grpSpPr bwMode="auto">
          <a:xfrm>
            <a:off x="3048001" y="5187950"/>
            <a:ext cx="18107026" cy="955675"/>
            <a:chOff x="0" y="1393"/>
            <a:chExt cx="5703" cy="301"/>
          </a:xfrm>
        </p:grpSpPr>
        <p:sp>
          <p:nvSpPr>
            <p:cNvPr id="23626" name="Text Box 3">
              <a:extLst>
                <a:ext uri="{FF2B5EF4-FFF2-40B4-BE49-F238E27FC236}">
                  <a16:creationId xmlns:a16="http://schemas.microsoft.com/office/drawing/2014/main" id="{7A31A975-3D7C-43A4-9CF2-2EBCCDB7E1B7}"/>
                </a:ext>
              </a:extLst>
            </p:cNvPr>
            <p:cNvSpPr txBox="1">
              <a:spLocks noChangeArrowheads="1"/>
            </p:cNvSpPr>
            <p:nvPr/>
          </p:nvSpPr>
          <p:spPr bwMode="auto">
            <a:xfrm>
              <a:off x="1210" y="1393"/>
              <a:ext cx="1180"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s-ES" altLang="es-CO" sz="2400" dirty="0">
                  <a:solidFill>
                    <a:srgbClr val="FFFF66"/>
                  </a:solidFill>
                  <a:latin typeface="Tahoma" panose="020B0604030504040204" pitchFamily="34" charset="0"/>
                </a:rPr>
                <a:t>DEMOCRATIZACIÓN</a:t>
              </a:r>
              <a:r>
                <a:rPr lang="es-ES" altLang="es-CO" sz="2800" dirty="0">
                  <a:solidFill>
                    <a:srgbClr val="FFFF66"/>
                  </a:solidFill>
                  <a:latin typeface="Tahoma" panose="020B0604030504040204" pitchFamily="34" charset="0"/>
                </a:rPr>
                <a:t>  &amp; descentralización</a:t>
              </a:r>
            </a:p>
          </p:txBody>
        </p:sp>
        <p:sp>
          <p:nvSpPr>
            <p:cNvPr id="23627" name="Line 4">
              <a:extLst>
                <a:ext uri="{FF2B5EF4-FFF2-40B4-BE49-F238E27FC236}">
                  <a16:creationId xmlns:a16="http://schemas.microsoft.com/office/drawing/2014/main" id="{3873E556-F935-4479-B6EA-A97AEA236DE1}"/>
                </a:ext>
              </a:extLst>
            </p:cNvPr>
            <p:cNvSpPr>
              <a:spLocks noChangeShapeType="1"/>
            </p:cNvSpPr>
            <p:nvPr/>
          </p:nvSpPr>
          <p:spPr bwMode="auto">
            <a:xfrm flipV="1">
              <a:off x="0" y="1567"/>
              <a:ext cx="5703" cy="26"/>
            </a:xfrm>
            <a:prstGeom prst="line">
              <a:avLst/>
            </a:prstGeom>
            <a:noFill/>
            <a:ln w="19050">
              <a:solidFill>
                <a:srgbClr val="FFFF66"/>
              </a:solidFill>
              <a:prstDash val="dash"/>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grpSp>
        <p:nvGrpSpPr>
          <p:cNvPr id="23555" name="Group 5">
            <a:extLst>
              <a:ext uri="{FF2B5EF4-FFF2-40B4-BE49-F238E27FC236}">
                <a16:creationId xmlns:a16="http://schemas.microsoft.com/office/drawing/2014/main" id="{BD113205-0BBD-4238-B685-67D9DDF7DF42}"/>
              </a:ext>
            </a:extLst>
          </p:cNvPr>
          <p:cNvGrpSpPr>
            <a:grpSpLocks/>
          </p:cNvGrpSpPr>
          <p:nvPr/>
        </p:nvGrpSpPr>
        <p:grpSpPr bwMode="auto">
          <a:xfrm>
            <a:off x="3257550" y="9921886"/>
            <a:ext cx="18126076" cy="923926"/>
            <a:chOff x="66" y="2884"/>
            <a:chExt cx="5709" cy="291"/>
          </a:xfrm>
        </p:grpSpPr>
        <p:sp>
          <p:nvSpPr>
            <p:cNvPr id="23617" name="Text Box 6">
              <a:extLst>
                <a:ext uri="{FF2B5EF4-FFF2-40B4-BE49-F238E27FC236}">
                  <a16:creationId xmlns:a16="http://schemas.microsoft.com/office/drawing/2014/main" id="{E44F0CCB-0CA6-404C-9282-2E166696EC7D}"/>
                </a:ext>
              </a:extLst>
            </p:cNvPr>
            <p:cNvSpPr txBox="1">
              <a:spLocks noChangeArrowheads="1"/>
            </p:cNvSpPr>
            <p:nvPr/>
          </p:nvSpPr>
          <p:spPr bwMode="auto">
            <a:xfrm>
              <a:off x="66" y="3000"/>
              <a:ext cx="45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800" dirty="0">
                  <a:solidFill>
                    <a:schemeClr val="accent4"/>
                  </a:solidFill>
                  <a:latin typeface="Tahoma" panose="020B0604030504040204" pitchFamily="34" charset="0"/>
                </a:rPr>
                <a:t>1975</a:t>
              </a:r>
            </a:p>
          </p:txBody>
        </p:sp>
        <p:sp>
          <p:nvSpPr>
            <p:cNvPr id="23618" name="Text Box 7">
              <a:extLst>
                <a:ext uri="{FF2B5EF4-FFF2-40B4-BE49-F238E27FC236}">
                  <a16:creationId xmlns:a16="http://schemas.microsoft.com/office/drawing/2014/main" id="{41C434CB-3838-48AC-BF24-8737ECCFB655}"/>
                </a:ext>
              </a:extLst>
            </p:cNvPr>
            <p:cNvSpPr txBox="1">
              <a:spLocks noChangeArrowheads="1"/>
            </p:cNvSpPr>
            <p:nvPr/>
          </p:nvSpPr>
          <p:spPr bwMode="auto">
            <a:xfrm>
              <a:off x="2228" y="3000"/>
              <a:ext cx="50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800" dirty="0">
                  <a:solidFill>
                    <a:schemeClr val="accent4"/>
                  </a:solidFill>
                  <a:latin typeface="Tahoma" panose="020B0604030504040204" pitchFamily="34" charset="0"/>
                </a:rPr>
                <a:t>1986</a:t>
              </a:r>
            </a:p>
          </p:txBody>
        </p:sp>
        <p:sp>
          <p:nvSpPr>
            <p:cNvPr id="23619" name="Text Box 8">
              <a:extLst>
                <a:ext uri="{FF2B5EF4-FFF2-40B4-BE49-F238E27FC236}">
                  <a16:creationId xmlns:a16="http://schemas.microsoft.com/office/drawing/2014/main" id="{CC069AE4-B3DF-4CBC-AEEF-8DF8C8D36A76}"/>
                </a:ext>
              </a:extLst>
            </p:cNvPr>
            <p:cNvSpPr txBox="1">
              <a:spLocks noChangeArrowheads="1"/>
            </p:cNvSpPr>
            <p:nvPr/>
          </p:nvSpPr>
          <p:spPr bwMode="auto">
            <a:xfrm>
              <a:off x="3628" y="2999"/>
              <a:ext cx="48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800" dirty="0">
                  <a:solidFill>
                    <a:schemeClr val="accent4"/>
                  </a:solidFill>
                  <a:latin typeface="Tahoma" panose="020B0604030504040204" pitchFamily="34" charset="0"/>
                </a:rPr>
                <a:t>2000</a:t>
              </a:r>
            </a:p>
          </p:txBody>
        </p:sp>
        <p:sp>
          <p:nvSpPr>
            <p:cNvPr id="23620" name="Text Box 9">
              <a:extLst>
                <a:ext uri="{FF2B5EF4-FFF2-40B4-BE49-F238E27FC236}">
                  <a16:creationId xmlns:a16="http://schemas.microsoft.com/office/drawing/2014/main" id="{EAD51B4E-E61A-4DF3-A4A3-7D2EFFD6EEDC}"/>
                </a:ext>
              </a:extLst>
            </p:cNvPr>
            <p:cNvSpPr txBox="1">
              <a:spLocks noChangeArrowheads="1"/>
            </p:cNvSpPr>
            <p:nvPr/>
          </p:nvSpPr>
          <p:spPr bwMode="auto">
            <a:xfrm>
              <a:off x="5033" y="3010"/>
              <a:ext cx="74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50000"/>
                </a:spcBef>
                <a:buFontTx/>
                <a:buNone/>
              </a:pPr>
              <a:r>
                <a:rPr lang="en-US" altLang="es-CO" sz="2800" dirty="0">
                  <a:solidFill>
                    <a:schemeClr val="accent4"/>
                  </a:solidFill>
                  <a:latin typeface="Tahoma" panose="020B0604030504040204" pitchFamily="34" charset="0"/>
                </a:rPr>
                <a:t>2015 -2030</a:t>
              </a:r>
            </a:p>
          </p:txBody>
        </p:sp>
        <p:sp>
          <p:nvSpPr>
            <p:cNvPr id="23621" name="Line 10">
              <a:extLst>
                <a:ext uri="{FF2B5EF4-FFF2-40B4-BE49-F238E27FC236}">
                  <a16:creationId xmlns:a16="http://schemas.microsoft.com/office/drawing/2014/main" id="{30CBF544-DD82-45AE-B2C6-1BE01E832E3F}"/>
                </a:ext>
              </a:extLst>
            </p:cNvPr>
            <p:cNvSpPr>
              <a:spLocks noChangeShapeType="1"/>
            </p:cNvSpPr>
            <p:nvPr/>
          </p:nvSpPr>
          <p:spPr bwMode="auto">
            <a:xfrm>
              <a:off x="283" y="2953"/>
              <a:ext cx="5036" cy="12"/>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622" name="Line 11">
              <a:extLst>
                <a:ext uri="{FF2B5EF4-FFF2-40B4-BE49-F238E27FC236}">
                  <a16:creationId xmlns:a16="http://schemas.microsoft.com/office/drawing/2014/main" id="{B77A9275-4A49-41C5-83E7-CF8EE425AE75}"/>
                </a:ext>
              </a:extLst>
            </p:cNvPr>
            <p:cNvSpPr>
              <a:spLocks noChangeShapeType="1"/>
            </p:cNvSpPr>
            <p:nvPr/>
          </p:nvSpPr>
          <p:spPr bwMode="auto">
            <a:xfrm>
              <a:off x="5347" y="2959"/>
              <a:ext cx="413" cy="5"/>
            </a:xfrm>
            <a:prstGeom prst="line">
              <a:avLst/>
            </a:prstGeom>
            <a:noFill/>
            <a:ln w="38100">
              <a:solidFill>
                <a:srgbClr val="FFCC0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623" name="Line 12">
              <a:extLst>
                <a:ext uri="{FF2B5EF4-FFF2-40B4-BE49-F238E27FC236}">
                  <a16:creationId xmlns:a16="http://schemas.microsoft.com/office/drawing/2014/main" id="{997A90AF-B9E5-440C-B3D4-2573652D2F16}"/>
                </a:ext>
              </a:extLst>
            </p:cNvPr>
            <p:cNvSpPr>
              <a:spLocks noChangeShapeType="1"/>
            </p:cNvSpPr>
            <p:nvPr/>
          </p:nvSpPr>
          <p:spPr bwMode="auto">
            <a:xfrm flipH="1">
              <a:off x="284" y="2889"/>
              <a:ext cx="0" cy="130"/>
            </a:xfrm>
            <a:prstGeom prst="line">
              <a:avLst/>
            </a:prstGeom>
            <a:noFill/>
            <a:ln w="1905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624" name="Line 13">
              <a:extLst>
                <a:ext uri="{FF2B5EF4-FFF2-40B4-BE49-F238E27FC236}">
                  <a16:creationId xmlns:a16="http://schemas.microsoft.com/office/drawing/2014/main" id="{C6FCDF98-893C-40A5-AD07-BB64537CFCFA}"/>
                </a:ext>
              </a:extLst>
            </p:cNvPr>
            <p:cNvSpPr>
              <a:spLocks noChangeShapeType="1"/>
            </p:cNvSpPr>
            <p:nvPr/>
          </p:nvSpPr>
          <p:spPr bwMode="auto">
            <a:xfrm flipH="1">
              <a:off x="2465" y="2884"/>
              <a:ext cx="0" cy="130"/>
            </a:xfrm>
            <a:prstGeom prst="line">
              <a:avLst/>
            </a:prstGeom>
            <a:noFill/>
            <a:ln w="1905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625" name="Line 14">
              <a:extLst>
                <a:ext uri="{FF2B5EF4-FFF2-40B4-BE49-F238E27FC236}">
                  <a16:creationId xmlns:a16="http://schemas.microsoft.com/office/drawing/2014/main" id="{A654A8C5-E17D-4A30-9933-1B1DB3662C2F}"/>
                </a:ext>
              </a:extLst>
            </p:cNvPr>
            <p:cNvSpPr>
              <a:spLocks noChangeShapeType="1"/>
            </p:cNvSpPr>
            <p:nvPr/>
          </p:nvSpPr>
          <p:spPr bwMode="auto">
            <a:xfrm flipH="1">
              <a:off x="3855" y="2884"/>
              <a:ext cx="0" cy="130"/>
            </a:xfrm>
            <a:prstGeom prst="line">
              <a:avLst/>
            </a:prstGeom>
            <a:noFill/>
            <a:ln w="1905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s-CO" sz="6400" dirty="0"/>
            </a:p>
          </p:txBody>
        </p:sp>
      </p:grpSp>
      <p:grpSp>
        <p:nvGrpSpPr>
          <p:cNvPr id="4" name="Group 15">
            <a:extLst>
              <a:ext uri="{FF2B5EF4-FFF2-40B4-BE49-F238E27FC236}">
                <a16:creationId xmlns:a16="http://schemas.microsoft.com/office/drawing/2014/main" id="{417C5F1D-21A3-44CB-9E87-5C4AE6045D76}"/>
              </a:ext>
            </a:extLst>
          </p:cNvPr>
          <p:cNvGrpSpPr>
            <a:grpSpLocks/>
          </p:cNvGrpSpPr>
          <p:nvPr/>
        </p:nvGrpSpPr>
        <p:grpSpPr bwMode="auto">
          <a:xfrm>
            <a:off x="15024101" y="7210427"/>
            <a:ext cx="4772026" cy="708025"/>
            <a:chOff x="3792" y="2116"/>
            <a:chExt cx="1785" cy="223"/>
          </a:xfrm>
        </p:grpSpPr>
        <p:sp>
          <p:nvSpPr>
            <p:cNvPr id="23615" name="Text Box 16">
              <a:extLst>
                <a:ext uri="{FF2B5EF4-FFF2-40B4-BE49-F238E27FC236}">
                  <a16:creationId xmlns:a16="http://schemas.microsoft.com/office/drawing/2014/main" id="{2FEC1734-EAEE-4046-B199-A0F663CF6FAE}"/>
                </a:ext>
              </a:extLst>
            </p:cNvPr>
            <p:cNvSpPr txBox="1">
              <a:spLocks noChangeArrowheads="1"/>
            </p:cNvSpPr>
            <p:nvPr/>
          </p:nvSpPr>
          <p:spPr bwMode="auto">
            <a:xfrm>
              <a:off x="3792" y="2116"/>
              <a:ext cx="737" cy="223"/>
            </a:xfrm>
            <a:prstGeom prst="rect">
              <a:avLst/>
            </a:prstGeom>
            <a:noFill/>
            <a:ln w="127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4000" dirty="0">
                  <a:solidFill>
                    <a:srgbClr val="FFFF00"/>
                  </a:solidFill>
                  <a:latin typeface="Tahoma" panose="020B0604030504040204" pitchFamily="34" charset="0"/>
                </a:rPr>
                <a:t>MDG</a:t>
              </a:r>
            </a:p>
          </p:txBody>
        </p:sp>
        <p:sp>
          <p:nvSpPr>
            <p:cNvPr id="23616" name="Line 17">
              <a:extLst>
                <a:ext uri="{FF2B5EF4-FFF2-40B4-BE49-F238E27FC236}">
                  <a16:creationId xmlns:a16="http://schemas.microsoft.com/office/drawing/2014/main" id="{CBD08990-E7BA-4251-A3FE-02EA795411E0}"/>
                </a:ext>
              </a:extLst>
            </p:cNvPr>
            <p:cNvSpPr>
              <a:spLocks noChangeShapeType="1"/>
            </p:cNvSpPr>
            <p:nvPr/>
          </p:nvSpPr>
          <p:spPr bwMode="auto">
            <a:xfrm>
              <a:off x="4529" y="2162"/>
              <a:ext cx="1048" cy="16"/>
            </a:xfrm>
            <a:prstGeom prst="line">
              <a:avLst/>
            </a:prstGeom>
            <a:noFill/>
            <a:ln w="19050">
              <a:solidFill>
                <a:srgbClr val="FFFF0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grpSp>
        <p:nvGrpSpPr>
          <p:cNvPr id="5" name="Group 18">
            <a:extLst>
              <a:ext uri="{FF2B5EF4-FFF2-40B4-BE49-F238E27FC236}">
                <a16:creationId xmlns:a16="http://schemas.microsoft.com/office/drawing/2014/main" id="{5C8F148A-C6C9-449F-89FE-167772A738FB}"/>
              </a:ext>
            </a:extLst>
          </p:cNvPr>
          <p:cNvGrpSpPr>
            <a:grpSpLocks/>
          </p:cNvGrpSpPr>
          <p:nvPr/>
        </p:nvGrpSpPr>
        <p:grpSpPr bwMode="auto">
          <a:xfrm>
            <a:off x="3946526" y="8534406"/>
            <a:ext cx="11350624" cy="1289051"/>
            <a:chOff x="283" y="2447"/>
            <a:chExt cx="3575" cy="406"/>
          </a:xfrm>
        </p:grpSpPr>
        <p:sp>
          <p:nvSpPr>
            <p:cNvPr id="23612" name="Text Box 19">
              <a:extLst>
                <a:ext uri="{FF2B5EF4-FFF2-40B4-BE49-F238E27FC236}">
                  <a16:creationId xmlns:a16="http://schemas.microsoft.com/office/drawing/2014/main" id="{6B935EF3-15B0-4DF1-AE9B-53BBE03E82E9}"/>
                </a:ext>
              </a:extLst>
            </p:cNvPr>
            <p:cNvSpPr txBox="1">
              <a:spLocks noChangeArrowheads="1"/>
            </p:cNvSpPr>
            <p:nvPr/>
          </p:nvSpPr>
          <p:spPr bwMode="auto">
            <a:xfrm>
              <a:off x="283" y="2447"/>
              <a:ext cx="653" cy="145"/>
            </a:xfrm>
            <a:prstGeom prst="rect">
              <a:avLst/>
            </a:prstGeom>
            <a:noFill/>
            <a:ln w="127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400" dirty="0">
                  <a:solidFill>
                    <a:schemeClr val="bg1"/>
                  </a:solidFill>
                  <a:latin typeface="Tahoma" panose="020B0604030504040204" pitchFamily="34" charset="0"/>
                </a:rPr>
                <a:t>SPT 2000</a:t>
              </a:r>
            </a:p>
          </p:txBody>
        </p:sp>
        <p:sp>
          <p:nvSpPr>
            <p:cNvPr id="23613" name="Line 20">
              <a:extLst>
                <a:ext uri="{FF2B5EF4-FFF2-40B4-BE49-F238E27FC236}">
                  <a16:creationId xmlns:a16="http://schemas.microsoft.com/office/drawing/2014/main" id="{8FAED5C3-E590-44D0-ADC0-2ED7E1C74B4C}"/>
                </a:ext>
              </a:extLst>
            </p:cNvPr>
            <p:cNvSpPr>
              <a:spLocks noChangeShapeType="1"/>
            </p:cNvSpPr>
            <p:nvPr/>
          </p:nvSpPr>
          <p:spPr bwMode="auto">
            <a:xfrm>
              <a:off x="942" y="2580"/>
              <a:ext cx="2916"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614" name="Line 21">
              <a:extLst>
                <a:ext uri="{FF2B5EF4-FFF2-40B4-BE49-F238E27FC236}">
                  <a16:creationId xmlns:a16="http://schemas.microsoft.com/office/drawing/2014/main" id="{6EEE06F1-3036-4894-B40E-A098D09B6CF1}"/>
                </a:ext>
              </a:extLst>
            </p:cNvPr>
            <p:cNvSpPr>
              <a:spLocks noChangeShapeType="1"/>
            </p:cNvSpPr>
            <p:nvPr/>
          </p:nvSpPr>
          <p:spPr bwMode="auto">
            <a:xfrm>
              <a:off x="3849" y="2588"/>
              <a:ext cx="0" cy="265"/>
            </a:xfrm>
            <a:prstGeom prst="line">
              <a:avLst/>
            </a:prstGeom>
            <a:noFill/>
            <a:ln w="12700">
              <a:solidFill>
                <a:srgbClr val="CCECFF"/>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grpSp>
        <p:nvGrpSpPr>
          <p:cNvPr id="6" name="Group 22">
            <a:extLst>
              <a:ext uri="{FF2B5EF4-FFF2-40B4-BE49-F238E27FC236}">
                <a16:creationId xmlns:a16="http://schemas.microsoft.com/office/drawing/2014/main" id="{CFFFE10A-97EF-4B89-981C-B07E275F69FF}"/>
              </a:ext>
            </a:extLst>
          </p:cNvPr>
          <p:cNvGrpSpPr>
            <a:grpSpLocks/>
          </p:cNvGrpSpPr>
          <p:nvPr/>
        </p:nvGrpSpPr>
        <p:grpSpPr bwMode="auto">
          <a:xfrm>
            <a:off x="6826250" y="6858001"/>
            <a:ext cx="13109576" cy="3197226"/>
            <a:chOff x="1190" y="1919"/>
            <a:chExt cx="4129" cy="1007"/>
          </a:xfrm>
        </p:grpSpPr>
        <p:sp>
          <p:nvSpPr>
            <p:cNvPr id="23610" name="Text Box 23">
              <a:extLst>
                <a:ext uri="{FF2B5EF4-FFF2-40B4-BE49-F238E27FC236}">
                  <a16:creationId xmlns:a16="http://schemas.microsoft.com/office/drawing/2014/main" id="{E142A7F9-509C-4F51-906A-17C2E358D11A}"/>
                </a:ext>
              </a:extLst>
            </p:cNvPr>
            <p:cNvSpPr txBox="1">
              <a:spLocks noChangeArrowheads="1"/>
            </p:cNvSpPr>
            <p:nvPr/>
          </p:nvSpPr>
          <p:spPr bwMode="auto">
            <a:xfrm>
              <a:off x="4185" y="1919"/>
              <a:ext cx="113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s-ES" altLang="es-CO" sz="2800" dirty="0">
                <a:solidFill>
                  <a:srgbClr val="99FF66"/>
                </a:solidFill>
                <a:latin typeface="Tahoma" panose="020B0604030504040204" pitchFamily="34" charset="0"/>
              </a:endParaRPr>
            </a:p>
          </p:txBody>
        </p:sp>
        <p:sp>
          <p:nvSpPr>
            <p:cNvPr id="23611" name="AutoShape 24">
              <a:extLst>
                <a:ext uri="{FF2B5EF4-FFF2-40B4-BE49-F238E27FC236}">
                  <a16:creationId xmlns:a16="http://schemas.microsoft.com/office/drawing/2014/main" id="{9C3EC16E-10FA-4497-8447-488CCBCD13D6}"/>
                </a:ext>
              </a:extLst>
            </p:cNvPr>
            <p:cNvSpPr>
              <a:spLocks noChangeArrowheads="1"/>
            </p:cNvSpPr>
            <p:nvPr/>
          </p:nvSpPr>
          <p:spPr bwMode="auto">
            <a:xfrm>
              <a:off x="1190" y="2214"/>
              <a:ext cx="805" cy="712"/>
            </a:xfrm>
            <a:prstGeom prst="downArrow">
              <a:avLst>
                <a:gd name="adj1" fmla="val 53537"/>
                <a:gd name="adj2" fmla="val 39046"/>
              </a:avLst>
            </a:prstGeom>
            <a:noFill/>
            <a:ln w="19050" algn="ctr">
              <a:solidFill>
                <a:srgbClr val="FFF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CO" sz="3600" dirty="0">
                <a:latin typeface="Arial" panose="020B0604020202020204" pitchFamily="34" charset="0"/>
              </a:endParaRPr>
            </a:p>
          </p:txBody>
        </p:sp>
      </p:grpSp>
      <p:grpSp>
        <p:nvGrpSpPr>
          <p:cNvPr id="7" name="Group 25">
            <a:extLst>
              <a:ext uri="{FF2B5EF4-FFF2-40B4-BE49-F238E27FC236}">
                <a16:creationId xmlns:a16="http://schemas.microsoft.com/office/drawing/2014/main" id="{26BF00CF-6C48-4B61-90FC-37B709F5C7FD}"/>
              </a:ext>
            </a:extLst>
          </p:cNvPr>
          <p:cNvGrpSpPr>
            <a:grpSpLocks/>
          </p:cNvGrpSpPr>
          <p:nvPr/>
        </p:nvGrpSpPr>
        <p:grpSpPr bwMode="auto">
          <a:xfrm>
            <a:off x="10001251" y="3619501"/>
            <a:ext cx="5505451" cy="4076701"/>
            <a:chOff x="2190" y="899"/>
            <a:chExt cx="1734" cy="1284"/>
          </a:xfrm>
        </p:grpSpPr>
        <p:sp>
          <p:nvSpPr>
            <p:cNvPr id="23607" name="Text Box 26">
              <a:extLst>
                <a:ext uri="{FF2B5EF4-FFF2-40B4-BE49-F238E27FC236}">
                  <a16:creationId xmlns:a16="http://schemas.microsoft.com/office/drawing/2014/main" id="{EB9E5683-0DE0-4DA2-A44E-1474304053B5}"/>
                </a:ext>
              </a:extLst>
            </p:cNvPr>
            <p:cNvSpPr txBox="1">
              <a:spLocks noChangeArrowheads="1"/>
            </p:cNvSpPr>
            <p:nvPr/>
          </p:nvSpPr>
          <p:spPr bwMode="auto">
            <a:xfrm>
              <a:off x="2445" y="1630"/>
              <a:ext cx="1479"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 typeface="Wingdings 3" panose="05040102010807070707" pitchFamily="18" charset="2"/>
                <a:buNone/>
              </a:pPr>
              <a:r>
                <a:rPr lang="es-ES" altLang="es-CO" sz="2800" dirty="0">
                  <a:solidFill>
                    <a:schemeClr val="accent3"/>
                  </a:solidFill>
                  <a:latin typeface="Tahoma" panose="020B0604030504040204" pitchFamily="34" charset="0"/>
                </a:rPr>
                <a:t>Reformas Económicas y del Estado/ALC </a:t>
              </a:r>
            </a:p>
            <a:p>
              <a:pPr algn="ctr" eaLnBrk="1" hangingPunct="1">
                <a:lnSpc>
                  <a:spcPct val="100000"/>
                </a:lnSpc>
                <a:spcBef>
                  <a:spcPct val="0"/>
                </a:spcBef>
                <a:buFont typeface="Wingdings 3" panose="05040102010807070707" pitchFamily="18" charset="2"/>
                <a:buNone/>
              </a:pPr>
              <a:endParaRPr lang="es-ES" altLang="es-CO" sz="2800" dirty="0">
                <a:solidFill>
                  <a:schemeClr val="accent3"/>
                </a:solidFill>
                <a:latin typeface="Tahoma" panose="020B0604030504040204" pitchFamily="34" charset="0"/>
              </a:endParaRPr>
            </a:p>
            <a:p>
              <a:pPr eaLnBrk="1" hangingPunct="1">
                <a:lnSpc>
                  <a:spcPct val="100000"/>
                </a:lnSpc>
                <a:spcBef>
                  <a:spcPct val="0"/>
                </a:spcBef>
                <a:buFont typeface="Wingdings 3" panose="05040102010807070707" pitchFamily="18" charset="2"/>
                <a:buNone/>
              </a:pPr>
              <a:r>
                <a:rPr lang="es-ES" altLang="es-CO" sz="2400" dirty="0">
                  <a:solidFill>
                    <a:schemeClr val="accent3"/>
                  </a:solidFill>
                  <a:latin typeface="Tahoma" panose="020B0604030504040204" pitchFamily="34" charset="0"/>
                </a:rPr>
                <a:t>AJUSTE ESTRUCTURAL</a:t>
              </a:r>
            </a:p>
          </p:txBody>
        </p:sp>
        <p:sp>
          <p:nvSpPr>
            <p:cNvPr id="23608" name="AutoShape 27">
              <a:extLst>
                <a:ext uri="{FF2B5EF4-FFF2-40B4-BE49-F238E27FC236}">
                  <a16:creationId xmlns:a16="http://schemas.microsoft.com/office/drawing/2014/main" id="{DE8009DA-1BCB-43DA-A3DE-E50EAF7863BD}"/>
                </a:ext>
              </a:extLst>
            </p:cNvPr>
            <p:cNvSpPr>
              <a:spLocks noChangeArrowheads="1"/>
            </p:cNvSpPr>
            <p:nvPr/>
          </p:nvSpPr>
          <p:spPr bwMode="auto">
            <a:xfrm>
              <a:off x="2790" y="899"/>
              <a:ext cx="232" cy="389"/>
            </a:xfrm>
            <a:prstGeom prst="downArrow">
              <a:avLst>
                <a:gd name="adj1" fmla="val 36074"/>
                <a:gd name="adj2" fmla="val 135093"/>
              </a:avLst>
            </a:prstGeom>
            <a:noFill/>
            <a:ln w="19050" algn="ctr">
              <a:solidFill>
                <a:srgbClr val="CCFFFF"/>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CO" sz="3600" dirty="0">
                <a:latin typeface="Arial" panose="020B0604020202020204" pitchFamily="34" charset="0"/>
              </a:endParaRPr>
            </a:p>
          </p:txBody>
        </p:sp>
        <p:sp>
          <p:nvSpPr>
            <p:cNvPr id="23609" name="Line 28">
              <a:extLst>
                <a:ext uri="{FF2B5EF4-FFF2-40B4-BE49-F238E27FC236}">
                  <a16:creationId xmlns:a16="http://schemas.microsoft.com/office/drawing/2014/main" id="{BBAE0E44-F1F6-4689-BCC5-7D82C73E6F66}"/>
                </a:ext>
              </a:extLst>
            </p:cNvPr>
            <p:cNvSpPr>
              <a:spLocks noChangeShapeType="1"/>
            </p:cNvSpPr>
            <p:nvPr/>
          </p:nvSpPr>
          <p:spPr bwMode="auto">
            <a:xfrm>
              <a:off x="2190" y="2000"/>
              <a:ext cx="275" cy="0"/>
            </a:xfrm>
            <a:prstGeom prst="line">
              <a:avLst/>
            </a:prstGeom>
            <a:noFill/>
            <a:ln w="28575">
              <a:solidFill>
                <a:srgbClr val="92D05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grpSp>
        <p:nvGrpSpPr>
          <p:cNvPr id="8" name="Group 29">
            <a:extLst>
              <a:ext uri="{FF2B5EF4-FFF2-40B4-BE49-F238E27FC236}">
                <a16:creationId xmlns:a16="http://schemas.microsoft.com/office/drawing/2014/main" id="{5A5DF46B-1DFE-4B22-AC14-E2166CD4EB96}"/>
              </a:ext>
            </a:extLst>
          </p:cNvPr>
          <p:cNvGrpSpPr>
            <a:grpSpLocks/>
          </p:cNvGrpSpPr>
          <p:nvPr/>
        </p:nvGrpSpPr>
        <p:grpSpPr bwMode="auto">
          <a:xfrm>
            <a:off x="10429877" y="4314827"/>
            <a:ext cx="10725150" cy="1009650"/>
            <a:chOff x="2325" y="1118"/>
            <a:chExt cx="2116" cy="318"/>
          </a:xfrm>
        </p:grpSpPr>
        <p:sp>
          <p:nvSpPr>
            <p:cNvPr id="23605" name="Rectangle 30">
              <a:extLst>
                <a:ext uri="{FF2B5EF4-FFF2-40B4-BE49-F238E27FC236}">
                  <a16:creationId xmlns:a16="http://schemas.microsoft.com/office/drawing/2014/main" id="{7A6D44D8-0BDF-4602-9C7D-386074A1CDD2}"/>
                </a:ext>
              </a:extLst>
            </p:cNvPr>
            <p:cNvSpPr>
              <a:spLocks noChangeArrowheads="1"/>
            </p:cNvSpPr>
            <p:nvPr/>
          </p:nvSpPr>
          <p:spPr bwMode="auto">
            <a:xfrm>
              <a:off x="2325" y="1118"/>
              <a:ext cx="1245"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CO" sz="2800" dirty="0">
                  <a:solidFill>
                    <a:schemeClr val="bg1"/>
                  </a:solidFill>
                  <a:latin typeface="Tahoma" panose="020B0604030504040204" pitchFamily="34" charset="0"/>
                </a:rPr>
                <a:t>GLOBALIZACIÓN</a:t>
              </a:r>
            </a:p>
            <a:p>
              <a:pPr algn="ctr" eaLnBrk="1" hangingPunct="1">
                <a:lnSpc>
                  <a:spcPct val="100000"/>
                </a:lnSpc>
                <a:spcBef>
                  <a:spcPct val="0"/>
                </a:spcBef>
                <a:buFontTx/>
                <a:buNone/>
              </a:pPr>
              <a:r>
                <a:rPr lang="es-ES" altLang="es-CO" sz="2800" dirty="0">
                  <a:solidFill>
                    <a:schemeClr val="bg1"/>
                  </a:solidFill>
                  <a:latin typeface="Tahoma" panose="020B0604030504040204" pitchFamily="34" charset="0"/>
                </a:rPr>
                <a:t>&amp; Nuevo Orden Económico</a:t>
              </a:r>
            </a:p>
          </p:txBody>
        </p:sp>
        <p:sp>
          <p:nvSpPr>
            <p:cNvPr id="23606" name="Line 31">
              <a:extLst>
                <a:ext uri="{FF2B5EF4-FFF2-40B4-BE49-F238E27FC236}">
                  <a16:creationId xmlns:a16="http://schemas.microsoft.com/office/drawing/2014/main" id="{6E2F9A15-5AB7-4ECB-BECF-7570B8D057B3}"/>
                </a:ext>
              </a:extLst>
            </p:cNvPr>
            <p:cNvSpPr>
              <a:spLocks noChangeShapeType="1"/>
            </p:cNvSpPr>
            <p:nvPr/>
          </p:nvSpPr>
          <p:spPr bwMode="auto">
            <a:xfrm flipV="1">
              <a:off x="3227" y="1214"/>
              <a:ext cx="1214" cy="36"/>
            </a:xfrm>
            <a:prstGeom prst="line">
              <a:avLst/>
            </a:prstGeom>
            <a:noFill/>
            <a:ln w="19050">
              <a:solidFill>
                <a:srgbClr val="FFFFFF"/>
              </a:solidFill>
              <a:prstDash val="dash"/>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sp>
        <p:nvSpPr>
          <p:cNvPr id="23604" name="Line 34">
            <a:extLst>
              <a:ext uri="{FF2B5EF4-FFF2-40B4-BE49-F238E27FC236}">
                <a16:creationId xmlns:a16="http://schemas.microsoft.com/office/drawing/2014/main" id="{807F72EC-AA88-4475-9027-9CB065B20DBC}"/>
              </a:ext>
            </a:extLst>
          </p:cNvPr>
          <p:cNvSpPr>
            <a:spLocks noChangeShapeType="1"/>
          </p:cNvSpPr>
          <p:nvPr/>
        </p:nvSpPr>
        <p:spPr bwMode="auto">
          <a:xfrm flipV="1">
            <a:off x="14204978" y="12366628"/>
            <a:ext cx="3844899" cy="107950"/>
          </a:xfrm>
          <a:prstGeom prst="line">
            <a:avLst/>
          </a:prstGeom>
          <a:noFill/>
          <a:ln w="12700">
            <a:solidFill>
              <a:srgbClr val="FFFF99"/>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nvGrpSpPr>
          <p:cNvPr id="10" name="Group 35">
            <a:extLst>
              <a:ext uri="{FF2B5EF4-FFF2-40B4-BE49-F238E27FC236}">
                <a16:creationId xmlns:a16="http://schemas.microsoft.com/office/drawing/2014/main" id="{CFDB5311-827C-4E7D-89B5-BF23CCEFE8F7}"/>
              </a:ext>
            </a:extLst>
          </p:cNvPr>
          <p:cNvGrpSpPr>
            <a:grpSpLocks/>
          </p:cNvGrpSpPr>
          <p:nvPr/>
        </p:nvGrpSpPr>
        <p:grpSpPr bwMode="auto">
          <a:xfrm>
            <a:off x="5422901" y="11344261"/>
            <a:ext cx="14601826" cy="586025"/>
            <a:chOff x="986" y="3332"/>
            <a:chExt cx="4361" cy="138"/>
          </a:xfrm>
        </p:grpSpPr>
        <p:sp>
          <p:nvSpPr>
            <p:cNvPr id="23601" name="Text Box 36">
              <a:extLst>
                <a:ext uri="{FF2B5EF4-FFF2-40B4-BE49-F238E27FC236}">
                  <a16:creationId xmlns:a16="http://schemas.microsoft.com/office/drawing/2014/main" id="{EC11C7EE-ACF7-40DB-8F5F-005E8F5197A0}"/>
                </a:ext>
              </a:extLst>
            </p:cNvPr>
            <p:cNvSpPr txBox="1">
              <a:spLocks noChangeArrowheads="1"/>
            </p:cNvSpPr>
            <p:nvPr/>
          </p:nvSpPr>
          <p:spPr bwMode="auto">
            <a:xfrm>
              <a:off x="986" y="3332"/>
              <a:ext cx="436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s-CO" sz="3200" b="0" dirty="0">
                  <a:solidFill>
                    <a:schemeClr val="bg1"/>
                  </a:solidFill>
                  <a:latin typeface="Tahoma" panose="020B0604030504040204" pitchFamily="34" charset="0"/>
                </a:rPr>
                <a:t>Determinantes sociales de la salud</a:t>
              </a:r>
            </a:p>
          </p:txBody>
        </p:sp>
        <p:sp>
          <p:nvSpPr>
            <p:cNvPr id="23602" name="Line 37">
              <a:extLst>
                <a:ext uri="{FF2B5EF4-FFF2-40B4-BE49-F238E27FC236}">
                  <a16:creationId xmlns:a16="http://schemas.microsoft.com/office/drawing/2014/main" id="{CCCEFFCC-8DCB-4D96-B95E-68CCC358C3BD}"/>
                </a:ext>
              </a:extLst>
            </p:cNvPr>
            <p:cNvSpPr>
              <a:spLocks noChangeShapeType="1"/>
            </p:cNvSpPr>
            <p:nvPr/>
          </p:nvSpPr>
          <p:spPr bwMode="auto">
            <a:xfrm flipV="1">
              <a:off x="2851" y="3401"/>
              <a:ext cx="2297" cy="31"/>
            </a:xfrm>
            <a:prstGeom prst="line">
              <a:avLst/>
            </a:prstGeom>
            <a:noFill/>
            <a:ln w="12700">
              <a:solidFill>
                <a:srgbClr val="FFFF99"/>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sp>
        <p:nvSpPr>
          <p:cNvPr id="23563" name="Text Box 39">
            <a:extLst>
              <a:ext uri="{FF2B5EF4-FFF2-40B4-BE49-F238E27FC236}">
                <a16:creationId xmlns:a16="http://schemas.microsoft.com/office/drawing/2014/main" id="{B7A60358-527D-4737-9515-947D4E675AB5}"/>
              </a:ext>
            </a:extLst>
          </p:cNvPr>
          <p:cNvSpPr txBox="1">
            <a:spLocks noChangeArrowheads="1"/>
          </p:cNvSpPr>
          <p:nvPr/>
        </p:nvSpPr>
        <p:spPr bwMode="auto">
          <a:xfrm>
            <a:off x="6334127" y="12049126"/>
            <a:ext cx="91725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s-CO" sz="3200" b="0" dirty="0">
                <a:solidFill>
                  <a:schemeClr val="bg1"/>
                </a:solidFill>
                <a:latin typeface="Tahoma" panose="020B0604030504040204" pitchFamily="34" charset="0"/>
              </a:rPr>
              <a:t>Determinantes globales económicos y políticos</a:t>
            </a:r>
          </a:p>
        </p:txBody>
      </p:sp>
      <p:sp>
        <p:nvSpPr>
          <p:cNvPr id="23564" name="Rectangle 41">
            <a:extLst>
              <a:ext uri="{FF2B5EF4-FFF2-40B4-BE49-F238E27FC236}">
                <a16:creationId xmlns:a16="http://schemas.microsoft.com/office/drawing/2014/main" id="{408DF0F1-D1E2-43C9-832B-3E825E6A0F91}"/>
              </a:ext>
            </a:extLst>
          </p:cNvPr>
          <p:cNvSpPr>
            <a:spLocks noGrp="1" noChangeArrowheads="1"/>
          </p:cNvSpPr>
          <p:nvPr>
            <p:ph type="title"/>
          </p:nvPr>
        </p:nvSpPr>
        <p:spPr>
          <a:xfrm>
            <a:off x="5762627" y="196851"/>
            <a:ext cx="15573374" cy="1406526"/>
          </a:xfrm>
        </p:spPr>
        <p:txBody>
          <a:bodyPr/>
          <a:lstStyle/>
          <a:p>
            <a:pPr algn="ctr"/>
            <a:br>
              <a:rPr lang="es-ES" altLang="es-CO" sz="3200" b="1" dirty="0">
                <a:solidFill>
                  <a:srgbClr val="FFFF00"/>
                </a:solidFill>
                <a:latin typeface="Tahoma" panose="020B0604030504040204" pitchFamily="34" charset="0"/>
              </a:rPr>
            </a:br>
            <a:r>
              <a:rPr lang="es-ES" altLang="es-CO" sz="4000" b="1" dirty="0">
                <a:solidFill>
                  <a:srgbClr val="FFFF00"/>
                </a:solidFill>
                <a:latin typeface="Tahoma" panose="020B0604030504040204" pitchFamily="34" charset="0"/>
              </a:rPr>
              <a:t>_Políticas Globales/Salud_ </a:t>
            </a:r>
          </a:p>
        </p:txBody>
      </p:sp>
      <p:grpSp>
        <p:nvGrpSpPr>
          <p:cNvPr id="12" name="Group 42">
            <a:extLst>
              <a:ext uri="{FF2B5EF4-FFF2-40B4-BE49-F238E27FC236}">
                <a16:creationId xmlns:a16="http://schemas.microsoft.com/office/drawing/2014/main" id="{A8EC6C70-2FAF-4306-9E24-498DEEC67B4F}"/>
              </a:ext>
            </a:extLst>
          </p:cNvPr>
          <p:cNvGrpSpPr>
            <a:grpSpLocks/>
          </p:cNvGrpSpPr>
          <p:nvPr/>
        </p:nvGrpSpPr>
        <p:grpSpPr bwMode="auto">
          <a:xfrm>
            <a:off x="3257551" y="2571751"/>
            <a:ext cx="18078450" cy="1009650"/>
            <a:chOff x="286" y="583"/>
            <a:chExt cx="5301" cy="318"/>
          </a:xfrm>
        </p:grpSpPr>
        <p:sp>
          <p:nvSpPr>
            <p:cNvPr id="23598" name="Line 43">
              <a:extLst>
                <a:ext uri="{FF2B5EF4-FFF2-40B4-BE49-F238E27FC236}">
                  <a16:creationId xmlns:a16="http://schemas.microsoft.com/office/drawing/2014/main" id="{961639F5-012E-4968-A56A-5724AAEA8BE1}"/>
                </a:ext>
              </a:extLst>
            </p:cNvPr>
            <p:cNvSpPr>
              <a:spLocks noChangeShapeType="1"/>
            </p:cNvSpPr>
            <p:nvPr/>
          </p:nvSpPr>
          <p:spPr bwMode="auto">
            <a:xfrm flipV="1">
              <a:off x="3953" y="687"/>
              <a:ext cx="1634" cy="25"/>
            </a:xfrm>
            <a:prstGeom prst="line">
              <a:avLst/>
            </a:prstGeom>
            <a:noFill/>
            <a:ln w="76200">
              <a:solidFill>
                <a:schemeClr val="accent5"/>
              </a:solidFill>
              <a:prstDash val="sysDot"/>
              <a:round/>
              <a:headEnd type="none" w="med" len="lg"/>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99" name="Line 44">
              <a:extLst>
                <a:ext uri="{FF2B5EF4-FFF2-40B4-BE49-F238E27FC236}">
                  <a16:creationId xmlns:a16="http://schemas.microsoft.com/office/drawing/2014/main" id="{7A55007D-474C-4C08-89E6-6A43328F6ED7}"/>
                </a:ext>
              </a:extLst>
            </p:cNvPr>
            <p:cNvSpPr>
              <a:spLocks noChangeShapeType="1"/>
            </p:cNvSpPr>
            <p:nvPr/>
          </p:nvSpPr>
          <p:spPr bwMode="auto">
            <a:xfrm flipH="1" flipV="1">
              <a:off x="286" y="714"/>
              <a:ext cx="1457" cy="20"/>
            </a:xfrm>
            <a:prstGeom prst="line">
              <a:avLst/>
            </a:prstGeom>
            <a:noFill/>
            <a:ln w="76200">
              <a:solidFill>
                <a:schemeClr val="accent5"/>
              </a:solidFill>
              <a:round/>
              <a:headEnd type="stealth" w="med" len="lg"/>
              <a:tailEn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600" name="Rectangle 45">
              <a:extLst>
                <a:ext uri="{FF2B5EF4-FFF2-40B4-BE49-F238E27FC236}">
                  <a16:creationId xmlns:a16="http://schemas.microsoft.com/office/drawing/2014/main" id="{CBC881EB-D388-4828-BFE7-992ABD972197}"/>
                </a:ext>
              </a:extLst>
            </p:cNvPr>
            <p:cNvSpPr>
              <a:spLocks noChangeArrowheads="1"/>
            </p:cNvSpPr>
            <p:nvPr/>
          </p:nvSpPr>
          <p:spPr bwMode="auto">
            <a:xfrm>
              <a:off x="1775" y="583"/>
              <a:ext cx="2178" cy="318"/>
            </a:xfrm>
            <a:prstGeom prst="rect">
              <a:avLst/>
            </a:prstGeom>
            <a:noFill/>
            <a:ln w="127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CO" sz="2400" dirty="0">
                  <a:solidFill>
                    <a:srgbClr val="FFC000"/>
                  </a:solidFill>
                  <a:latin typeface="Tahoma" panose="020B0604030504040204" pitchFamily="34" charset="0"/>
                </a:rPr>
                <a:t>CRECIMIENTO ECONÓMICO, DESARROLLO </a:t>
              </a:r>
            </a:p>
            <a:p>
              <a:pPr algn="ctr" eaLnBrk="1" hangingPunct="1">
                <a:lnSpc>
                  <a:spcPct val="100000"/>
                </a:lnSpc>
                <a:spcBef>
                  <a:spcPct val="0"/>
                </a:spcBef>
                <a:buFontTx/>
                <a:buNone/>
              </a:pPr>
              <a:r>
                <a:rPr lang="en-US" altLang="es-CO" sz="2400" dirty="0">
                  <a:solidFill>
                    <a:srgbClr val="FFC000"/>
                  </a:solidFill>
                  <a:latin typeface="Tahoma" panose="020B0604030504040204" pitchFamily="34" charset="0"/>
                </a:rPr>
                <a:t> Y EXCLUSIÓN SOCIAL:</a:t>
              </a:r>
              <a:r>
                <a:rPr lang="en-US" altLang="es-CO" sz="3000" dirty="0">
                  <a:solidFill>
                    <a:srgbClr val="FFC000"/>
                  </a:solidFill>
                  <a:latin typeface="Tahoma" panose="020B0604030504040204" pitchFamily="34" charset="0"/>
                </a:rPr>
                <a:t> ALC</a:t>
              </a:r>
            </a:p>
          </p:txBody>
        </p:sp>
      </p:grpSp>
      <p:sp>
        <p:nvSpPr>
          <p:cNvPr id="23566" name="Rectangle 6">
            <a:extLst>
              <a:ext uri="{FF2B5EF4-FFF2-40B4-BE49-F238E27FC236}">
                <a16:creationId xmlns:a16="http://schemas.microsoft.com/office/drawing/2014/main" id="{00F6A74B-E50B-40B0-8D52-FFC16FC33B16}"/>
              </a:ext>
            </a:extLst>
          </p:cNvPr>
          <p:cNvSpPr>
            <a:spLocks noChangeArrowheads="1"/>
          </p:cNvSpPr>
          <p:nvPr/>
        </p:nvSpPr>
        <p:spPr bwMode="auto">
          <a:xfrm>
            <a:off x="3048000" y="13287376"/>
            <a:ext cx="18288000" cy="42862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20000"/>
              </a:spcBef>
              <a:buClr>
                <a:srgbClr val="FFCC00"/>
              </a:buClr>
              <a:buFontTx/>
              <a:buNone/>
            </a:pPr>
            <a:r>
              <a:rPr lang="es-ES" altLang="es-CO" sz="1600" dirty="0">
                <a:solidFill>
                  <a:schemeClr val="bg1"/>
                </a:solidFill>
                <a:latin typeface="Agency FB" panose="020B0503020202020204" pitchFamily="34" charset="0"/>
              </a:rPr>
              <a:t>Modificado de:</a:t>
            </a:r>
            <a:r>
              <a:rPr lang="es-ES" altLang="es-CO" sz="1600" dirty="0">
                <a:solidFill>
                  <a:srgbClr val="FF0000"/>
                </a:solidFill>
                <a:latin typeface="Agency FB" panose="020B0503020202020204" pitchFamily="34" charset="0"/>
              </a:rPr>
              <a:t> </a:t>
            </a:r>
            <a:r>
              <a:rPr lang="es-ES" altLang="es-CO" sz="1600" dirty="0">
                <a:solidFill>
                  <a:schemeClr val="bg1"/>
                </a:solidFill>
                <a:latin typeface="Agency FB" panose="020B0503020202020204" pitchFamily="34" charset="0"/>
              </a:rPr>
              <a:t>Alfonso Contreras, M.D., M.P.H. Organización Panamericana de la Salud / O.M.S.</a:t>
            </a:r>
          </a:p>
        </p:txBody>
      </p:sp>
      <p:grpSp>
        <p:nvGrpSpPr>
          <p:cNvPr id="13" name="Group 22">
            <a:extLst>
              <a:ext uri="{FF2B5EF4-FFF2-40B4-BE49-F238E27FC236}">
                <a16:creationId xmlns:a16="http://schemas.microsoft.com/office/drawing/2014/main" id="{6A66624F-A8D0-499E-BBDA-694A2071B941}"/>
              </a:ext>
            </a:extLst>
          </p:cNvPr>
          <p:cNvGrpSpPr>
            <a:grpSpLocks/>
          </p:cNvGrpSpPr>
          <p:nvPr/>
        </p:nvGrpSpPr>
        <p:grpSpPr bwMode="auto">
          <a:xfrm>
            <a:off x="6470651" y="6708775"/>
            <a:ext cx="7807326" cy="3397250"/>
            <a:chOff x="982" y="1776"/>
            <a:chExt cx="2459" cy="1070"/>
          </a:xfrm>
        </p:grpSpPr>
        <p:sp>
          <p:nvSpPr>
            <p:cNvPr id="23596" name="Text Box 23">
              <a:extLst>
                <a:ext uri="{FF2B5EF4-FFF2-40B4-BE49-F238E27FC236}">
                  <a16:creationId xmlns:a16="http://schemas.microsoft.com/office/drawing/2014/main" id="{F154F866-8CCC-49E4-8DC9-D2CC6D318429}"/>
                </a:ext>
              </a:extLst>
            </p:cNvPr>
            <p:cNvSpPr txBox="1">
              <a:spLocks noChangeArrowheads="1"/>
            </p:cNvSpPr>
            <p:nvPr/>
          </p:nvSpPr>
          <p:spPr bwMode="auto">
            <a:xfrm>
              <a:off x="982" y="1776"/>
              <a:ext cx="1134"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s-ES" altLang="es-CO" sz="2800" dirty="0">
                  <a:solidFill>
                    <a:srgbClr val="99FF66"/>
                  </a:solidFill>
                  <a:latin typeface="Tahoma" panose="020B0604030504040204" pitchFamily="34" charset="0"/>
                </a:rPr>
                <a:t>Crisis del Estado de Bienestar y Protección Social (Europa)</a:t>
              </a:r>
            </a:p>
          </p:txBody>
        </p:sp>
        <p:sp>
          <p:nvSpPr>
            <p:cNvPr id="23597" name="AutoShape 24">
              <a:extLst>
                <a:ext uri="{FF2B5EF4-FFF2-40B4-BE49-F238E27FC236}">
                  <a16:creationId xmlns:a16="http://schemas.microsoft.com/office/drawing/2014/main" id="{2E82123E-5511-446A-8BDA-0B860845AC61}"/>
                </a:ext>
              </a:extLst>
            </p:cNvPr>
            <p:cNvSpPr>
              <a:spLocks noChangeArrowheads="1"/>
            </p:cNvSpPr>
            <p:nvPr/>
          </p:nvSpPr>
          <p:spPr bwMode="auto">
            <a:xfrm>
              <a:off x="2636" y="2134"/>
              <a:ext cx="805" cy="712"/>
            </a:xfrm>
            <a:prstGeom prst="downArrow">
              <a:avLst>
                <a:gd name="adj1" fmla="val 53537"/>
                <a:gd name="adj2" fmla="val 39046"/>
              </a:avLst>
            </a:prstGeom>
            <a:noFill/>
            <a:ln w="19050" algn="ctr">
              <a:solidFill>
                <a:srgbClr val="FFF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CO" sz="3600" dirty="0">
                <a:latin typeface="Arial" panose="020B0604020202020204" pitchFamily="34" charset="0"/>
              </a:endParaRPr>
            </a:p>
          </p:txBody>
        </p:sp>
      </p:grpSp>
      <p:sp>
        <p:nvSpPr>
          <p:cNvPr id="23568" name="AutoShape 24">
            <a:extLst>
              <a:ext uri="{FF2B5EF4-FFF2-40B4-BE49-F238E27FC236}">
                <a16:creationId xmlns:a16="http://schemas.microsoft.com/office/drawing/2014/main" id="{6FC5B4FB-4DF4-49D4-8429-FC3A7B8CC3CA}"/>
              </a:ext>
            </a:extLst>
          </p:cNvPr>
          <p:cNvSpPr>
            <a:spLocks noChangeArrowheads="1"/>
          </p:cNvSpPr>
          <p:nvPr/>
        </p:nvSpPr>
        <p:spPr bwMode="auto">
          <a:xfrm>
            <a:off x="16929100" y="7893050"/>
            <a:ext cx="2555876" cy="2260600"/>
          </a:xfrm>
          <a:prstGeom prst="downArrow">
            <a:avLst>
              <a:gd name="adj1" fmla="val 53537"/>
              <a:gd name="adj2" fmla="val 39046"/>
            </a:avLst>
          </a:prstGeom>
          <a:noFill/>
          <a:ln w="19050" algn="ctr">
            <a:solidFill>
              <a:srgbClr val="FFF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s-CO" altLang="es-CO" sz="3600" dirty="0">
              <a:latin typeface="Arial" panose="020B0604020202020204" pitchFamily="34" charset="0"/>
            </a:endParaRPr>
          </a:p>
        </p:txBody>
      </p:sp>
      <p:sp>
        <p:nvSpPr>
          <p:cNvPr id="23569" name="Text Box 8">
            <a:extLst>
              <a:ext uri="{FF2B5EF4-FFF2-40B4-BE49-F238E27FC236}">
                <a16:creationId xmlns:a16="http://schemas.microsoft.com/office/drawing/2014/main" id="{402B5752-8A3C-46F4-89F8-B34A31DC0F98}"/>
              </a:ext>
            </a:extLst>
          </p:cNvPr>
          <p:cNvSpPr txBox="1">
            <a:spLocks noChangeArrowheads="1"/>
          </p:cNvSpPr>
          <p:nvPr/>
        </p:nvSpPr>
        <p:spPr bwMode="auto">
          <a:xfrm>
            <a:off x="17335500" y="10287001"/>
            <a:ext cx="1536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800" dirty="0">
                <a:solidFill>
                  <a:schemeClr val="accent4"/>
                </a:solidFill>
                <a:latin typeface="Tahoma" panose="020B0604030504040204" pitchFamily="34" charset="0"/>
              </a:rPr>
              <a:t>2008</a:t>
            </a:r>
          </a:p>
        </p:txBody>
      </p:sp>
      <p:sp>
        <p:nvSpPr>
          <p:cNvPr id="23570" name="Text Box 16">
            <a:extLst>
              <a:ext uri="{FF2B5EF4-FFF2-40B4-BE49-F238E27FC236}">
                <a16:creationId xmlns:a16="http://schemas.microsoft.com/office/drawing/2014/main" id="{16FD6EC0-DCD0-4BDF-8622-58738B81FD07}"/>
              </a:ext>
            </a:extLst>
          </p:cNvPr>
          <p:cNvSpPr txBox="1">
            <a:spLocks noChangeArrowheads="1"/>
          </p:cNvSpPr>
          <p:nvPr/>
        </p:nvSpPr>
        <p:spPr bwMode="auto">
          <a:xfrm>
            <a:off x="19799300" y="7181862"/>
            <a:ext cx="1355726" cy="707886"/>
          </a:xfrm>
          <a:prstGeom prst="rect">
            <a:avLst/>
          </a:prstGeom>
          <a:noFill/>
          <a:ln w="127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4000" dirty="0">
                <a:solidFill>
                  <a:srgbClr val="FFFF00"/>
                </a:solidFill>
                <a:latin typeface="Tahoma" panose="020B0604030504040204" pitchFamily="34" charset="0"/>
              </a:rPr>
              <a:t>ODS</a:t>
            </a:r>
          </a:p>
        </p:txBody>
      </p:sp>
      <p:sp>
        <p:nvSpPr>
          <p:cNvPr id="57" name="Rectangle 41">
            <a:extLst>
              <a:ext uri="{FF2B5EF4-FFF2-40B4-BE49-F238E27FC236}">
                <a16:creationId xmlns:a16="http://schemas.microsoft.com/office/drawing/2014/main" id="{DDD1E547-4277-40EA-860B-3970760FFA72}"/>
              </a:ext>
            </a:extLst>
          </p:cNvPr>
          <p:cNvSpPr txBox="1">
            <a:spLocks noChangeArrowheads="1"/>
          </p:cNvSpPr>
          <p:nvPr/>
        </p:nvSpPr>
        <p:spPr bwMode="auto">
          <a:xfrm>
            <a:off x="5883277" y="1"/>
            <a:ext cx="15271750" cy="7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a:defRPr/>
            </a:pPr>
            <a:r>
              <a:rPr lang="pt-BR" sz="4800" dirty="0">
                <a:solidFill>
                  <a:schemeClr val="bg1">
                    <a:lumMod val="9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SALUD EN LA AGENDA GLOBAL</a:t>
            </a:r>
            <a:endParaRPr lang="es-ES" altLang="es-CO" sz="4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572" name="Text Box 16">
            <a:extLst>
              <a:ext uri="{FF2B5EF4-FFF2-40B4-BE49-F238E27FC236}">
                <a16:creationId xmlns:a16="http://schemas.microsoft.com/office/drawing/2014/main" id="{00AE9696-3D42-4998-8CD0-870652727E13}"/>
              </a:ext>
            </a:extLst>
          </p:cNvPr>
          <p:cNvSpPr txBox="1">
            <a:spLocks noChangeArrowheads="1"/>
          </p:cNvSpPr>
          <p:nvPr/>
        </p:nvSpPr>
        <p:spPr bwMode="auto">
          <a:xfrm>
            <a:off x="17332326" y="8582027"/>
            <a:ext cx="4229100" cy="461665"/>
          </a:xfrm>
          <a:prstGeom prst="rect">
            <a:avLst/>
          </a:prstGeom>
          <a:noFill/>
          <a:ln w="127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400" dirty="0">
                <a:solidFill>
                  <a:schemeClr val="bg1"/>
                </a:solidFill>
                <a:latin typeface="Tahoma" panose="020B0604030504040204" pitchFamily="34" charset="0"/>
              </a:rPr>
              <a:t>Salud Universal/ APS</a:t>
            </a:r>
          </a:p>
        </p:txBody>
      </p:sp>
      <p:grpSp>
        <p:nvGrpSpPr>
          <p:cNvPr id="59" name="Group 15">
            <a:extLst>
              <a:ext uri="{FF2B5EF4-FFF2-40B4-BE49-F238E27FC236}">
                <a16:creationId xmlns:a16="http://schemas.microsoft.com/office/drawing/2014/main" id="{EE95061E-AC89-4BDF-9365-A3B6E11B8F77}"/>
              </a:ext>
            </a:extLst>
          </p:cNvPr>
          <p:cNvGrpSpPr>
            <a:grpSpLocks/>
          </p:cNvGrpSpPr>
          <p:nvPr/>
        </p:nvGrpSpPr>
        <p:grpSpPr bwMode="auto">
          <a:xfrm>
            <a:off x="11417300" y="7762877"/>
            <a:ext cx="10083800" cy="955675"/>
            <a:chOff x="3618" y="2177"/>
            <a:chExt cx="3821" cy="301"/>
          </a:xfrm>
        </p:grpSpPr>
        <p:sp>
          <p:nvSpPr>
            <p:cNvPr id="23594" name="Text Box 16">
              <a:extLst>
                <a:ext uri="{FF2B5EF4-FFF2-40B4-BE49-F238E27FC236}">
                  <a16:creationId xmlns:a16="http://schemas.microsoft.com/office/drawing/2014/main" id="{6DBCCE93-9754-4A3D-B351-67B46BE87EFA}"/>
                </a:ext>
              </a:extLst>
            </p:cNvPr>
            <p:cNvSpPr txBox="1">
              <a:spLocks noChangeArrowheads="1"/>
            </p:cNvSpPr>
            <p:nvPr/>
          </p:nvSpPr>
          <p:spPr bwMode="auto">
            <a:xfrm>
              <a:off x="3618" y="2177"/>
              <a:ext cx="1186" cy="301"/>
            </a:xfrm>
            <a:prstGeom prst="rect">
              <a:avLst/>
            </a:prstGeom>
            <a:noFill/>
            <a:ln w="127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800" dirty="0">
                  <a:solidFill>
                    <a:schemeClr val="accent6">
                      <a:lumMod val="20000"/>
                      <a:lumOff val="80000"/>
                    </a:schemeClr>
                  </a:solidFill>
                  <a:latin typeface="Tahoma" panose="020B0604030504040204" pitchFamily="34" charset="0"/>
                </a:rPr>
                <a:t>POLÍTICAS NEOLIBERALES</a:t>
              </a:r>
            </a:p>
          </p:txBody>
        </p:sp>
        <p:sp>
          <p:nvSpPr>
            <p:cNvPr id="23595" name="Line 17">
              <a:extLst>
                <a:ext uri="{FF2B5EF4-FFF2-40B4-BE49-F238E27FC236}">
                  <a16:creationId xmlns:a16="http://schemas.microsoft.com/office/drawing/2014/main" id="{2437A7F6-84A5-4260-B449-07A84503CFD4}"/>
                </a:ext>
              </a:extLst>
            </p:cNvPr>
            <p:cNvSpPr>
              <a:spLocks noChangeShapeType="1"/>
            </p:cNvSpPr>
            <p:nvPr/>
          </p:nvSpPr>
          <p:spPr bwMode="auto">
            <a:xfrm>
              <a:off x="4864" y="2359"/>
              <a:ext cx="2575" cy="3"/>
            </a:xfrm>
            <a:prstGeom prst="line">
              <a:avLst/>
            </a:prstGeom>
            <a:noFill/>
            <a:ln w="28575">
              <a:solidFill>
                <a:srgbClr val="FF330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sp>
        <p:nvSpPr>
          <p:cNvPr id="23574" name="Line 31">
            <a:extLst>
              <a:ext uri="{FF2B5EF4-FFF2-40B4-BE49-F238E27FC236}">
                <a16:creationId xmlns:a16="http://schemas.microsoft.com/office/drawing/2014/main" id="{419BF5FB-BE7E-4DCE-B769-83DBCC340F00}"/>
              </a:ext>
            </a:extLst>
          </p:cNvPr>
          <p:cNvSpPr>
            <a:spLocks noChangeShapeType="1"/>
          </p:cNvSpPr>
          <p:nvPr/>
        </p:nvSpPr>
        <p:spPr bwMode="auto">
          <a:xfrm flipV="1">
            <a:off x="3124200" y="4775200"/>
            <a:ext cx="8610600" cy="3176"/>
          </a:xfrm>
          <a:prstGeom prst="line">
            <a:avLst/>
          </a:prstGeom>
          <a:noFill/>
          <a:ln w="19050">
            <a:solidFill>
              <a:srgbClr val="FFFFFF"/>
            </a:solidFill>
            <a:prstDash val="dash"/>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75" name="Text Box 19">
            <a:extLst>
              <a:ext uri="{FF2B5EF4-FFF2-40B4-BE49-F238E27FC236}">
                <a16:creationId xmlns:a16="http://schemas.microsoft.com/office/drawing/2014/main" id="{B19B542E-FE5C-4EF7-B134-1E395FDF637D}"/>
              </a:ext>
            </a:extLst>
          </p:cNvPr>
          <p:cNvSpPr txBox="1">
            <a:spLocks noChangeArrowheads="1"/>
          </p:cNvSpPr>
          <p:nvPr/>
        </p:nvSpPr>
        <p:spPr bwMode="auto">
          <a:xfrm>
            <a:off x="15319376" y="8499477"/>
            <a:ext cx="1854200" cy="461665"/>
          </a:xfrm>
          <a:prstGeom prst="rect">
            <a:avLst/>
          </a:prstGeom>
          <a:noFill/>
          <a:ln w="127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400" dirty="0">
                <a:solidFill>
                  <a:schemeClr val="bg1"/>
                </a:solidFill>
                <a:latin typeface="Tahoma" panose="020B0604030504040204" pitchFamily="34" charset="0"/>
              </a:rPr>
              <a:t>SPT s XXI</a:t>
            </a:r>
          </a:p>
        </p:txBody>
      </p:sp>
      <p:sp>
        <p:nvSpPr>
          <p:cNvPr id="23576" name="Line 21">
            <a:extLst>
              <a:ext uri="{FF2B5EF4-FFF2-40B4-BE49-F238E27FC236}">
                <a16:creationId xmlns:a16="http://schemas.microsoft.com/office/drawing/2014/main" id="{5790B563-57E4-449E-B2BE-DDA3DD389813}"/>
              </a:ext>
            </a:extLst>
          </p:cNvPr>
          <p:cNvSpPr>
            <a:spLocks noChangeShapeType="1"/>
          </p:cNvSpPr>
          <p:nvPr/>
        </p:nvSpPr>
        <p:spPr bwMode="auto">
          <a:xfrm>
            <a:off x="4991100" y="9134477"/>
            <a:ext cx="0" cy="841374"/>
          </a:xfrm>
          <a:prstGeom prst="line">
            <a:avLst/>
          </a:prstGeom>
          <a:noFill/>
          <a:ln w="12700">
            <a:solidFill>
              <a:srgbClr val="CCECFF"/>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77" name="Line 20">
            <a:extLst>
              <a:ext uri="{FF2B5EF4-FFF2-40B4-BE49-F238E27FC236}">
                <a16:creationId xmlns:a16="http://schemas.microsoft.com/office/drawing/2014/main" id="{CD597789-EDC7-450D-B375-57A90C72305E}"/>
              </a:ext>
            </a:extLst>
          </p:cNvPr>
          <p:cNvSpPr>
            <a:spLocks noChangeShapeType="1"/>
          </p:cNvSpPr>
          <p:nvPr/>
        </p:nvSpPr>
        <p:spPr bwMode="auto">
          <a:xfrm>
            <a:off x="17173576" y="8924927"/>
            <a:ext cx="4162424" cy="1905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78" name="Line 11">
            <a:extLst>
              <a:ext uri="{FF2B5EF4-FFF2-40B4-BE49-F238E27FC236}">
                <a16:creationId xmlns:a16="http://schemas.microsoft.com/office/drawing/2014/main" id="{AA1C9E04-3216-4127-B564-EC367E31DE5D}"/>
              </a:ext>
            </a:extLst>
          </p:cNvPr>
          <p:cNvSpPr>
            <a:spLocks noChangeShapeType="1"/>
          </p:cNvSpPr>
          <p:nvPr/>
        </p:nvSpPr>
        <p:spPr bwMode="auto">
          <a:xfrm flipV="1">
            <a:off x="3048000" y="8328027"/>
            <a:ext cx="8131176" cy="82550"/>
          </a:xfrm>
          <a:prstGeom prst="line">
            <a:avLst/>
          </a:prstGeom>
          <a:noFill/>
          <a:ln w="28575">
            <a:solidFill>
              <a:srgbClr val="FF330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79" name="Line 21">
            <a:extLst>
              <a:ext uri="{FF2B5EF4-FFF2-40B4-BE49-F238E27FC236}">
                <a16:creationId xmlns:a16="http://schemas.microsoft.com/office/drawing/2014/main" id="{0A0E6362-A41A-43BE-9CE4-38EE03C430E4}"/>
              </a:ext>
            </a:extLst>
          </p:cNvPr>
          <p:cNvSpPr>
            <a:spLocks noChangeShapeType="1"/>
          </p:cNvSpPr>
          <p:nvPr/>
        </p:nvSpPr>
        <p:spPr bwMode="auto">
          <a:xfrm>
            <a:off x="19799301" y="8162926"/>
            <a:ext cx="22226" cy="1866900"/>
          </a:xfrm>
          <a:prstGeom prst="line">
            <a:avLst/>
          </a:prstGeom>
          <a:noFill/>
          <a:ln w="12700">
            <a:solidFill>
              <a:srgbClr val="FFFF0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80" name="Line 11">
            <a:extLst>
              <a:ext uri="{FF2B5EF4-FFF2-40B4-BE49-F238E27FC236}">
                <a16:creationId xmlns:a16="http://schemas.microsoft.com/office/drawing/2014/main" id="{D0BBFF61-9A38-4512-B9F1-B6E4098BD3F0}"/>
              </a:ext>
            </a:extLst>
          </p:cNvPr>
          <p:cNvSpPr>
            <a:spLocks noChangeShapeType="1"/>
          </p:cNvSpPr>
          <p:nvPr/>
        </p:nvSpPr>
        <p:spPr bwMode="auto">
          <a:xfrm>
            <a:off x="12239627" y="3635376"/>
            <a:ext cx="69850" cy="4187824"/>
          </a:xfrm>
          <a:prstGeom prst="line">
            <a:avLst/>
          </a:prstGeom>
          <a:noFill/>
          <a:ln w="28575">
            <a:solidFill>
              <a:srgbClr val="FF330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81" name="Line 28">
            <a:extLst>
              <a:ext uri="{FF2B5EF4-FFF2-40B4-BE49-F238E27FC236}">
                <a16:creationId xmlns:a16="http://schemas.microsoft.com/office/drawing/2014/main" id="{E0F737D0-20B9-4480-BC32-29531F03BA54}"/>
              </a:ext>
            </a:extLst>
          </p:cNvPr>
          <p:cNvSpPr>
            <a:spLocks noChangeShapeType="1"/>
          </p:cNvSpPr>
          <p:nvPr/>
        </p:nvSpPr>
        <p:spPr bwMode="auto">
          <a:xfrm flipV="1">
            <a:off x="14916151" y="7105651"/>
            <a:ext cx="1825626" cy="9526"/>
          </a:xfrm>
          <a:prstGeom prst="line">
            <a:avLst/>
          </a:prstGeom>
          <a:noFill/>
          <a:ln w="28575">
            <a:solidFill>
              <a:srgbClr val="92D05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82" name="Line 11">
            <a:extLst>
              <a:ext uri="{FF2B5EF4-FFF2-40B4-BE49-F238E27FC236}">
                <a16:creationId xmlns:a16="http://schemas.microsoft.com/office/drawing/2014/main" id="{AD5D571A-F0C0-4471-820E-CDC761FA8663}"/>
              </a:ext>
            </a:extLst>
          </p:cNvPr>
          <p:cNvSpPr>
            <a:spLocks noChangeShapeType="1"/>
          </p:cNvSpPr>
          <p:nvPr/>
        </p:nvSpPr>
        <p:spPr bwMode="auto">
          <a:xfrm flipV="1">
            <a:off x="3048001" y="10172700"/>
            <a:ext cx="847726" cy="3176"/>
          </a:xfrm>
          <a:prstGeom prst="line">
            <a:avLst/>
          </a:prstGeom>
          <a:noFill/>
          <a:ln w="38100">
            <a:solidFill>
              <a:srgbClr val="FFCC0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83" name="Line 21">
            <a:extLst>
              <a:ext uri="{FF2B5EF4-FFF2-40B4-BE49-F238E27FC236}">
                <a16:creationId xmlns:a16="http://schemas.microsoft.com/office/drawing/2014/main" id="{D4300628-B16A-4D98-82EC-DAE0E4502BBB}"/>
              </a:ext>
            </a:extLst>
          </p:cNvPr>
          <p:cNvSpPr>
            <a:spLocks noChangeShapeType="1"/>
          </p:cNvSpPr>
          <p:nvPr/>
        </p:nvSpPr>
        <p:spPr bwMode="auto">
          <a:xfrm flipV="1">
            <a:off x="20707351" y="8921750"/>
            <a:ext cx="606426" cy="15876"/>
          </a:xfrm>
          <a:prstGeom prst="line">
            <a:avLst/>
          </a:prstGeom>
          <a:noFill/>
          <a:ln w="12700">
            <a:solidFill>
              <a:srgbClr val="CCECFF"/>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84" name="150 Rectángulo">
            <a:extLst>
              <a:ext uri="{FF2B5EF4-FFF2-40B4-BE49-F238E27FC236}">
                <a16:creationId xmlns:a16="http://schemas.microsoft.com/office/drawing/2014/main" id="{4E5516D5-4962-4A8B-87A4-F4CDB8991DBB}"/>
              </a:ext>
            </a:extLst>
          </p:cNvPr>
          <p:cNvSpPr>
            <a:spLocks noChangeArrowheads="1"/>
          </p:cNvSpPr>
          <p:nvPr/>
        </p:nvSpPr>
        <p:spPr bwMode="auto">
          <a:xfrm>
            <a:off x="18361026" y="12668251"/>
            <a:ext cx="279400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0"/>
              </a:spcBef>
              <a:buFontTx/>
              <a:buNone/>
            </a:pPr>
            <a:r>
              <a:rPr lang="es-ES" altLang="es-CO" sz="1600" dirty="0">
                <a:solidFill>
                  <a:schemeClr val="accent4"/>
                </a:solidFill>
                <a:latin typeface="Arial" panose="020B0604020202020204" pitchFamily="34" charset="0"/>
                <a:cs typeface="Times New Roman" panose="02020603050405020304" pitchFamily="18" charset="0"/>
              </a:rPr>
              <a:t>Álvaro Franco Giraldo</a:t>
            </a:r>
          </a:p>
          <a:p>
            <a:pPr algn="r" eaLnBrk="1" hangingPunct="1">
              <a:lnSpc>
                <a:spcPct val="100000"/>
              </a:lnSpc>
              <a:spcBef>
                <a:spcPct val="20000"/>
              </a:spcBef>
              <a:buFontTx/>
              <a:buNone/>
            </a:pPr>
            <a:r>
              <a:rPr lang="es-ES" altLang="es-CO" sz="1600" dirty="0">
                <a:solidFill>
                  <a:schemeClr val="accent4"/>
                </a:solidFill>
                <a:latin typeface="Arial" panose="020B0604020202020204" pitchFamily="34" charset="0"/>
                <a:cs typeface="Times New Roman" panose="02020603050405020304" pitchFamily="18" charset="0"/>
              </a:rPr>
              <a:t> Profesor Universitario</a:t>
            </a:r>
          </a:p>
          <a:p>
            <a:pPr algn="r" eaLnBrk="1" hangingPunct="1">
              <a:lnSpc>
                <a:spcPct val="100000"/>
              </a:lnSpc>
              <a:spcBef>
                <a:spcPct val="20000"/>
              </a:spcBef>
              <a:buFontTx/>
              <a:buNone/>
            </a:pPr>
            <a:r>
              <a:rPr lang="es-ES" altLang="es-CO" sz="1600" dirty="0">
                <a:solidFill>
                  <a:schemeClr val="accent4"/>
                </a:solidFill>
                <a:latin typeface="Arial" panose="020B0604020202020204" pitchFamily="34" charset="0"/>
                <a:cs typeface="Times New Roman" panose="02020603050405020304" pitchFamily="18" charset="0"/>
              </a:rPr>
              <a:t>Médico Salubrista</a:t>
            </a:r>
            <a:r>
              <a:rPr lang="es-MX" altLang="es-CO" sz="1600" dirty="0">
                <a:solidFill>
                  <a:schemeClr val="accent4"/>
                </a:solidFill>
                <a:latin typeface="Arial" panose="020B0604020202020204" pitchFamily="34" charset="0"/>
                <a:cs typeface="Times New Roman" panose="02020603050405020304" pitchFamily="18" charset="0"/>
              </a:rPr>
              <a:t>    </a:t>
            </a:r>
          </a:p>
        </p:txBody>
      </p:sp>
      <p:grpSp>
        <p:nvGrpSpPr>
          <p:cNvPr id="73" name="Group 15">
            <a:extLst>
              <a:ext uri="{FF2B5EF4-FFF2-40B4-BE49-F238E27FC236}">
                <a16:creationId xmlns:a16="http://schemas.microsoft.com/office/drawing/2014/main" id="{E06E7F16-0FD7-4A27-95F9-75DA0ABDF545}"/>
              </a:ext>
            </a:extLst>
          </p:cNvPr>
          <p:cNvGrpSpPr>
            <a:grpSpLocks/>
          </p:cNvGrpSpPr>
          <p:nvPr/>
        </p:nvGrpSpPr>
        <p:grpSpPr bwMode="auto">
          <a:xfrm>
            <a:off x="3549651" y="7089776"/>
            <a:ext cx="11385550" cy="1200150"/>
            <a:chOff x="3674" y="2231"/>
            <a:chExt cx="4257" cy="378"/>
          </a:xfrm>
        </p:grpSpPr>
        <p:sp>
          <p:nvSpPr>
            <p:cNvPr id="23592" name="Text Box 16">
              <a:extLst>
                <a:ext uri="{FF2B5EF4-FFF2-40B4-BE49-F238E27FC236}">
                  <a16:creationId xmlns:a16="http://schemas.microsoft.com/office/drawing/2014/main" id="{7FB05D08-42F9-4E4B-9EEF-124DDB9A9B6A}"/>
                </a:ext>
              </a:extLst>
            </p:cNvPr>
            <p:cNvSpPr txBox="1">
              <a:spLocks noChangeArrowheads="1"/>
            </p:cNvSpPr>
            <p:nvPr/>
          </p:nvSpPr>
          <p:spPr bwMode="auto">
            <a:xfrm>
              <a:off x="3674" y="2231"/>
              <a:ext cx="866" cy="378"/>
            </a:xfrm>
            <a:prstGeom prst="rect">
              <a:avLst/>
            </a:prstGeom>
            <a:noFill/>
            <a:ln w="127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3600" dirty="0">
                  <a:solidFill>
                    <a:srgbClr val="FFFF00"/>
                  </a:solidFill>
                  <a:latin typeface="Tahoma" panose="020B0604030504040204" pitchFamily="34" charset="0"/>
                </a:rPr>
                <a:t>SPT/APS</a:t>
              </a:r>
            </a:p>
            <a:p>
              <a:pPr algn="ctr" eaLnBrk="1" hangingPunct="1">
                <a:lnSpc>
                  <a:spcPct val="100000"/>
                </a:lnSpc>
                <a:spcBef>
                  <a:spcPct val="50000"/>
                </a:spcBef>
                <a:buFontTx/>
                <a:buNone/>
              </a:pPr>
              <a:r>
                <a:rPr lang="en-US" altLang="es-CO" sz="2400" dirty="0">
                  <a:solidFill>
                    <a:srgbClr val="FFFF00"/>
                  </a:solidFill>
                  <a:latin typeface="Tahoma" panose="020B0604030504040204" pitchFamily="34" charset="0"/>
                </a:rPr>
                <a:t>Alma Ata</a:t>
              </a:r>
            </a:p>
          </p:txBody>
        </p:sp>
        <p:sp>
          <p:nvSpPr>
            <p:cNvPr id="23593" name="Line 17">
              <a:extLst>
                <a:ext uri="{FF2B5EF4-FFF2-40B4-BE49-F238E27FC236}">
                  <a16:creationId xmlns:a16="http://schemas.microsoft.com/office/drawing/2014/main" id="{9AAD393D-A902-4111-9697-F2C374DCA81D}"/>
                </a:ext>
              </a:extLst>
            </p:cNvPr>
            <p:cNvSpPr>
              <a:spLocks noChangeShapeType="1"/>
            </p:cNvSpPr>
            <p:nvPr/>
          </p:nvSpPr>
          <p:spPr bwMode="auto">
            <a:xfrm>
              <a:off x="4538" y="2285"/>
              <a:ext cx="3393" cy="25"/>
            </a:xfrm>
            <a:prstGeom prst="line">
              <a:avLst/>
            </a:prstGeom>
            <a:noFill/>
            <a:ln w="19050">
              <a:solidFill>
                <a:srgbClr val="FFFF0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sp>
        <p:nvSpPr>
          <p:cNvPr id="23586" name="Line 21">
            <a:extLst>
              <a:ext uri="{FF2B5EF4-FFF2-40B4-BE49-F238E27FC236}">
                <a16:creationId xmlns:a16="http://schemas.microsoft.com/office/drawing/2014/main" id="{64B30292-C65A-4FCC-9656-A48580BC00DF}"/>
              </a:ext>
            </a:extLst>
          </p:cNvPr>
          <p:cNvSpPr>
            <a:spLocks noChangeShapeType="1"/>
          </p:cNvSpPr>
          <p:nvPr/>
        </p:nvSpPr>
        <p:spPr bwMode="auto">
          <a:xfrm>
            <a:off x="3984626" y="7620000"/>
            <a:ext cx="0" cy="841376"/>
          </a:xfrm>
          <a:prstGeom prst="line">
            <a:avLst/>
          </a:prstGeom>
          <a:noFill/>
          <a:ln w="12700">
            <a:solidFill>
              <a:srgbClr val="CCECFF"/>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87" name="Text Box 23">
            <a:extLst>
              <a:ext uri="{FF2B5EF4-FFF2-40B4-BE49-F238E27FC236}">
                <a16:creationId xmlns:a16="http://schemas.microsoft.com/office/drawing/2014/main" id="{B626E5B4-7F71-4CD2-A917-B162F6B8D0B0}"/>
              </a:ext>
            </a:extLst>
          </p:cNvPr>
          <p:cNvSpPr txBox="1">
            <a:spLocks noChangeArrowheads="1"/>
          </p:cNvSpPr>
          <p:nvPr/>
        </p:nvSpPr>
        <p:spPr bwMode="auto">
          <a:xfrm>
            <a:off x="16278226" y="5803893"/>
            <a:ext cx="37147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s-ES" altLang="es-CO" sz="2800" dirty="0">
                <a:solidFill>
                  <a:srgbClr val="99FF66"/>
                </a:solidFill>
                <a:latin typeface="Tahoma" panose="020B0604030504040204" pitchFamily="34" charset="0"/>
              </a:rPr>
              <a:t>Crisis Económica </a:t>
            </a:r>
          </a:p>
          <a:p>
            <a:pPr algn="ctr" eaLnBrk="1" hangingPunct="1">
              <a:lnSpc>
                <a:spcPct val="100000"/>
              </a:lnSpc>
              <a:spcBef>
                <a:spcPct val="50000"/>
              </a:spcBef>
              <a:buFontTx/>
              <a:buNone/>
            </a:pPr>
            <a:r>
              <a:rPr lang="es-ES" altLang="es-CO" sz="2800" dirty="0">
                <a:solidFill>
                  <a:srgbClr val="99FF66"/>
                </a:solidFill>
                <a:latin typeface="Tahoma" panose="020B0604030504040204" pitchFamily="34" charset="0"/>
              </a:rPr>
              <a:t>Crisis Global</a:t>
            </a:r>
          </a:p>
        </p:txBody>
      </p:sp>
      <p:sp>
        <p:nvSpPr>
          <p:cNvPr id="23588" name="Line 28">
            <a:extLst>
              <a:ext uri="{FF2B5EF4-FFF2-40B4-BE49-F238E27FC236}">
                <a16:creationId xmlns:a16="http://schemas.microsoft.com/office/drawing/2014/main" id="{48F353C7-E3E6-49C8-A16E-602544FF1FB0}"/>
              </a:ext>
            </a:extLst>
          </p:cNvPr>
          <p:cNvSpPr>
            <a:spLocks noChangeShapeType="1"/>
          </p:cNvSpPr>
          <p:nvPr/>
        </p:nvSpPr>
        <p:spPr bwMode="auto">
          <a:xfrm flipV="1">
            <a:off x="19484976" y="7137401"/>
            <a:ext cx="1825624" cy="9526"/>
          </a:xfrm>
          <a:prstGeom prst="line">
            <a:avLst/>
          </a:prstGeom>
          <a:noFill/>
          <a:ln w="28575">
            <a:solidFill>
              <a:srgbClr val="92D05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nvGrpSpPr>
          <p:cNvPr id="23589" name="Group 18">
            <a:extLst>
              <a:ext uri="{FF2B5EF4-FFF2-40B4-BE49-F238E27FC236}">
                <a16:creationId xmlns:a16="http://schemas.microsoft.com/office/drawing/2014/main" id="{C5B4ADC3-F8CF-411B-8591-3651668B6431}"/>
              </a:ext>
            </a:extLst>
          </p:cNvPr>
          <p:cNvGrpSpPr>
            <a:grpSpLocks/>
          </p:cNvGrpSpPr>
          <p:nvPr/>
        </p:nvGrpSpPr>
        <p:grpSpPr bwMode="auto">
          <a:xfrm>
            <a:off x="6429377" y="1076326"/>
            <a:ext cx="13595350" cy="9064624"/>
            <a:chOff x="942" y="2580"/>
            <a:chExt cx="4282" cy="4532908"/>
          </a:xfrm>
        </p:grpSpPr>
        <p:sp>
          <p:nvSpPr>
            <p:cNvPr id="23590" name="Line 20">
              <a:extLst>
                <a:ext uri="{FF2B5EF4-FFF2-40B4-BE49-F238E27FC236}">
                  <a16:creationId xmlns:a16="http://schemas.microsoft.com/office/drawing/2014/main" id="{65799B8B-2840-45D1-87A0-B439DBD3A807}"/>
                </a:ext>
              </a:extLst>
            </p:cNvPr>
            <p:cNvSpPr>
              <a:spLocks noChangeShapeType="1"/>
            </p:cNvSpPr>
            <p:nvPr/>
          </p:nvSpPr>
          <p:spPr bwMode="auto">
            <a:xfrm>
              <a:off x="942" y="2580"/>
              <a:ext cx="2916" cy="0"/>
            </a:xfrm>
            <a:prstGeom prst="line">
              <a:avLst/>
            </a:prstGeom>
            <a:noFill/>
            <a:ln w="12700">
              <a:solidFill>
                <a:srgbClr val="CCEC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23591" name="Line 21">
              <a:extLst>
                <a:ext uri="{FF2B5EF4-FFF2-40B4-BE49-F238E27FC236}">
                  <a16:creationId xmlns:a16="http://schemas.microsoft.com/office/drawing/2014/main" id="{9609EC39-8008-4A0B-B65C-46C859536590}"/>
                </a:ext>
              </a:extLst>
            </p:cNvPr>
            <p:cNvSpPr>
              <a:spLocks noChangeShapeType="1"/>
            </p:cNvSpPr>
            <p:nvPr/>
          </p:nvSpPr>
          <p:spPr bwMode="auto">
            <a:xfrm>
              <a:off x="5224" y="4114800"/>
              <a:ext cx="0" cy="420688"/>
            </a:xfrm>
            <a:prstGeom prst="line">
              <a:avLst/>
            </a:prstGeom>
            <a:noFill/>
            <a:ln w="12700">
              <a:solidFill>
                <a:srgbClr val="CCECFF"/>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grpSp>
      <p:sp>
        <p:nvSpPr>
          <p:cNvPr id="76" name="Text Box 16">
            <a:extLst>
              <a:ext uri="{FF2B5EF4-FFF2-40B4-BE49-F238E27FC236}">
                <a16:creationId xmlns:a16="http://schemas.microsoft.com/office/drawing/2014/main" id="{16FD6EC0-DCD0-4BDF-8622-58738B81FD07}"/>
              </a:ext>
            </a:extLst>
          </p:cNvPr>
          <p:cNvSpPr txBox="1">
            <a:spLocks noChangeArrowheads="1"/>
          </p:cNvSpPr>
          <p:nvPr/>
        </p:nvSpPr>
        <p:spPr bwMode="auto">
          <a:xfrm>
            <a:off x="14571664" y="7926434"/>
            <a:ext cx="1355726" cy="646331"/>
          </a:xfrm>
          <a:prstGeom prst="rect">
            <a:avLst/>
          </a:prstGeom>
          <a:solidFill>
            <a:schemeClr val="accent2"/>
          </a:solidFill>
          <a:ln w="12700" algn="ctr">
            <a:solidFill>
              <a:srgbClr val="FFFF00"/>
            </a:solidFill>
            <a:miter lim="800000"/>
            <a:headEnd/>
            <a:tailEnd/>
          </a:ln>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3600" dirty="0">
                <a:solidFill>
                  <a:srgbClr val="FF0000"/>
                </a:solidFill>
                <a:latin typeface="Tahoma" panose="020B0604030504040204" pitchFamily="34" charset="0"/>
              </a:rPr>
              <a:t>FESP</a:t>
            </a:r>
          </a:p>
        </p:txBody>
      </p:sp>
      <p:sp>
        <p:nvSpPr>
          <p:cNvPr id="77" name="Text Box 7">
            <a:extLst>
              <a:ext uri="{FF2B5EF4-FFF2-40B4-BE49-F238E27FC236}">
                <a16:creationId xmlns:a16="http://schemas.microsoft.com/office/drawing/2014/main" id="{41C434CB-3838-48AC-BF24-8737ECCFB655}"/>
              </a:ext>
            </a:extLst>
          </p:cNvPr>
          <p:cNvSpPr txBox="1">
            <a:spLocks noChangeArrowheads="1"/>
          </p:cNvSpPr>
          <p:nvPr/>
        </p:nvSpPr>
        <p:spPr bwMode="auto">
          <a:xfrm>
            <a:off x="12106274" y="10250814"/>
            <a:ext cx="20987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800" dirty="0">
                <a:solidFill>
                  <a:schemeClr val="accent4"/>
                </a:solidFill>
                <a:latin typeface="Tahoma" panose="020B0604030504040204" pitchFamily="34" charset="0"/>
              </a:rPr>
              <a:t>1990</a:t>
            </a:r>
          </a:p>
        </p:txBody>
      </p:sp>
      <p:sp>
        <p:nvSpPr>
          <p:cNvPr id="78" name="Line 28">
            <a:extLst>
              <a:ext uri="{FF2B5EF4-FFF2-40B4-BE49-F238E27FC236}">
                <a16:creationId xmlns:a16="http://schemas.microsoft.com/office/drawing/2014/main" id="{3E52C2A4-71C2-4BEB-9581-EF11ABA2E6E3}"/>
              </a:ext>
            </a:extLst>
          </p:cNvPr>
          <p:cNvSpPr>
            <a:spLocks noChangeShapeType="1"/>
          </p:cNvSpPr>
          <p:nvPr/>
        </p:nvSpPr>
        <p:spPr bwMode="auto">
          <a:xfrm flipV="1">
            <a:off x="19637376" y="7289801"/>
            <a:ext cx="1825624" cy="9526"/>
          </a:xfrm>
          <a:prstGeom prst="line">
            <a:avLst/>
          </a:prstGeom>
          <a:noFill/>
          <a:ln w="28575">
            <a:solidFill>
              <a:srgbClr val="92D050"/>
            </a:solidFill>
            <a:prstDash val="sysDot"/>
            <a:round/>
            <a:headEnd/>
            <a:tailEnd type="stealth" w="med" len="lg"/>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80" name="Text Box 16">
            <a:extLst>
              <a:ext uri="{FF2B5EF4-FFF2-40B4-BE49-F238E27FC236}">
                <a16:creationId xmlns:a16="http://schemas.microsoft.com/office/drawing/2014/main" id="{169C1D70-26A4-4047-9711-3700D3214F04}"/>
              </a:ext>
            </a:extLst>
          </p:cNvPr>
          <p:cNvSpPr txBox="1">
            <a:spLocks noChangeArrowheads="1"/>
          </p:cNvSpPr>
          <p:nvPr/>
        </p:nvSpPr>
        <p:spPr bwMode="auto">
          <a:xfrm>
            <a:off x="9861547" y="7083429"/>
            <a:ext cx="1516067" cy="1077218"/>
          </a:xfrm>
          <a:prstGeom prst="rect">
            <a:avLst/>
          </a:prstGeom>
          <a:noFill/>
          <a:ln w="127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800" dirty="0">
                <a:solidFill>
                  <a:srgbClr val="FFFF00"/>
                </a:solidFill>
                <a:latin typeface="Tahoma" panose="020B0604030504040204" pitchFamily="34" charset="0"/>
              </a:rPr>
              <a:t>Ottawa</a:t>
            </a:r>
          </a:p>
          <a:p>
            <a:pPr algn="ctr" eaLnBrk="1" hangingPunct="1">
              <a:lnSpc>
                <a:spcPct val="100000"/>
              </a:lnSpc>
              <a:spcBef>
                <a:spcPct val="50000"/>
              </a:spcBef>
              <a:buFontTx/>
              <a:buNone/>
            </a:pPr>
            <a:r>
              <a:rPr lang="en-US" altLang="es-CO" sz="2400" dirty="0">
                <a:solidFill>
                  <a:srgbClr val="FFFF00"/>
                </a:solidFill>
                <a:latin typeface="Tahoma" panose="020B0604030504040204" pitchFamily="34" charset="0"/>
              </a:rPr>
              <a:t>Carta PS</a:t>
            </a:r>
          </a:p>
        </p:txBody>
      </p:sp>
      <p:sp>
        <p:nvSpPr>
          <p:cNvPr id="81" name="Text Box 16">
            <a:extLst>
              <a:ext uri="{FF2B5EF4-FFF2-40B4-BE49-F238E27FC236}">
                <a16:creationId xmlns:a16="http://schemas.microsoft.com/office/drawing/2014/main" id="{B99BB996-3799-4DE3-8737-E424F22EC28A}"/>
              </a:ext>
            </a:extLst>
          </p:cNvPr>
          <p:cNvSpPr txBox="1">
            <a:spLocks noChangeArrowheads="1"/>
          </p:cNvSpPr>
          <p:nvPr/>
        </p:nvSpPr>
        <p:spPr bwMode="auto">
          <a:xfrm>
            <a:off x="17557063" y="7176874"/>
            <a:ext cx="1355726" cy="707886"/>
          </a:xfrm>
          <a:prstGeom prst="rect">
            <a:avLst/>
          </a:prstGeom>
          <a:noFill/>
          <a:ln w="127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4000" dirty="0">
                <a:solidFill>
                  <a:srgbClr val="FFFF00"/>
                </a:solidFill>
                <a:latin typeface="Tahoma" panose="020B0604030504040204" pitchFamily="34" charset="0"/>
              </a:rPr>
              <a:t>DSS</a:t>
            </a:r>
          </a:p>
        </p:txBody>
      </p:sp>
      <p:sp>
        <p:nvSpPr>
          <p:cNvPr id="82" name="Text Box 7">
            <a:extLst>
              <a:ext uri="{FF2B5EF4-FFF2-40B4-BE49-F238E27FC236}">
                <a16:creationId xmlns:a16="http://schemas.microsoft.com/office/drawing/2014/main" id="{2F77B03D-C925-441D-B0BC-ADEB8C4B69CD}"/>
              </a:ext>
            </a:extLst>
          </p:cNvPr>
          <p:cNvSpPr txBox="1">
            <a:spLocks noChangeArrowheads="1"/>
          </p:cNvSpPr>
          <p:nvPr/>
        </p:nvSpPr>
        <p:spPr bwMode="auto">
          <a:xfrm>
            <a:off x="7139662" y="10317155"/>
            <a:ext cx="15970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s-CO" sz="2800" dirty="0">
                <a:solidFill>
                  <a:schemeClr val="accent4"/>
                </a:solidFill>
                <a:latin typeface="Tahoma" panose="020B0604030504040204" pitchFamily="34" charset="0"/>
              </a:rPr>
              <a:t>1980</a:t>
            </a:r>
          </a:p>
        </p:txBody>
      </p:sp>
      <p:sp>
        <p:nvSpPr>
          <p:cNvPr id="83" name="Line 13">
            <a:extLst>
              <a:ext uri="{FF2B5EF4-FFF2-40B4-BE49-F238E27FC236}">
                <a16:creationId xmlns:a16="http://schemas.microsoft.com/office/drawing/2014/main" id="{CC0322E9-7341-4590-A83C-FF6F3AB642A7}"/>
              </a:ext>
            </a:extLst>
          </p:cNvPr>
          <p:cNvSpPr>
            <a:spLocks noChangeShapeType="1"/>
          </p:cNvSpPr>
          <p:nvPr/>
        </p:nvSpPr>
        <p:spPr bwMode="auto">
          <a:xfrm flipH="1">
            <a:off x="7968265" y="9921886"/>
            <a:ext cx="0" cy="412750"/>
          </a:xfrm>
          <a:prstGeom prst="line">
            <a:avLst/>
          </a:prstGeom>
          <a:noFill/>
          <a:ln w="1905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s-CO" sz="6400" dirty="0"/>
          </a:p>
        </p:txBody>
      </p:sp>
      <p:sp>
        <p:nvSpPr>
          <p:cNvPr id="84" name="Line 44">
            <a:extLst>
              <a:ext uri="{FF2B5EF4-FFF2-40B4-BE49-F238E27FC236}">
                <a16:creationId xmlns:a16="http://schemas.microsoft.com/office/drawing/2014/main" id="{A59E73C7-5C03-44E7-A047-8311C274B341}"/>
              </a:ext>
            </a:extLst>
          </p:cNvPr>
          <p:cNvSpPr>
            <a:spLocks noChangeShapeType="1"/>
          </p:cNvSpPr>
          <p:nvPr/>
        </p:nvSpPr>
        <p:spPr bwMode="auto">
          <a:xfrm flipH="1">
            <a:off x="16278226" y="2838454"/>
            <a:ext cx="5387702" cy="79374"/>
          </a:xfrm>
          <a:prstGeom prst="line">
            <a:avLst/>
          </a:prstGeom>
          <a:noFill/>
          <a:ln w="76200">
            <a:solidFill>
              <a:schemeClr val="accent5"/>
            </a:solidFill>
            <a:round/>
            <a:headEnd type="stealth" w="med" len="lg"/>
            <a:tailEnd/>
          </a:ln>
          <a:extLst>
            <a:ext uri="{909E8E84-426E-40DD-AFC4-6F175D3DCCD1}">
              <a14:hiddenFill xmlns:a14="http://schemas.microsoft.com/office/drawing/2010/main">
                <a:noFill/>
              </a14:hiddenFill>
            </a:ext>
          </a:extLst>
        </p:spPr>
        <p:txBody>
          <a:bodyPr wrap="none" anchor="ctr"/>
          <a:lstStyle/>
          <a:p>
            <a:endParaRPr lang="es-CO" sz="64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lide(fromBottom)">
                                      <p:cBhvr>
                                        <p:cTn id="40" dur="500"/>
                                        <p:tgtEl>
                                          <p:spTgt spid="1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ipe(left)">
                                      <p:cBhvr>
                                        <p:cTn id="50" dur="500"/>
                                        <p:tgtEl>
                                          <p:spTgt spid="5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left)">
                                      <p:cBhvr>
                                        <p:cTn id="5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715</TotalTime>
  <Words>3031</Words>
  <Application>Microsoft Macintosh PowerPoint</Application>
  <PresentationFormat>Custom</PresentationFormat>
  <Paragraphs>377</Paragraphs>
  <Slides>32</Slides>
  <Notes>8</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52" baseType="lpstr">
      <vt:lpstr>Agency FB</vt:lpstr>
      <vt:lpstr>Aharoni</vt:lpstr>
      <vt:lpstr>Arial</vt:lpstr>
      <vt:lpstr>Arial Black</vt:lpstr>
      <vt:lpstr>Arial Rounded MT Bold</vt:lpstr>
      <vt:lpstr>Calibri</vt:lpstr>
      <vt:lpstr>Century Gothic</vt:lpstr>
      <vt:lpstr>CG Omega</vt:lpstr>
      <vt:lpstr>Helvetica Neue</vt:lpstr>
      <vt:lpstr>Helvetica Neue Light</vt:lpstr>
      <vt:lpstr>Helvetica Neue Medium</vt:lpstr>
      <vt:lpstr>Helvetica Neue Thin</vt:lpstr>
      <vt:lpstr>Stencil</vt:lpstr>
      <vt:lpstr>Tahoma</vt:lpstr>
      <vt:lpstr>Times</vt:lpstr>
      <vt:lpstr>Times New Roman</vt:lpstr>
      <vt:lpstr>Verdana</vt:lpstr>
      <vt:lpstr>Wingdings 3</vt:lpstr>
      <vt:lpstr>White</vt:lpstr>
      <vt:lpstr>Gráfico</vt:lpstr>
      <vt:lpstr>EXPERIENCIA DE LAS “FUNCIONES ESENCIALES”  DE LA SALUD  PÚBLICA EN COLOMBIA </vt:lpstr>
      <vt:lpstr>PowerPoint Presentation</vt:lpstr>
      <vt:lpstr>PowerPoint Presentation</vt:lpstr>
      <vt:lpstr>Períodos en COLOMBIA</vt:lpstr>
      <vt:lpstr>PowerPoint Presentation</vt:lpstr>
      <vt:lpstr>PowerPoint Presentation</vt:lpstr>
      <vt:lpstr>  “Nueva Salud Pública”</vt:lpstr>
      <vt:lpstr>PowerPoint Presentation</vt:lpstr>
      <vt:lpstr> _Políticas Globales/Salud_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POLÍTICA DE ATENCIÓN INTEGRAL</vt:lpstr>
      <vt:lpstr>PowerPoint Presentation</vt:lpstr>
      <vt:lpstr>PowerPoint Presentation</vt:lpstr>
      <vt:lpstr>PowerPoint Presentation</vt:lpstr>
      <vt:lpstr>PowerPoint Presentation</vt:lpstr>
      <vt:lpstr>Diferenciar Cobertura universal de salud vs.  Sistemas Universales de Salud</vt:lpstr>
      <vt:lpstr>PowerPoint Presentation</vt:lpstr>
      <vt:lpstr>GRACIAS!  alvarofrancogiraldo@hotmail.com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Rodriguez Gonzalez, Dr. Hernan (DOM)</dc:creator>
  <cp:lastModifiedBy>Mitchell, Mrs. Cristina (WDC)</cp:lastModifiedBy>
  <cp:revision>100</cp:revision>
  <dcterms:modified xsi:type="dcterms:W3CDTF">2019-06-14T14:37:17Z</dcterms:modified>
</cp:coreProperties>
</file>