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0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266523502743973E-2"/>
          <c:y val="4.0993539269129818E-2"/>
          <c:w val="0.89912741589119538"/>
          <c:h val="0.812904315269414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BRA*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22</c:v>
                </c:pt>
                <c:pt idx="1">
                  <c:v>24</c:v>
                </c:pt>
                <c:pt idx="2">
                  <c:v>16</c:v>
                </c:pt>
                <c:pt idx="3">
                  <c:v>7</c:v>
                </c:pt>
                <c:pt idx="4">
                  <c:v>10</c:v>
                </c:pt>
                <c:pt idx="5">
                  <c:v>17</c:v>
                </c:pt>
                <c:pt idx="6">
                  <c:v>42</c:v>
                </c:pt>
                <c:pt idx="7">
                  <c:v>14</c:v>
                </c:pt>
                <c:pt idx="8">
                  <c:v>8</c:v>
                </c:pt>
                <c:pt idx="9">
                  <c:v>4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17</c:v>
                </c:pt>
                <c:pt idx="3">
                  <c:v>37</c:v>
                </c:pt>
                <c:pt idx="4">
                  <c:v>53</c:v>
                </c:pt>
                <c:pt idx="5">
                  <c:v>39</c:v>
                </c:pt>
                <c:pt idx="6">
                  <c:v>23</c:v>
                </c:pt>
                <c:pt idx="7">
                  <c:v>14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CHL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4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5</c:v>
                </c:pt>
                <c:pt idx="1">
                  <c:v>21</c:v>
                </c:pt>
                <c:pt idx="2">
                  <c:v>19</c:v>
                </c:pt>
                <c:pt idx="3">
                  <c:v>11</c:v>
                </c:pt>
                <c:pt idx="4">
                  <c:v>15</c:v>
                </c:pt>
                <c:pt idx="5">
                  <c:v>10</c:v>
                </c:pt>
                <c:pt idx="6">
                  <c:v>45</c:v>
                </c:pt>
                <c:pt idx="7">
                  <c:v>27</c:v>
                </c:pt>
                <c:pt idx="8">
                  <c:v>22</c:v>
                </c:pt>
                <c:pt idx="9">
                  <c:v>13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MEX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&lt;6m</c:v>
                </c:pt>
                <c:pt idx="1">
                  <c:v>6-11m</c:v>
                </c:pt>
                <c:pt idx="2">
                  <c:v>1-4y</c:v>
                </c:pt>
                <c:pt idx="3">
                  <c:v>5-9y</c:v>
                </c:pt>
                <c:pt idx="4">
                  <c:v>10-14y</c:v>
                </c:pt>
                <c:pt idx="5">
                  <c:v>15-19y</c:v>
                </c:pt>
                <c:pt idx="6">
                  <c:v>20-29y</c:v>
                </c:pt>
                <c:pt idx="7">
                  <c:v>30-39y</c:v>
                </c:pt>
                <c:pt idx="8">
                  <c:v>40-49y</c:v>
                </c:pt>
                <c:pt idx="9">
                  <c:v>&gt;50y</c:v>
                </c:pt>
                <c:pt idx="10">
                  <c:v>Unknown</c:v>
                </c:pt>
              </c:strCache>
            </c:strRef>
          </c:cat>
          <c:val>
            <c:numRef>
              <c:f>Sheet1!$H$2:$H$12</c:f>
              <c:numCache>
                <c:formatCode>General</c:formatCode>
                <c:ptCount val="11"/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489728"/>
        <c:axId val="67727872"/>
      </c:barChart>
      <c:catAx>
        <c:axId val="100489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Age groups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.49933774755428301"/>
              <c:y val="0.9244046240543463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7727872"/>
        <c:crosses val="autoZero"/>
        <c:auto val="1"/>
        <c:lblAlgn val="ctr"/>
        <c:lblOffset val="100"/>
        <c:noMultiLvlLbl val="0"/>
      </c:catAx>
      <c:valAx>
        <c:axId val="67727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 dirty="0" smtClean="0"/>
                  <a:t>Number of cases</a:t>
                </a:r>
                <a:endParaRPr lang="en-US" sz="16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0489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029670722977813"/>
          <c:y val="5.6614945190674698E-2"/>
          <c:w val="0.29263517060367461"/>
          <c:h val="0.202431681333950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6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2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3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9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4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8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3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7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7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B8561-DA8F-4D64-8577-2747415BA0C2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C3DE-3471-4047-833E-968216408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Distribution of confirmed measles cases by age</a:t>
            </a:r>
            <a:br>
              <a:rPr lang="en-US" sz="2800" b="1" dirty="0" smtClean="0"/>
            </a:br>
            <a:r>
              <a:rPr lang="en-US" sz="2800" b="1" dirty="0" smtClean="0"/>
              <a:t>The Americas, 2015*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837153"/>
              </p:ext>
            </p:extLst>
          </p:nvPr>
        </p:nvGraphicFramePr>
        <p:xfrm>
          <a:off x="457200" y="12954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7815" y="6248400"/>
            <a:ext cx="2857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Country reports to </a:t>
            </a:r>
            <a:r>
              <a:rPr lang="en-US" sz="1200" dirty="0" smtClean="0"/>
              <a:t>FGL/IM</a:t>
            </a:r>
          </a:p>
          <a:p>
            <a:r>
              <a:rPr lang="en-US" sz="1200" dirty="0" smtClean="0"/>
              <a:t>*Data as of epidemiological week 40, 2015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332169" y="1642646"/>
            <a:ext cx="212603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N=568 confirmed cases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98518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confirmed measles cases by age The Americas, 2015*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confirmed measles cases by age The Americas, 2015</dc:title>
  <dc:creator>Pacis, Ms. Carmelita Lucia (WDC)</dc:creator>
  <cp:lastModifiedBy>Pacis, Ms. Carmelita Lucia (WDC)</cp:lastModifiedBy>
  <cp:revision>10</cp:revision>
  <dcterms:created xsi:type="dcterms:W3CDTF">2015-10-09T21:28:08Z</dcterms:created>
  <dcterms:modified xsi:type="dcterms:W3CDTF">2015-10-16T14:20:11Z</dcterms:modified>
</cp:coreProperties>
</file>