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00" y="-1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875B-283D-4C4D-94AC-448864E343FE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BA6F-F20D-49E1-9E73-040DA69AD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999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875B-283D-4C4D-94AC-448864E343FE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BA6F-F20D-49E1-9E73-040DA69AD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40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875B-283D-4C4D-94AC-448864E343FE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BA6F-F20D-49E1-9E73-040DA69AD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689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1 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45346" y="776111"/>
            <a:ext cx="6483210" cy="536222"/>
          </a:xfrm>
          <a:prstGeom prst="rect">
            <a:avLst/>
          </a:prstGeom>
        </p:spPr>
        <p:txBody>
          <a:bodyPr vert="horz" anchor="ctr" anchorCtr="0"/>
          <a:lstStyle>
            <a:lvl1pPr marL="0" indent="0">
              <a:buNone/>
              <a:defRPr sz="2200" b="1" i="0">
                <a:solidFill>
                  <a:schemeClr val="bg1"/>
                </a:solidFill>
                <a:latin typeface="Arial"/>
              </a:defRPr>
            </a:lvl1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7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445346" y="1834444"/>
            <a:ext cx="8241454" cy="4064000"/>
          </a:xfrm>
          <a:prstGeom prst="rect">
            <a:avLst/>
          </a:prstGeom>
        </p:spPr>
        <p:txBody>
          <a:bodyPr vert="horz"/>
          <a:lstStyle>
            <a:lvl1pPr>
              <a:defRPr sz="2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78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875B-283D-4C4D-94AC-448864E343FE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BA6F-F20D-49E1-9E73-040DA69AD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875B-283D-4C4D-94AC-448864E343FE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BA6F-F20D-49E1-9E73-040DA69AD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149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875B-283D-4C4D-94AC-448864E343FE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BA6F-F20D-49E1-9E73-040DA69AD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414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875B-283D-4C4D-94AC-448864E343FE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BA6F-F20D-49E1-9E73-040DA69AD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875B-283D-4C4D-94AC-448864E343FE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BA6F-F20D-49E1-9E73-040DA69AD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683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875B-283D-4C4D-94AC-448864E343FE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BA6F-F20D-49E1-9E73-040DA69AD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544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875B-283D-4C4D-94AC-448864E343FE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BA6F-F20D-49E1-9E73-040DA69AD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130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875B-283D-4C4D-94AC-448864E343FE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0BA6F-F20D-49E1-9E73-040DA69AD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122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F875B-283D-4C4D-94AC-448864E343FE}" type="datetimeFigureOut">
              <a:rPr lang="en-US" smtClean="0"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0BA6F-F20D-49E1-9E73-040DA69AD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356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136790" y="457200"/>
            <a:ext cx="6483210" cy="536222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Worldwide Measles </a:t>
            </a:r>
            <a:r>
              <a:rPr lang="en-US" sz="3200" dirty="0" smtClean="0">
                <a:solidFill>
                  <a:schemeClr val="tx1"/>
                </a:solidFill>
              </a:rPr>
              <a:t>Laboratory </a:t>
            </a:r>
            <a:r>
              <a:rPr lang="en-US" sz="3200" dirty="0">
                <a:solidFill>
                  <a:schemeClr val="tx1"/>
                </a:solidFill>
              </a:rPr>
              <a:t>W</a:t>
            </a:r>
            <a:r>
              <a:rPr lang="en-US" sz="3200" dirty="0" smtClean="0">
                <a:solidFill>
                  <a:schemeClr val="tx1"/>
                </a:solidFill>
              </a:rPr>
              <a:t>orkload in 2014*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5588" y="1295400"/>
            <a:ext cx="80688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2000" dirty="0">
                <a:solidFill>
                  <a:srgbClr val="636463"/>
                </a:solidFill>
              </a:rPr>
              <a:t>Global total: </a:t>
            </a:r>
            <a:r>
              <a:rPr lang="en-US" sz="2000" b="1" dirty="0" smtClean="0">
                <a:solidFill>
                  <a:srgbClr val="636463"/>
                </a:solidFill>
              </a:rPr>
              <a:t>85,513 </a:t>
            </a:r>
            <a:r>
              <a:rPr lang="en-US" sz="2000" b="1" dirty="0">
                <a:solidFill>
                  <a:srgbClr val="636463"/>
                </a:solidFill>
              </a:rPr>
              <a:t>specimen</a:t>
            </a:r>
            <a:r>
              <a:rPr lang="en-US" sz="2000" dirty="0">
                <a:solidFill>
                  <a:srgbClr val="636463"/>
                </a:solidFill>
              </a:rPr>
              <a:t> tested for measles </a:t>
            </a:r>
            <a:r>
              <a:rPr lang="en-US" sz="2000" dirty="0" smtClean="0">
                <a:solidFill>
                  <a:srgbClr val="636463"/>
                </a:solidFill>
              </a:rPr>
              <a:t>IgM: </a:t>
            </a:r>
            <a:r>
              <a:rPr lang="en-US" sz="2000" b="1" u="sng" dirty="0" smtClean="0">
                <a:solidFill>
                  <a:srgbClr val="FF0000"/>
                </a:solidFill>
              </a:rPr>
              <a:t>30,676 were positive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  <p:sp>
        <p:nvSpPr>
          <p:cNvPr id="11" name="DataSource"/>
          <p:cNvSpPr txBox="1">
            <a:spLocks noChangeArrowheads="1"/>
          </p:cNvSpPr>
          <p:nvPr/>
        </p:nvSpPr>
        <p:spPr bwMode="auto">
          <a:xfrm>
            <a:off x="762000" y="6172200"/>
            <a:ext cx="47244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defTabSz="914400" eaLnBrk="1" hangingPunct="1"/>
            <a:r>
              <a:rPr lang="fr-FR" sz="900" dirty="0" smtClean="0">
                <a:solidFill>
                  <a:srgbClr val="636463"/>
                </a:solidFill>
                <a:latin typeface="Arial" pitchFamily="34" charset="0"/>
              </a:rPr>
              <a:t>Source</a:t>
            </a:r>
            <a:r>
              <a:rPr lang="fr-FR" sz="900" dirty="0">
                <a:solidFill>
                  <a:srgbClr val="636463"/>
                </a:solidFill>
                <a:latin typeface="Arial" pitchFamily="34" charset="0"/>
              </a:rPr>
              <a:t>: surveillance DEF </a:t>
            </a:r>
            <a:r>
              <a:rPr lang="fr-FR" sz="900" dirty="0" smtClean="0">
                <a:solidFill>
                  <a:srgbClr val="636463"/>
                </a:solidFill>
                <a:latin typeface="Arial" pitchFamily="34" charset="0"/>
              </a:rPr>
              <a:t>file sent to WHO</a:t>
            </a:r>
            <a:endParaRPr lang="en-US" sz="900" dirty="0">
              <a:solidFill>
                <a:srgbClr val="636463"/>
              </a:solidFill>
              <a:latin typeface="Arial" pitchFamily="34" charset="0"/>
            </a:endParaRPr>
          </a:p>
        </p:txBody>
      </p:sp>
      <p:sp>
        <p:nvSpPr>
          <p:cNvPr id="12" name="Timestamp"/>
          <p:cNvSpPr txBox="1">
            <a:spLocks noChangeArrowheads="1"/>
          </p:cNvSpPr>
          <p:nvPr/>
        </p:nvSpPr>
        <p:spPr bwMode="auto">
          <a:xfrm>
            <a:off x="762000" y="6315075"/>
            <a:ext cx="2540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defTabSz="914400" eaLnBrk="1" hangingPunct="1"/>
            <a:r>
              <a:rPr lang="en-US" sz="900" dirty="0">
                <a:solidFill>
                  <a:srgbClr val="636463"/>
                </a:solidFill>
                <a:latin typeface="Arial" pitchFamily="34" charset="0"/>
              </a:rPr>
              <a:t>Data in HQ as of </a:t>
            </a:r>
            <a:r>
              <a:rPr lang="en-US" sz="900" dirty="0" smtClean="0">
                <a:solidFill>
                  <a:srgbClr val="636463"/>
                </a:solidFill>
                <a:latin typeface="Arial" pitchFamily="34" charset="0"/>
              </a:rPr>
              <a:t>Aug 2014</a:t>
            </a:r>
            <a:endParaRPr lang="en-US" sz="900" dirty="0">
              <a:solidFill>
                <a:srgbClr val="636463"/>
              </a:solidFill>
              <a:latin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309" y="1926124"/>
            <a:ext cx="6792691" cy="4083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ataSource"/>
          <p:cNvSpPr txBox="1">
            <a:spLocks noChangeArrowheads="1"/>
          </p:cNvSpPr>
          <p:nvPr/>
        </p:nvSpPr>
        <p:spPr bwMode="auto">
          <a:xfrm>
            <a:off x="4038600" y="6169968"/>
            <a:ext cx="47244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defTabSz="914400" eaLnBrk="1" hangingPunct="1"/>
            <a:r>
              <a:rPr lang="fr-FR" sz="900" b="1" dirty="0" smtClean="0">
                <a:solidFill>
                  <a:srgbClr val="636463"/>
                </a:solidFill>
                <a:latin typeface="Arial" pitchFamily="34" charset="0"/>
              </a:rPr>
              <a:t>World Health Organization </a:t>
            </a:r>
            <a:r>
              <a:rPr lang="fr-FR" sz="900" b="1" dirty="0" err="1" smtClean="0">
                <a:solidFill>
                  <a:srgbClr val="636463"/>
                </a:solidFill>
                <a:latin typeface="Arial" pitchFamily="34" charset="0"/>
              </a:rPr>
              <a:t>Regional</a:t>
            </a:r>
            <a:r>
              <a:rPr lang="fr-FR" sz="900" b="1" dirty="0" smtClean="0">
                <a:solidFill>
                  <a:srgbClr val="636463"/>
                </a:solidFill>
                <a:latin typeface="Arial" pitchFamily="34" charset="0"/>
              </a:rPr>
              <a:t> (WHO) Offices: </a:t>
            </a:r>
          </a:p>
          <a:p>
            <a:pPr defTabSz="914400" eaLnBrk="1" hangingPunct="1"/>
            <a:r>
              <a:rPr lang="fr-FR" sz="900" dirty="0" smtClean="0">
                <a:solidFill>
                  <a:srgbClr val="636463"/>
                </a:solidFill>
                <a:latin typeface="Arial" pitchFamily="34" charset="0"/>
              </a:rPr>
              <a:t>	AFR- </a:t>
            </a:r>
            <a:r>
              <a:rPr lang="fr-FR" sz="900" dirty="0" err="1" smtClean="0">
                <a:solidFill>
                  <a:srgbClr val="636463"/>
                </a:solidFill>
                <a:latin typeface="Arial" pitchFamily="34" charset="0"/>
              </a:rPr>
              <a:t>Africa</a:t>
            </a:r>
            <a:r>
              <a:rPr lang="fr-FR" sz="900" dirty="0" smtClean="0">
                <a:solidFill>
                  <a:srgbClr val="636463"/>
                </a:solidFill>
                <a:latin typeface="Arial" pitchFamily="34" charset="0"/>
              </a:rPr>
              <a:t>; AMR-</a:t>
            </a:r>
            <a:r>
              <a:rPr lang="fr-FR" sz="900" dirty="0" err="1" smtClean="0">
                <a:solidFill>
                  <a:srgbClr val="636463"/>
                </a:solidFill>
                <a:latin typeface="Arial" pitchFamily="34" charset="0"/>
              </a:rPr>
              <a:t>Americas</a:t>
            </a:r>
            <a:r>
              <a:rPr lang="fr-FR" sz="900" dirty="0" smtClean="0">
                <a:solidFill>
                  <a:srgbClr val="636463"/>
                </a:solidFill>
                <a:latin typeface="Arial" pitchFamily="34" charset="0"/>
              </a:rPr>
              <a:t>; EMR- </a:t>
            </a:r>
            <a:r>
              <a:rPr lang="fr-FR" sz="900" dirty="0" err="1" smtClean="0">
                <a:solidFill>
                  <a:srgbClr val="636463"/>
                </a:solidFill>
                <a:latin typeface="Arial" pitchFamily="34" charset="0"/>
              </a:rPr>
              <a:t>Eastern</a:t>
            </a:r>
            <a:r>
              <a:rPr lang="fr-FR" sz="900" dirty="0" smtClean="0">
                <a:solidFill>
                  <a:srgbClr val="636463"/>
                </a:solidFill>
                <a:latin typeface="Arial" pitchFamily="34" charset="0"/>
              </a:rPr>
              <a:t> </a:t>
            </a:r>
            <a:r>
              <a:rPr lang="fr-FR" sz="900" dirty="0" err="1" smtClean="0">
                <a:solidFill>
                  <a:srgbClr val="636463"/>
                </a:solidFill>
                <a:latin typeface="Arial" pitchFamily="34" charset="0"/>
              </a:rPr>
              <a:t>Mediterranean</a:t>
            </a:r>
            <a:r>
              <a:rPr lang="fr-FR" sz="900" dirty="0" smtClean="0">
                <a:solidFill>
                  <a:srgbClr val="636463"/>
                </a:solidFill>
                <a:latin typeface="Arial" pitchFamily="34" charset="0"/>
              </a:rPr>
              <a:t>;</a:t>
            </a:r>
          </a:p>
          <a:p>
            <a:pPr defTabSz="914400" eaLnBrk="1" hangingPunct="1"/>
            <a:r>
              <a:rPr lang="fr-FR" sz="900" dirty="0">
                <a:solidFill>
                  <a:srgbClr val="636463"/>
                </a:solidFill>
                <a:latin typeface="Arial" pitchFamily="34" charset="0"/>
              </a:rPr>
              <a:t>	</a:t>
            </a:r>
            <a:r>
              <a:rPr lang="fr-FR" sz="900" dirty="0" smtClean="0">
                <a:solidFill>
                  <a:srgbClr val="636463"/>
                </a:solidFill>
                <a:latin typeface="Arial" pitchFamily="34" charset="0"/>
              </a:rPr>
              <a:t>EUR-Europe; SEAR-</a:t>
            </a:r>
            <a:r>
              <a:rPr lang="fr-FR" sz="900" dirty="0" err="1" smtClean="0">
                <a:solidFill>
                  <a:srgbClr val="636463"/>
                </a:solidFill>
                <a:latin typeface="Arial" pitchFamily="34" charset="0"/>
              </a:rPr>
              <a:t>Southeast</a:t>
            </a:r>
            <a:r>
              <a:rPr lang="fr-FR" sz="900" dirty="0" smtClean="0">
                <a:solidFill>
                  <a:srgbClr val="636463"/>
                </a:solidFill>
                <a:latin typeface="Arial" pitchFamily="34" charset="0"/>
              </a:rPr>
              <a:t> </a:t>
            </a:r>
            <a:r>
              <a:rPr lang="fr-FR" sz="900" dirty="0" err="1" smtClean="0">
                <a:solidFill>
                  <a:srgbClr val="636463"/>
                </a:solidFill>
                <a:latin typeface="Arial" pitchFamily="34" charset="0"/>
              </a:rPr>
              <a:t>Asia</a:t>
            </a:r>
            <a:r>
              <a:rPr lang="fr-FR" sz="900" dirty="0" smtClean="0">
                <a:solidFill>
                  <a:srgbClr val="636463"/>
                </a:solidFill>
                <a:latin typeface="Arial" pitchFamily="34" charset="0"/>
              </a:rPr>
              <a:t>; WPR-Western Pacific</a:t>
            </a:r>
            <a:endParaRPr lang="en-US" sz="900" dirty="0">
              <a:solidFill>
                <a:srgbClr val="636463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315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44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10</cp:revision>
  <dcterms:created xsi:type="dcterms:W3CDTF">2014-10-02T19:12:49Z</dcterms:created>
  <dcterms:modified xsi:type="dcterms:W3CDTF">2014-10-03T16:47:47Z</dcterms:modified>
</cp:coreProperties>
</file>