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handoutMasterIdLst>
    <p:handoutMasterId r:id="rId14"/>
  </p:handoutMasterIdLst>
  <p:sldIdLst>
    <p:sldId id="299" r:id="rId2"/>
    <p:sldId id="300" r:id="rId3"/>
    <p:sldId id="301" r:id="rId4"/>
    <p:sldId id="292" r:id="rId5"/>
    <p:sldId id="265" r:id="rId6"/>
    <p:sldId id="298" r:id="rId7"/>
    <p:sldId id="268" r:id="rId8"/>
    <p:sldId id="266" r:id="rId9"/>
    <p:sldId id="276" r:id="rId10"/>
    <p:sldId id="280" r:id="rId11"/>
    <p:sldId id="28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55E28273-36D1-4358-8490-F35C30498929}">
          <p14:sldIdLst>
            <p14:sldId id="256"/>
            <p14:sldId id="296"/>
            <p14:sldId id="292"/>
            <p14:sldId id="293"/>
            <p14:sldId id="297"/>
            <p14:sldId id="265"/>
            <p14:sldId id="298"/>
            <p14:sldId id="268"/>
            <p14:sldId id="266"/>
            <p14:sldId id="274"/>
            <p14:sldId id="276"/>
            <p14:sldId id="280"/>
            <p14:sldId id="281"/>
            <p14:sldId id="288"/>
          </p14:sldIdLst>
        </p14:section>
        <p14:section name="Untitled Section" id="{F934AC69-A1B8-4FAB-9FC1-F55CB574FBEB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0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12A195-59CE-48AA-9F18-9DAD5FACAA23}" type="doc">
      <dgm:prSet loTypeId="urn:microsoft.com/office/officeart/2008/layout/RadialCluster" loCatId="relationship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en-GB"/>
        </a:p>
      </dgm:t>
    </dgm:pt>
    <dgm:pt modelId="{4E4DD910-B610-41C4-93DD-7EC2244C55BF}">
      <dgm:prSet phldrT="[Text]"/>
      <dgm:spPr/>
      <dgm:t>
        <a:bodyPr/>
        <a:lstStyle/>
        <a:p>
          <a:r>
            <a:rPr lang="en-GB" dirty="0" smtClean="0"/>
            <a:t>CRS</a:t>
          </a:r>
          <a:endParaRPr lang="en-GB" dirty="0"/>
        </a:p>
      </dgm:t>
    </dgm:pt>
    <dgm:pt modelId="{C5FE6C1D-0570-4220-9B1E-95465F36F4B5}" type="parTrans" cxnId="{A1156C7D-5F39-4C22-A8B1-A5BF3A3667BA}">
      <dgm:prSet/>
      <dgm:spPr/>
      <dgm:t>
        <a:bodyPr/>
        <a:lstStyle/>
        <a:p>
          <a:endParaRPr lang="en-GB"/>
        </a:p>
      </dgm:t>
    </dgm:pt>
    <dgm:pt modelId="{5DA2F42C-1701-41B0-903D-A733B7FB8312}" type="sibTrans" cxnId="{A1156C7D-5F39-4C22-A8B1-A5BF3A3667BA}">
      <dgm:prSet/>
      <dgm:spPr/>
      <dgm:t>
        <a:bodyPr/>
        <a:lstStyle/>
        <a:p>
          <a:endParaRPr lang="en-GB"/>
        </a:p>
      </dgm:t>
    </dgm:pt>
    <dgm:pt modelId="{25AD9ACB-29EC-4660-8F62-9DC1C3468BD7}">
      <dgm:prSet phldrT="[Text]"/>
      <dgm:spPr/>
      <dgm:t>
        <a:bodyPr/>
        <a:lstStyle/>
        <a:p>
          <a:r>
            <a:rPr lang="en-GB" dirty="0" smtClean="0"/>
            <a:t>Caribbean Regulatory Authority (CRA)</a:t>
          </a:r>
        </a:p>
        <a:p>
          <a:r>
            <a:rPr lang="en-GB" dirty="0" smtClean="0"/>
            <a:t>CARPHA/DTL</a:t>
          </a:r>
        </a:p>
      </dgm:t>
    </dgm:pt>
    <dgm:pt modelId="{473D6B8C-586D-4A23-891C-65102940261C}" type="parTrans" cxnId="{EE37D0C2-BB1C-4021-BF0D-A2CBF4584223}">
      <dgm:prSet/>
      <dgm:spPr/>
      <dgm:t>
        <a:bodyPr/>
        <a:lstStyle/>
        <a:p>
          <a:endParaRPr lang="en-GB"/>
        </a:p>
      </dgm:t>
    </dgm:pt>
    <dgm:pt modelId="{9A63C94D-9DA1-4BC9-9869-41851975B1D1}" type="sibTrans" cxnId="{EE37D0C2-BB1C-4021-BF0D-A2CBF4584223}">
      <dgm:prSet/>
      <dgm:spPr/>
      <dgm:t>
        <a:bodyPr/>
        <a:lstStyle/>
        <a:p>
          <a:endParaRPr lang="en-GB"/>
        </a:p>
      </dgm:t>
    </dgm:pt>
    <dgm:pt modelId="{3AD81BAD-596B-4FBE-AA31-6FA6599B71C3}">
      <dgm:prSet phldrT="[Text]"/>
      <dgm:spPr/>
      <dgm:t>
        <a:bodyPr/>
        <a:lstStyle/>
        <a:p>
          <a:r>
            <a:rPr lang="en-GB" dirty="0" smtClean="0"/>
            <a:t>Ministries of Health (No NRA)/other  entities</a:t>
          </a:r>
          <a:endParaRPr lang="en-GB" dirty="0"/>
        </a:p>
      </dgm:t>
    </dgm:pt>
    <dgm:pt modelId="{06DC12B3-81C5-456E-B1A0-70AEE00CD2A2}" type="parTrans" cxnId="{C3C3375C-F725-4EE6-8BC4-6147F8E51D2F}">
      <dgm:prSet/>
      <dgm:spPr/>
      <dgm:t>
        <a:bodyPr/>
        <a:lstStyle/>
        <a:p>
          <a:endParaRPr lang="en-GB"/>
        </a:p>
      </dgm:t>
    </dgm:pt>
    <dgm:pt modelId="{4A17E1C1-BD22-48E2-B004-9C9E37F50863}" type="sibTrans" cxnId="{C3C3375C-F725-4EE6-8BC4-6147F8E51D2F}">
      <dgm:prSet/>
      <dgm:spPr/>
      <dgm:t>
        <a:bodyPr/>
        <a:lstStyle/>
        <a:p>
          <a:endParaRPr lang="en-GB"/>
        </a:p>
      </dgm:t>
    </dgm:pt>
    <dgm:pt modelId="{8209DFED-241C-4B4D-BBCD-51C52C306A3F}">
      <dgm:prSet phldrT="[Text]"/>
      <dgm:spPr/>
      <dgm:t>
        <a:bodyPr/>
        <a:lstStyle/>
        <a:p>
          <a:r>
            <a:rPr lang="en-GB" dirty="0" smtClean="0"/>
            <a:t>National Laboratories of Quality Control of Medicines (NLQCM).</a:t>
          </a:r>
          <a:endParaRPr lang="en-GB" dirty="0"/>
        </a:p>
      </dgm:t>
    </dgm:pt>
    <dgm:pt modelId="{52006851-ACA7-4021-BC77-73F4B14E3C2A}" type="parTrans" cxnId="{186D96C7-F46B-4DFC-98F6-5306547AA0E9}">
      <dgm:prSet/>
      <dgm:spPr/>
      <dgm:t>
        <a:bodyPr/>
        <a:lstStyle/>
        <a:p>
          <a:endParaRPr lang="en-GB"/>
        </a:p>
      </dgm:t>
    </dgm:pt>
    <dgm:pt modelId="{B9F261B5-7262-4AF7-96CF-6F8D754D79E5}" type="sibTrans" cxnId="{186D96C7-F46B-4DFC-98F6-5306547AA0E9}">
      <dgm:prSet/>
      <dgm:spPr/>
      <dgm:t>
        <a:bodyPr/>
        <a:lstStyle/>
        <a:p>
          <a:endParaRPr lang="en-GB"/>
        </a:p>
      </dgm:t>
    </dgm:pt>
    <dgm:pt modelId="{A34BBCB3-E545-4C2C-A26D-377B9D58436C}">
      <dgm:prSet phldrT="[Text]"/>
      <dgm:spPr/>
      <dgm:t>
        <a:bodyPr/>
        <a:lstStyle/>
        <a:p>
          <a:r>
            <a:rPr lang="en-GB" dirty="0" smtClean="0"/>
            <a:t>National Regulatory Authorities (NRA)</a:t>
          </a:r>
          <a:endParaRPr lang="en-GB" dirty="0"/>
        </a:p>
      </dgm:t>
    </dgm:pt>
    <dgm:pt modelId="{6B668F14-12FB-4A82-AFA4-4509F9956453}" type="parTrans" cxnId="{1FC88AD4-B3E1-49BE-B320-F7E04BF5D68D}">
      <dgm:prSet/>
      <dgm:spPr/>
      <dgm:t>
        <a:bodyPr/>
        <a:lstStyle/>
        <a:p>
          <a:endParaRPr lang="en-GB"/>
        </a:p>
      </dgm:t>
    </dgm:pt>
    <dgm:pt modelId="{E2D19C49-8E43-4284-AD4B-B3DCC6897654}" type="sibTrans" cxnId="{1FC88AD4-B3E1-49BE-B320-F7E04BF5D68D}">
      <dgm:prSet/>
      <dgm:spPr/>
      <dgm:t>
        <a:bodyPr/>
        <a:lstStyle/>
        <a:p>
          <a:endParaRPr lang="en-GB"/>
        </a:p>
      </dgm:t>
    </dgm:pt>
    <dgm:pt modelId="{E8672DBD-B6AC-40BF-B1D6-627C6C3F401E}">
      <dgm:prSet phldrT="[Text]" phldr="1"/>
      <dgm:spPr/>
      <dgm:t>
        <a:bodyPr/>
        <a:lstStyle/>
        <a:p>
          <a:endParaRPr lang="en-GB"/>
        </a:p>
      </dgm:t>
    </dgm:pt>
    <dgm:pt modelId="{9039C535-4304-4473-BAAB-121BDE933DD3}" type="parTrans" cxnId="{1AB7B77B-6FDB-4490-8118-76751545A33A}">
      <dgm:prSet/>
      <dgm:spPr/>
      <dgm:t>
        <a:bodyPr/>
        <a:lstStyle/>
        <a:p>
          <a:endParaRPr lang="en-GB"/>
        </a:p>
      </dgm:t>
    </dgm:pt>
    <dgm:pt modelId="{30363398-4098-4725-9494-886F1BB8AD7F}" type="sibTrans" cxnId="{1AB7B77B-6FDB-4490-8118-76751545A33A}">
      <dgm:prSet/>
      <dgm:spPr/>
      <dgm:t>
        <a:bodyPr/>
        <a:lstStyle/>
        <a:p>
          <a:endParaRPr lang="en-GB"/>
        </a:p>
      </dgm:t>
    </dgm:pt>
    <dgm:pt modelId="{FB11E34B-E96E-4EDD-B269-93EA647825DA}">
      <dgm:prSet phldrT="[Text]" phldr="1"/>
      <dgm:spPr/>
      <dgm:t>
        <a:bodyPr/>
        <a:lstStyle/>
        <a:p>
          <a:endParaRPr lang="en-GB"/>
        </a:p>
      </dgm:t>
    </dgm:pt>
    <dgm:pt modelId="{00A2F27E-5A3F-4C84-9A9B-6842D62F3AB7}" type="parTrans" cxnId="{A24BCD15-415D-4BF0-A140-87F5953E032E}">
      <dgm:prSet/>
      <dgm:spPr/>
      <dgm:t>
        <a:bodyPr/>
        <a:lstStyle/>
        <a:p>
          <a:endParaRPr lang="en-GB"/>
        </a:p>
      </dgm:t>
    </dgm:pt>
    <dgm:pt modelId="{058459F6-D802-46F6-98E8-3D37518B9305}" type="sibTrans" cxnId="{A24BCD15-415D-4BF0-A140-87F5953E032E}">
      <dgm:prSet/>
      <dgm:spPr/>
      <dgm:t>
        <a:bodyPr/>
        <a:lstStyle/>
        <a:p>
          <a:endParaRPr lang="en-GB"/>
        </a:p>
      </dgm:t>
    </dgm:pt>
    <dgm:pt modelId="{C1A89E3E-C1F1-4465-9C1C-D659734E804C}">
      <dgm:prSet phldrT="[Text]" phldr="1"/>
      <dgm:spPr/>
      <dgm:t>
        <a:bodyPr/>
        <a:lstStyle/>
        <a:p>
          <a:endParaRPr lang="en-GB"/>
        </a:p>
      </dgm:t>
    </dgm:pt>
    <dgm:pt modelId="{A70399E4-0029-43F1-93D4-8A3B7695CEBB}" type="parTrans" cxnId="{B09EE895-8799-465F-949F-5605A7C27714}">
      <dgm:prSet/>
      <dgm:spPr/>
      <dgm:t>
        <a:bodyPr/>
        <a:lstStyle/>
        <a:p>
          <a:endParaRPr lang="en-GB"/>
        </a:p>
      </dgm:t>
    </dgm:pt>
    <dgm:pt modelId="{7BFA6EFE-1990-4B5E-9032-13615E02273D}" type="sibTrans" cxnId="{B09EE895-8799-465F-949F-5605A7C27714}">
      <dgm:prSet/>
      <dgm:spPr/>
      <dgm:t>
        <a:bodyPr/>
        <a:lstStyle/>
        <a:p>
          <a:endParaRPr lang="en-GB"/>
        </a:p>
      </dgm:t>
    </dgm:pt>
    <dgm:pt modelId="{B83C7B66-CEAE-40FF-9D32-A3AE4B457E3E}" type="pres">
      <dgm:prSet presAssocID="{B112A195-59CE-48AA-9F18-9DAD5FACAA2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899740CC-7B99-4B24-8CC1-97345E4BCCE8}" type="pres">
      <dgm:prSet presAssocID="{4E4DD910-B610-41C4-93DD-7EC2244C55BF}" presName="singleCycle" presStyleCnt="0"/>
      <dgm:spPr/>
    </dgm:pt>
    <dgm:pt modelId="{9526E2D5-C68B-4ABC-9FDC-D1019996D8AA}" type="pres">
      <dgm:prSet presAssocID="{4E4DD910-B610-41C4-93DD-7EC2244C55BF}" presName="singleCenter" presStyleLbl="node1" presStyleIdx="0" presStyleCnt="5" custScaleX="124313" custScaleY="111939">
        <dgm:presLayoutVars>
          <dgm:chMax val="7"/>
          <dgm:chPref val="7"/>
        </dgm:presLayoutVars>
      </dgm:prSet>
      <dgm:spPr/>
      <dgm:t>
        <a:bodyPr/>
        <a:lstStyle/>
        <a:p>
          <a:endParaRPr lang="en-GB"/>
        </a:p>
      </dgm:t>
    </dgm:pt>
    <dgm:pt modelId="{C95E5A60-B880-4A48-A799-8A740CB8B180}" type="pres">
      <dgm:prSet presAssocID="{473D6B8C-586D-4A23-891C-65102940261C}" presName="Name56" presStyleLbl="parChTrans1D2" presStyleIdx="0" presStyleCnt="4"/>
      <dgm:spPr/>
      <dgm:t>
        <a:bodyPr/>
        <a:lstStyle/>
        <a:p>
          <a:endParaRPr lang="en-GB"/>
        </a:p>
      </dgm:t>
    </dgm:pt>
    <dgm:pt modelId="{728843B4-F333-4535-BA05-F855C16B9FA4}" type="pres">
      <dgm:prSet presAssocID="{25AD9ACB-29EC-4660-8F62-9DC1C3468BD7}" presName="text0" presStyleLbl="node1" presStyleIdx="1" presStyleCnt="5" custScaleX="178473" custScaleY="13359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42CE9E-3B7D-41C9-9DB6-97D615A79F60}" type="pres">
      <dgm:prSet presAssocID="{06DC12B3-81C5-456E-B1A0-70AEE00CD2A2}" presName="Name56" presStyleLbl="parChTrans1D2" presStyleIdx="1" presStyleCnt="4"/>
      <dgm:spPr/>
      <dgm:t>
        <a:bodyPr/>
        <a:lstStyle/>
        <a:p>
          <a:endParaRPr lang="en-GB"/>
        </a:p>
      </dgm:t>
    </dgm:pt>
    <dgm:pt modelId="{A3B3B8EE-F2F6-4559-A68C-7089D6F37704}" type="pres">
      <dgm:prSet presAssocID="{3AD81BAD-596B-4FBE-AA31-6FA6599B71C3}" presName="text0" presStyleLbl="node1" presStyleIdx="2" presStyleCnt="5" custScaleX="157089" custScaleY="14575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E5E8F7-24F4-49FE-94E4-5F16DC579508}" type="pres">
      <dgm:prSet presAssocID="{52006851-ACA7-4021-BC77-73F4B14E3C2A}" presName="Name56" presStyleLbl="parChTrans1D2" presStyleIdx="2" presStyleCnt="4"/>
      <dgm:spPr/>
      <dgm:t>
        <a:bodyPr/>
        <a:lstStyle/>
        <a:p>
          <a:endParaRPr lang="en-GB"/>
        </a:p>
      </dgm:t>
    </dgm:pt>
    <dgm:pt modelId="{FE72445E-78E6-4FF7-9376-7101C6ACEE42}" type="pres">
      <dgm:prSet presAssocID="{8209DFED-241C-4B4D-BBCD-51C52C306A3F}" presName="text0" presStyleLbl="node1" presStyleIdx="3" presStyleCnt="5" custScaleX="168368" custScaleY="12437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CD3D5A-0F86-4D77-939D-0A1FBC9DF2BC}" type="pres">
      <dgm:prSet presAssocID="{6B668F14-12FB-4A82-AFA4-4509F9956453}" presName="Name56" presStyleLbl="parChTrans1D2" presStyleIdx="3" presStyleCnt="4"/>
      <dgm:spPr/>
      <dgm:t>
        <a:bodyPr/>
        <a:lstStyle/>
        <a:p>
          <a:endParaRPr lang="en-GB"/>
        </a:p>
      </dgm:t>
    </dgm:pt>
    <dgm:pt modelId="{6600D9C6-86BF-44CE-B44F-7BD13C787636}" type="pres">
      <dgm:prSet presAssocID="{A34BBCB3-E545-4C2C-A26D-377B9D58436C}" presName="text0" presStyleLbl="node1" presStyleIdx="4" presStyleCnt="5" custScaleX="154560" custScaleY="1457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5C554C7-E898-4C61-B0E8-682E515C1042}" type="presOf" srcId="{25AD9ACB-29EC-4660-8F62-9DC1C3468BD7}" destId="{728843B4-F333-4535-BA05-F855C16B9FA4}" srcOrd="0" destOrd="0" presId="urn:microsoft.com/office/officeart/2008/layout/RadialCluster"/>
    <dgm:cxn modelId="{342E86F2-C778-4394-AB9C-D48811356BC2}" type="presOf" srcId="{4E4DD910-B610-41C4-93DD-7EC2244C55BF}" destId="{9526E2D5-C68B-4ABC-9FDC-D1019996D8AA}" srcOrd="0" destOrd="0" presId="urn:microsoft.com/office/officeart/2008/layout/RadialCluster"/>
    <dgm:cxn modelId="{AC415D47-F62D-4AD4-A6C8-89AAE2BEFF34}" type="presOf" srcId="{52006851-ACA7-4021-BC77-73F4B14E3C2A}" destId="{A3E5E8F7-24F4-49FE-94E4-5F16DC579508}" srcOrd="0" destOrd="0" presId="urn:microsoft.com/office/officeart/2008/layout/RadialCluster"/>
    <dgm:cxn modelId="{1AB7B77B-6FDB-4490-8118-76751545A33A}" srcId="{B112A195-59CE-48AA-9F18-9DAD5FACAA23}" destId="{E8672DBD-B6AC-40BF-B1D6-627C6C3F401E}" srcOrd="1" destOrd="0" parTransId="{9039C535-4304-4473-BAAB-121BDE933DD3}" sibTransId="{30363398-4098-4725-9494-886F1BB8AD7F}"/>
    <dgm:cxn modelId="{0732186A-DD97-4AE3-A526-117A0586E320}" type="presOf" srcId="{06DC12B3-81C5-456E-B1A0-70AEE00CD2A2}" destId="{8E42CE9E-3B7D-41C9-9DB6-97D615A79F60}" srcOrd="0" destOrd="0" presId="urn:microsoft.com/office/officeart/2008/layout/RadialCluster"/>
    <dgm:cxn modelId="{509473F2-5749-4AFF-A1D2-656E7FAAE649}" type="presOf" srcId="{3AD81BAD-596B-4FBE-AA31-6FA6599B71C3}" destId="{A3B3B8EE-F2F6-4559-A68C-7089D6F37704}" srcOrd="0" destOrd="0" presId="urn:microsoft.com/office/officeart/2008/layout/RadialCluster"/>
    <dgm:cxn modelId="{B09EE895-8799-465F-949F-5605A7C27714}" srcId="{B112A195-59CE-48AA-9F18-9DAD5FACAA23}" destId="{C1A89E3E-C1F1-4465-9C1C-D659734E804C}" srcOrd="3" destOrd="0" parTransId="{A70399E4-0029-43F1-93D4-8A3B7695CEBB}" sibTransId="{7BFA6EFE-1990-4B5E-9032-13615E02273D}"/>
    <dgm:cxn modelId="{FAE09A9F-F8C4-4D73-B9FA-BFA6E2EE95E6}" type="presOf" srcId="{473D6B8C-586D-4A23-891C-65102940261C}" destId="{C95E5A60-B880-4A48-A799-8A740CB8B180}" srcOrd="0" destOrd="0" presId="urn:microsoft.com/office/officeart/2008/layout/RadialCluster"/>
    <dgm:cxn modelId="{C3C3375C-F725-4EE6-8BC4-6147F8E51D2F}" srcId="{4E4DD910-B610-41C4-93DD-7EC2244C55BF}" destId="{3AD81BAD-596B-4FBE-AA31-6FA6599B71C3}" srcOrd="1" destOrd="0" parTransId="{06DC12B3-81C5-456E-B1A0-70AEE00CD2A2}" sibTransId="{4A17E1C1-BD22-48E2-B004-9C9E37F50863}"/>
    <dgm:cxn modelId="{A1156C7D-5F39-4C22-A8B1-A5BF3A3667BA}" srcId="{B112A195-59CE-48AA-9F18-9DAD5FACAA23}" destId="{4E4DD910-B610-41C4-93DD-7EC2244C55BF}" srcOrd="0" destOrd="0" parTransId="{C5FE6C1D-0570-4220-9B1E-95465F36F4B5}" sibTransId="{5DA2F42C-1701-41B0-903D-A733B7FB8312}"/>
    <dgm:cxn modelId="{4DFF7483-3FF6-49D8-9A11-D5035A8AC247}" type="presOf" srcId="{A34BBCB3-E545-4C2C-A26D-377B9D58436C}" destId="{6600D9C6-86BF-44CE-B44F-7BD13C787636}" srcOrd="0" destOrd="0" presId="urn:microsoft.com/office/officeart/2008/layout/RadialCluster"/>
    <dgm:cxn modelId="{EE37D0C2-BB1C-4021-BF0D-A2CBF4584223}" srcId="{4E4DD910-B610-41C4-93DD-7EC2244C55BF}" destId="{25AD9ACB-29EC-4660-8F62-9DC1C3468BD7}" srcOrd="0" destOrd="0" parTransId="{473D6B8C-586D-4A23-891C-65102940261C}" sibTransId="{9A63C94D-9DA1-4BC9-9869-41851975B1D1}"/>
    <dgm:cxn modelId="{9EFBE293-FEDD-4852-960C-2F62E1A69316}" type="presOf" srcId="{B112A195-59CE-48AA-9F18-9DAD5FACAA23}" destId="{B83C7B66-CEAE-40FF-9D32-A3AE4B457E3E}" srcOrd="0" destOrd="0" presId="urn:microsoft.com/office/officeart/2008/layout/RadialCluster"/>
    <dgm:cxn modelId="{DF3E031A-60E8-4869-AD00-93C24E9D3310}" type="presOf" srcId="{6B668F14-12FB-4A82-AFA4-4509F9956453}" destId="{FDCD3D5A-0F86-4D77-939D-0A1FBC9DF2BC}" srcOrd="0" destOrd="0" presId="urn:microsoft.com/office/officeart/2008/layout/RadialCluster"/>
    <dgm:cxn modelId="{186D96C7-F46B-4DFC-98F6-5306547AA0E9}" srcId="{4E4DD910-B610-41C4-93DD-7EC2244C55BF}" destId="{8209DFED-241C-4B4D-BBCD-51C52C306A3F}" srcOrd="2" destOrd="0" parTransId="{52006851-ACA7-4021-BC77-73F4B14E3C2A}" sibTransId="{B9F261B5-7262-4AF7-96CF-6F8D754D79E5}"/>
    <dgm:cxn modelId="{A24BCD15-415D-4BF0-A140-87F5953E032E}" srcId="{B112A195-59CE-48AA-9F18-9DAD5FACAA23}" destId="{FB11E34B-E96E-4EDD-B269-93EA647825DA}" srcOrd="2" destOrd="0" parTransId="{00A2F27E-5A3F-4C84-9A9B-6842D62F3AB7}" sibTransId="{058459F6-D802-46F6-98E8-3D37518B9305}"/>
    <dgm:cxn modelId="{1FC88AD4-B3E1-49BE-B320-F7E04BF5D68D}" srcId="{4E4DD910-B610-41C4-93DD-7EC2244C55BF}" destId="{A34BBCB3-E545-4C2C-A26D-377B9D58436C}" srcOrd="3" destOrd="0" parTransId="{6B668F14-12FB-4A82-AFA4-4509F9956453}" sibTransId="{E2D19C49-8E43-4284-AD4B-B3DCC6897654}"/>
    <dgm:cxn modelId="{84861962-C667-4328-B7DE-CEB6A198452D}" type="presOf" srcId="{8209DFED-241C-4B4D-BBCD-51C52C306A3F}" destId="{FE72445E-78E6-4FF7-9376-7101C6ACEE42}" srcOrd="0" destOrd="0" presId="urn:microsoft.com/office/officeart/2008/layout/RadialCluster"/>
    <dgm:cxn modelId="{BB034807-3A6A-4F43-8E79-01A22482B609}" type="presParOf" srcId="{B83C7B66-CEAE-40FF-9D32-A3AE4B457E3E}" destId="{899740CC-7B99-4B24-8CC1-97345E4BCCE8}" srcOrd="0" destOrd="0" presId="urn:microsoft.com/office/officeart/2008/layout/RadialCluster"/>
    <dgm:cxn modelId="{9C216F39-F224-4F8E-B1B7-34E64F69D768}" type="presParOf" srcId="{899740CC-7B99-4B24-8CC1-97345E4BCCE8}" destId="{9526E2D5-C68B-4ABC-9FDC-D1019996D8AA}" srcOrd="0" destOrd="0" presId="urn:microsoft.com/office/officeart/2008/layout/RadialCluster"/>
    <dgm:cxn modelId="{AA9A471E-078D-41CD-984E-58E4400BE074}" type="presParOf" srcId="{899740CC-7B99-4B24-8CC1-97345E4BCCE8}" destId="{C95E5A60-B880-4A48-A799-8A740CB8B180}" srcOrd="1" destOrd="0" presId="urn:microsoft.com/office/officeart/2008/layout/RadialCluster"/>
    <dgm:cxn modelId="{580805EA-4273-41F3-B3FF-79ADFE16264D}" type="presParOf" srcId="{899740CC-7B99-4B24-8CC1-97345E4BCCE8}" destId="{728843B4-F333-4535-BA05-F855C16B9FA4}" srcOrd="2" destOrd="0" presId="urn:microsoft.com/office/officeart/2008/layout/RadialCluster"/>
    <dgm:cxn modelId="{6B3A53EE-10C8-4E3C-AFD8-20C51D76141E}" type="presParOf" srcId="{899740CC-7B99-4B24-8CC1-97345E4BCCE8}" destId="{8E42CE9E-3B7D-41C9-9DB6-97D615A79F60}" srcOrd="3" destOrd="0" presId="urn:microsoft.com/office/officeart/2008/layout/RadialCluster"/>
    <dgm:cxn modelId="{E74B9C05-5ED8-4A12-80F3-E48788CE0CA4}" type="presParOf" srcId="{899740CC-7B99-4B24-8CC1-97345E4BCCE8}" destId="{A3B3B8EE-F2F6-4559-A68C-7089D6F37704}" srcOrd="4" destOrd="0" presId="urn:microsoft.com/office/officeart/2008/layout/RadialCluster"/>
    <dgm:cxn modelId="{8638E107-0944-4D31-AD75-6132D20F6907}" type="presParOf" srcId="{899740CC-7B99-4B24-8CC1-97345E4BCCE8}" destId="{A3E5E8F7-24F4-49FE-94E4-5F16DC579508}" srcOrd="5" destOrd="0" presId="urn:microsoft.com/office/officeart/2008/layout/RadialCluster"/>
    <dgm:cxn modelId="{8BA54691-4E7E-49EB-AEE1-F2EA7E937037}" type="presParOf" srcId="{899740CC-7B99-4B24-8CC1-97345E4BCCE8}" destId="{FE72445E-78E6-4FF7-9376-7101C6ACEE42}" srcOrd="6" destOrd="0" presId="urn:microsoft.com/office/officeart/2008/layout/RadialCluster"/>
    <dgm:cxn modelId="{44477336-7B96-4BD9-A5E8-86D463132D25}" type="presParOf" srcId="{899740CC-7B99-4B24-8CC1-97345E4BCCE8}" destId="{FDCD3D5A-0F86-4D77-939D-0A1FBC9DF2BC}" srcOrd="7" destOrd="0" presId="urn:microsoft.com/office/officeart/2008/layout/RadialCluster"/>
    <dgm:cxn modelId="{E602D85A-E066-4088-B4E7-ACB5BEEADB7D}" type="presParOf" srcId="{899740CC-7B99-4B24-8CC1-97345E4BCCE8}" destId="{6600D9C6-86BF-44CE-B44F-7BD13C787636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26E2D5-C68B-4ABC-9FDC-D1019996D8AA}">
      <dsp:nvSpPr>
        <dsp:cNvPr id="0" name=""/>
        <dsp:cNvSpPr/>
      </dsp:nvSpPr>
      <dsp:spPr>
        <a:xfrm>
          <a:off x="3265094" y="1524002"/>
          <a:ext cx="1687908" cy="151989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CRS</a:t>
          </a:r>
          <a:endParaRPr lang="en-GB" sz="3600" kern="1200" dirty="0"/>
        </a:p>
      </dsp:txBody>
      <dsp:txXfrm>
        <a:off x="3265094" y="1524002"/>
        <a:ext cx="1687908" cy="1519895"/>
      </dsp:txXfrm>
    </dsp:sp>
    <dsp:sp modelId="{C95E5A60-B880-4A48-A799-8A740CB8B180}">
      <dsp:nvSpPr>
        <dsp:cNvPr id="0" name=""/>
        <dsp:cNvSpPr/>
      </dsp:nvSpPr>
      <dsp:spPr>
        <a:xfrm rot="16200000">
          <a:off x="3888978" y="1303933"/>
          <a:ext cx="44013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40139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8843B4-F333-4535-BA05-F855C16B9FA4}">
      <dsp:nvSpPr>
        <dsp:cNvPr id="0" name=""/>
        <dsp:cNvSpPr/>
      </dsp:nvSpPr>
      <dsp:spPr>
        <a:xfrm>
          <a:off x="3297247" y="-131429"/>
          <a:ext cx="1623602" cy="121529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Caribbean Regulatory Authority (CRA)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CARPHA/DTL</a:t>
          </a:r>
        </a:p>
      </dsp:txBody>
      <dsp:txXfrm>
        <a:off x="3297247" y="-131429"/>
        <a:ext cx="1623602" cy="1215293"/>
      </dsp:txXfrm>
    </dsp:sp>
    <dsp:sp modelId="{8E42CE9E-3B7D-41C9-9DB6-97D615A79F60}">
      <dsp:nvSpPr>
        <dsp:cNvPr id="0" name=""/>
        <dsp:cNvSpPr/>
      </dsp:nvSpPr>
      <dsp:spPr>
        <a:xfrm>
          <a:off x="4953002" y="2283950"/>
          <a:ext cx="24924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9245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B3B8EE-F2F6-4559-A68C-7089D6F37704}">
      <dsp:nvSpPr>
        <dsp:cNvPr id="0" name=""/>
        <dsp:cNvSpPr/>
      </dsp:nvSpPr>
      <dsp:spPr>
        <a:xfrm>
          <a:off x="5202247" y="1620974"/>
          <a:ext cx="1429067" cy="132595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Ministries of Health (No NRA)/other  entities</a:t>
          </a:r>
          <a:endParaRPr lang="en-GB" sz="1800" kern="1200" dirty="0"/>
        </a:p>
      </dsp:txBody>
      <dsp:txXfrm>
        <a:off x="5202247" y="1620974"/>
        <a:ext cx="1429067" cy="1325951"/>
      </dsp:txXfrm>
    </dsp:sp>
    <dsp:sp modelId="{A3E5E8F7-24F4-49FE-94E4-5F16DC579508}">
      <dsp:nvSpPr>
        <dsp:cNvPr id="0" name=""/>
        <dsp:cNvSpPr/>
      </dsp:nvSpPr>
      <dsp:spPr>
        <a:xfrm rot="5400000">
          <a:off x="3868009" y="3284936"/>
          <a:ext cx="48207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2077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72445E-78E6-4FF7-9376-7101C6ACEE42}">
      <dsp:nvSpPr>
        <dsp:cNvPr id="0" name=""/>
        <dsp:cNvSpPr/>
      </dsp:nvSpPr>
      <dsp:spPr>
        <a:xfrm>
          <a:off x="3343210" y="3525975"/>
          <a:ext cx="1531674" cy="1131416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National Laboratories of Quality Control of Medicines (NLQCM).</a:t>
          </a:r>
          <a:endParaRPr lang="en-GB" sz="1300" kern="1200" dirty="0"/>
        </a:p>
      </dsp:txBody>
      <dsp:txXfrm>
        <a:off x="3343210" y="3525975"/>
        <a:ext cx="1531674" cy="1131416"/>
      </dsp:txXfrm>
    </dsp:sp>
    <dsp:sp modelId="{FDCD3D5A-0F86-4D77-939D-0A1FBC9DF2BC}">
      <dsp:nvSpPr>
        <dsp:cNvPr id="0" name=""/>
        <dsp:cNvSpPr/>
      </dsp:nvSpPr>
      <dsp:spPr>
        <a:xfrm rot="10800000">
          <a:off x="3004345" y="2283950"/>
          <a:ext cx="26074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0748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00D9C6-86BF-44CE-B44F-7BD13C787636}">
      <dsp:nvSpPr>
        <dsp:cNvPr id="0" name=""/>
        <dsp:cNvSpPr/>
      </dsp:nvSpPr>
      <dsp:spPr>
        <a:xfrm>
          <a:off x="1598284" y="1621170"/>
          <a:ext cx="1406061" cy="13255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National Regulatory Authorities (NRA)</a:t>
          </a:r>
          <a:endParaRPr lang="en-GB" sz="1900" kern="1200" dirty="0"/>
        </a:p>
      </dsp:txBody>
      <dsp:txXfrm>
        <a:off x="1598284" y="1621170"/>
        <a:ext cx="1406061" cy="1325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091FC-07A8-4F7A-88BD-95B9D1B1F01A}" type="datetimeFigureOut">
              <a:rPr lang="en-GB" smtClean="0"/>
              <a:pPr/>
              <a:t>06/09/2013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AE3A9-AC9F-4075-995E-52406692FB2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46583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E7888-A721-4C9F-AAE8-94DA52C66056}" type="datetimeFigureOut">
              <a:rPr lang="en-GB" smtClean="0"/>
              <a:pPr/>
              <a:t>06/09/2013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68729-F6FC-45BB-AB41-7BEDE86533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15947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8729-F6FC-45BB-AB41-7BEDE8653336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8729-F6FC-45BB-AB41-7BEDE8653336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8729-F6FC-45BB-AB41-7BEDE8653336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8729-F6FC-45BB-AB41-7BEDE8653336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8729-F6FC-45BB-AB41-7BEDE8653336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80406" indent="-280406">
              <a:spcBef>
                <a:spcPct val="0"/>
              </a:spcBef>
              <a:buFontTx/>
              <a:buChar char="-"/>
            </a:pPr>
            <a:r>
              <a:rPr lang="en-US" sz="1400" dirty="0"/>
              <a:t>Caribbean Pharmaceutical Policy (CPP) (2011) being implemented, led by the Expanded Technical Advisory Committee on Pharmaceutical Policy (TECHPHARM) and National Policies being developed (DOM) and approved (BAR); </a:t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GB" sz="1400" dirty="0"/>
              <a:t>13 Caribbean countries and two UKOTs completed the WHO Pharmaceutical Country Profile (PCP) questionnaires</a:t>
            </a:r>
            <a:br>
              <a:rPr lang="en-GB" sz="1400" dirty="0"/>
            </a:br>
            <a:r>
              <a:rPr lang="en-GB" sz="1400" dirty="0"/>
              <a:t>- Proposal for the Concept paper and roadmap on the sub-regional regulatory framework prepared</a:t>
            </a:r>
          </a:p>
          <a:p>
            <a:pPr marL="280406" indent="-280406">
              <a:spcBef>
                <a:spcPct val="0"/>
              </a:spcBef>
              <a:buFontTx/>
              <a:buChar char="-"/>
            </a:pPr>
            <a:endParaRPr lang="en-GB" sz="1400" dirty="0"/>
          </a:p>
          <a:p>
            <a:pPr marL="280406" indent="-280406">
              <a:spcBef>
                <a:spcPct val="0"/>
              </a:spcBef>
              <a:buFontTx/>
              <a:buChar char="-"/>
            </a:pPr>
            <a:r>
              <a:rPr lang="en-GB" sz="1400" dirty="0"/>
              <a:t>- Capacity building and country support in: Medicines regulation (Registration, Good Laboratory Practices); Regulation of radiological sources; blood safety; medicines selection;</a:t>
            </a:r>
            <a:br>
              <a:rPr lang="en-GB" sz="1400" dirty="0"/>
            </a:br>
            <a:r>
              <a:rPr lang="en-GB" sz="1400" dirty="0"/>
              <a:t>- Successful r</a:t>
            </a:r>
            <a:r>
              <a:rPr lang="en-029" sz="1400" dirty="0" err="1"/>
              <a:t>esources</a:t>
            </a:r>
            <a:r>
              <a:rPr lang="en-029" sz="1400" dirty="0"/>
              <a:t> mobilization: </a:t>
            </a:r>
            <a:r>
              <a:rPr lang="es-ES_tradnl" sz="1400" dirty="0"/>
              <a:t>FDA - </a:t>
            </a:r>
            <a:r>
              <a:rPr lang="es-ES_tradnl" sz="1400" dirty="0" err="1"/>
              <a:t>for</a:t>
            </a:r>
            <a:r>
              <a:rPr lang="es-ES_tradnl" sz="1400" dirty="0"/>
              <a:t> </a:t>
            </a:r>
            <a:r>
              <a:rPr lang="es-ES_tradnl" sz="1400" dirty="0" err="1"/>
              <a:t>strengthening</a:t>
            </a:r>
            <a:r>
              <a:rPr lang="es-ES_tradnl" sz="1400" dirty="0"/>
              <a:t> medicines </a:t>
            </a:r>
            <a:r>
              <a:rPr lang="es-ES_tradnl" sz="1400" dirty="0" err="1"/>
              <a:t>regulation</a:t>
            </a:r>
            <a:r>
              <a:rPr lang="es-ES_tradnl" sz="1400" dirty="0"/>
              <a:t> in </a:t>
            </a:r>
            <a:r>
              <a:rPr lang="es-ES_tradnl" sz="1400" dirty="0" err="1"/>
              <a:t>the</a:t>
            </a:r>
            <a:r>
              <a:rPr lang="es-ES_tradnl" sz="1400" dirty="0"/>
              <a:t> </a:t>
            </a:r>
            <a:r>
              <a:rPr lang="es-ES_tradnl" sz="1400" dirty="0" err="1"/>
              <a:t>Caribbean</a:t>
            </a:r>
            <a:r>
              <a:rPr lang="es-ES_tradnl" sz="1400" dirty="0"/>
              <a:t>; AIEA </a:t>
            </a:r>
            <a:r>
              <a:rPr lang="es-ES_tradnl" sz="1400" dirty="0" err="1"/>
              <a:t>for</a:t>
            </a:r>
            <a:r>
              <a:rPr lang="es-ES_tradnl" sz="1400" dirty="0"/>
              <a:t> </a:t>
            </a:r>
            <a:r>
              <a:rPr lang="es-ES_tradnl" sz="1400" dirty="0" err="1"/>
              <a:t>regulation</a:t>
            </a:r>
            <a:r>
              <a:rPr lang="es-ES_tradnl" sz="1400" dirty="0"/>
              <a:t> in </a:t>
            </a:r>
            <a:r>
              <a:rPr lang="es-ES_tradnl" sz="1400" dirty="0" err="1"/>
              <a:t>radiological</a:t>
            </a:r>
            <a:r>
              <a:rPr lang="es-ES_tradnl" sz="1400" dirty="0"/>
              <a:t> </a:t>
            </a:r>
            <a:r>
              <a:rPr lang="es-ES_tradnl" sz="1400" dirty="0" err="1"/>
              <a:t>sources</a:t>
            </a:r>
            <a:r>
              <a:rPr lang="es-ES_tradnl" sz="1400" dirty="0"/>
              <a:t>; PEPFAR </a:t>
            </a:r>
            <a:r>
              <a:rPr lang="es-ES_tradnl" sz="1400" dirty="0" err="1"/>
              <a:t>for</a:t>
            </a:r>
            <a:r>
              <a:rPr lang="es-ES_tradnl" sz="1400" dirty="0"/>
              <a:t> </a:t>
            </a:r>
            <a:r>
              <a:rPr lang="es-ES_tradnl" sz="1400" dirty="0" err="1"/>
              <a:t>blood</a:t>
            </a:r>
            <a:r>
              <a:rPr lang="es-ES_tradnl" sz="1400" dirty="0"/>
              <a:t> safety in </a:t>
            </a:r>
            <a:r>
              <a:rPr lang="es-ES_tradnl" sz="1400" dirty="0" err="1"/>
              <a:t>Haiti</a:t>
            </a:r>
            <a:r>
              <a:rPr lang="es-ES_tradnl" sz="1400" dirty="0"/>
              <a:t>; </a:t>
            </a:r>
            <a:r>
              <a:rPr lang="es-ES_tradnl" sz="1400" dirty="0" err="1"/>
              <a:t>Brazil</a:t>
            </a:r>
            <a:r>
              <a:rPr lang="es-ES_tradnl" sz="1400" dirty="0"/>
              <a:t> </a:t>
            </a:r>
            <a:r>
              <a:rPr lang="es-ES_tradnl" sz="1400" dirty="0" err="1"/>
              <a:t>for</a:t>
            </a:r>
            <a:r>
              <a:rPr lang="es-ES_tradnl" sz="1400" dirty="0"/>
              <a:t> </a:t>
            </a:r>
            <a:r>
              <a:rPr lang="es-ES_tradnl" sz="1400" dirty="0" err="1"/>
              <a:t>the</a:t>
            </a:r>
            <a:r>
              <a:rPr lang="es-ES_tradnl" sz="1400" dirty="0"/>
              <a:t> virtual </a:t>
            </a:r>
            <a:r>
              <a:rPr lang="es-ES_tradnl" sz="1400" dirty="0" err="1"/>
              <a:t>course</a:t>
            </a:r>
            <a:r>
              <a:rPr lang="es-ES_tradnl" sz="1400" dirty="0"/>
              <a:t> </a:t>
            </a:r>
            <a:r>
              <a:rPr lang="es-ES_tradnl" sz="1400" dirty="0" err="1"/>
              <a:t>on</a:t>
            </a:r>
            <a:r>
              <a:rPr lang="es-ES_tradnl" sz="1400" dirty="0"/>
              <a:t> </a:t>
            </a:r>
            <a:r>
              <a:rPr lang="es-ES_tradnl" sz="1400" dirty="0" err="1"/>
              <a:t>pharmaceutical</a:t>
            </a:r>
            <a:r>
              <a:rPr lang="es-ES_tradnl" sz="1400" dirty="0"/>
              <a:t> </a:t>
            </a:r>
            <a:r>
              <a:rPr lang="es-ES_tradnl" sz="1400" dirty="0" err="1"/>
              <a:t>services</a:t>
            </a:r>
            <a:r>
              <a:rPr lang="es-ES_tradnl" sz="1400" dirty="0"/>
              <a:t> </a:t>
            </a:r>
            <a:r>
              <a:rPr lang="es-ES_tradnl" sz="1400" dirty="0" err="1"/>
              <a:t>based</a:t>
            </a:r>
            <a:r>
              <a:rPr lang="es-ES_tradnl" sz="1400" dirty="0"/>
              <a:t> in PHC, etc.</a:t>
            </a:r>
            <a:endParaRPr lang="en-GB" sz="1400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ea typeface="MS PGothic" pitchFamily="34" charset="-128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Palatino Linotype" pitchFamily="18" charset="0"/>
                <a:ea typeface="MS PGothic" pitchFamily="34" charset="-128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Palatino Linotype" pitchFamily="18" charset="0"/>
                <a:ea typeface="MS PGothic" pitchFamily="34" charset="-128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Palatino Linotype" pitchFamily="18" charset="0"/>
                <a:ea typeface="MS PGothic" pitchFamily="34" charset="-128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Palatino Linotype" pitchFamily="18" charset="0"/>
                <a:ea typeface="MS PGothic" pitchFamily="34" charset="-128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ea typeface="MS PGothic" pitchFamily="34" charset="-128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ea typeface="MS PGothic" pitchFamily="34" charset="-128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ea typeface="MS PGothic" pitchFamily="34" charset="-128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ea typeface="MS PGothic" pitchFamily="34" charset="-128"/>
              </a:defRPr>
            </a:lvl9pPr>
          </a:lstStyle>
          <a:p>
            <a:pPr eaLnBrk="1" hangingPunct="1"/>
            <a:fld id="{F9067836-62C5-41AB-991F-CFC86C8ECD70}" type="slidenum">
              <a:rPr lang="en-GB" smtClean="0"/>
              <a:pPr eaLnBrk="1" hangingPunct="1"/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Caribbean Regulatory Authority (CRA): </a:t>
            </a:r>
            <a:r>
              <a:rPr lang="en-GB" dirty="0" smtClean="0"/>
              <a:t>Coordinator of CRS, TBD – evolving from CARPHA/DTL</a:t>
            </a:r>
          </a:p>
          <a:p>
            <a:r>
              <a:rPr lang="en-GB" b="1" dirty="0" smtClean="0"/>
              <a:t>National Medicines Regulatory Authority (NMRA): </a:t>
            </a:r>
            <a:r>
              <a:rPr lang="en-GB" dirty="0" smtClean="0"/>
              <a:t>a national body that has the legal mandate to set objectives and administer the full spectrum of medicines regulatory activities,</a:t>
            </a:r>
            <a:r>
              <a:rPr lang="en-GB" b="1" dirty="0" smtClean="0"/>
              <a:t> </a:t>
            </a:r>
            <a:r>
              <a:rPr lang="en-GB" dirty="0" smtClean="0"/>
              <a:t>in conformity with national drug legislation. </a:t>
            </a:r>
            <a:r>
              <a:rPr lang="en-GB" sz="900" dirty="0" smtClean="0"/>
              <a:t>WHO. Guiding Principles for Small National Drug Regulatory Authorities.</a:t>
            </a:r>
          </a:p>
          <a:p>
            <a:pPr lvl="0"/>
            <a:r>
              <a:rPr lang="en-GB" b="1" dirty="0" smtClean="0"/>
              <a:t>National Laboratories of Quality Control of Medicines (NLQCM).</a:t>
            </a:r>
          </a:p>
          <a:p>
            <a:r>
              <a:rPr lang="en-GB" b="1" dirty="0" smtClean="0"/>
              <a:t>Ministries of Health and other partners</a:t>
            </a:r>
          </a:p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8729-F6FC-45BB-AB41-7BEDE8653336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84134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8729-F6FC-45BB-AB41-7BEDE8653336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8729-F6FC-45BB-AB41-7BEDE8653336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8729-F6FC-45BB-AB41-7BEDE8653336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8729-F6FC-45BB-AB41-7BEDE8653336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3B40A-A8B8-4651-87AB-7D4B7D7FF787}" type="datetimeFigureOut">
              <a:rPr lang="en-GB" smtClean="0"/>
              <a:pPr/>
              <a:t>06/09/2013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F90F-0E2D-41A0-8DB3-02EEA33B67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84034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3B40A-A8B8-4651-87AB-7D4B7D7FF787}" type="datetimeFigureOut">
              <a:rPr lang="en-GB" smtClean="0"/>
              <a:pPr/>
              <a:t>06/09/2013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F90F-0E2D-41A0-8DB3-02EEA33B67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7860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3B40A-A8B8-4651-87AB-7D4B7D7FF787}" type="datetimeFigureOut">
              <a:rPr lang="en-GB" smtClean="0"/>
              <a:pPr/>
              <a:t>06/09/2013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F90F-0E2D-41A0-8DB3-02EEA33B67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42052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3B40A-A8B8-4651-87AB-7D4B7D7FF787}" type="datetimeFigureOut">
              <a:rPr lang="en-GB" smtClean="0"/>
              <a:pPr/>
              <a:t>06/09/2013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F90F-0E2D-41A0-8DB3-02EEA33B67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7629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3B40A-A8B8-4651-87AB-7D4B7D7FF787}" type="datetimeFigureOut">
              <a:rPr lang="en-GB" smtClean="0"/>
              <a:pPr/>
              <a:t>06/09/2013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F90F-0E2D-41A0-8DB3-02EEA33B67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18727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3B40A-A8B8-4651-87AB-7D4B7D7FF787}" type="datetimeFigureOut">
              <a:rPr lang="en-GB" smtClean="0"/>
              <a:pPr/>
              <a:t>06/09/2013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F90F-0E2D-41A0-8DB3-02EEA33B67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070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3B40A-A8B8-4651-87AB-7D4B7D7FF787}" type="datetimeFigureOut">
              <a:rPr lang="en-GB" smtClean="0"/>
              <a:pPr/>
              <a:t>06/09/2013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F90F-0E2D-41A0-8DB3-02EEA33B67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53700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3B40A-A8B8-4651-87AB-7D4B7D7FF787}" type="datetimeFigureOut">
              <a:rPr lang="en-GB" smtClean="0"/>
              <a:pPr/>
              <a:t>06/09/2013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F90F-0E2D-41A0-8DB3-02EEA33B67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93685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3B40A-A8B8-4651-87AB-7D4B7D7FF787}" type="datetimeFigureOut">
              <a:rPr lang="en-GB" smtClean="0"/>
              <a:pPr/>
              <a:t>06/09/2013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F90F-0E2D-41A0-8DB3-02EEA33B67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22378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3B40A-A8B8-4651-87AB-7D4B7D7FF787}" type="datetimeFigureOut">
              <a:rPr lang="en-GB" smtClean="0"/>
              <a:pPr/>
              <a:t>06/09/2013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F90F-0E2D-41A0-8DB3-02EEA33B67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14167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3B40A-A8B8-4651-87AB-7D4B7D7FF787}" type="datetimeFigureOut">
              <a:rPr lang="en-GB" smtClean="0"/>
              <a:pPr/>
              <a:t>06/09/2013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F90F-0E2D-41A0-8DB3-02EEA33B67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9752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3B40A-A8B8-4651-87AB-7D4B7D7FF787}" type="datetimeFigureOut">
              <a:rPr lang="en-GB" smtClean="0"/>
              <a:pPr/>
              <a:t>06/09/2013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EF90F-0E2D-41A0-8DB3-02EEA33B67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04899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Strategic Objective 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To promote the exchange of experiences and regulatory knowledge between NRAs inside and outside PANDRH“</a:t>
            </a:r>
            <a:endParaRPr lang="en-US" dirty="0" smtClean="0"/>
          </a:p>
          <a:p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Lessons learned from international effective cooperation agreements in relation to regulatory functions (bilateral and sub-regional case studies)  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tx2"/>
                </a:solidFill>
              </a:rPr>
              <a:t>Road map for the </a:t>
            </a:r>
            <a:r>
              <a:rPr lang="en-GB" b="1" dirty="0" smtClean="0">
                <a:solidFill>
                  <a:schemeClr val="tx2"/>
                </a:solidFill>
              </a:rPr>
              <a:t>Caribbean </a:t>
            </a:r>
            <a:r>
              <a:rPr lang="en-GB" b="1" dirty="0">
                <a:solidFill>
                  <a:schemeClr val="tx2"/>
                </a:solidFill>
              </a:rPr>
              <a:t>Regulatory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</a:t>
            </a:r>
            <a:r>
              <a:rPr lang="en-GB" dirty="0"/>
              <a:t>“roadmap” is a set of </a:t>
            </a:r>
            <a:r>
              <a:rPr lang="en-GB" dirty="0">
                <a:solidFill>
                  <a:srgbClr val="FF0000"/>
                </a:solidFill>
              </a:rPr>
              <a:t>high level activities and timelines</a:t>
            </a:r>
            <a:r>
              <a:rPr lang="en-GB" dirty="0"/>
              <a:t> that describe the approach for planning and implementing strategies that will support countries to strengthen their own NRA capabilities, as well as to strengthen a Caribbean sub-regional regulatory authority, constituting the CRS.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119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tx2"/>
                </a:solidFill>
              </a:rPr>
              <a:t>Road map for the </a:t>
            </a:r>
            <a:r>
              <a:rPr lang="en-GB" b="1" dirty="0" smtClean="0">
                <a:solidFill>
                  <a:schemeClr val="tx2"/>
                </a:solidFill>
              </a:rPr>
              <a:t>CRS</a:t>
            </a:r>
            <a:endParaRPr lang="en-GB" b="1" dirty="0">
              <a:solidFill>
                <a:schemeClr val="tx2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5400"/>
            <a:ext cx="1616402" cy="5219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95400"/>
            <a:ext cx="1788354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810000" y="1600200"/>
            <a:ext cx="4876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2013-2018</a:t>
            </a:r>
          </a:p>
          <a:p>
            <a:r>
              <a:rPr lang="en-GB" dirty="0" smtClean="0"/>
              <a:t>RM to be used to communicate the approach for the CRS strengthening to key stakeholders, including:</a:t>
            </a:r>
          </a:p>
          <a:p>
            <a:pPr lvl="1"/>
            <a:r>
              <a:rPr lang="en-GB" dirty="0" smtClean="0"/>
              <a:t>countries, </a:t>
            </a:r>
          </a:p>
          <a:p>
            <a:pPr lvl="1"/>
            <a:r>
              <a:rPr lang="en-GB" dirty="0" smtClean="0"/>
              <a:t>PAHO/WHO, </a:t>
            </a:r>
          </a:p>
          <a:p>
            <a:pPr lvl="1"/>
            <a:r>
              <a:rPr lang="en-GB" dirty="0" smtClean="0"/>
              <a:t>donor agencies, </a:t>
            </a:r>
          </a:p>
          <a:p>
            <a:pPr lvl="1"/>
            <a:r>
              <a:rPr lang="en-GB" dirty="0" smtClean="0"/>
              <a:t>other technical international agencies working with regulation in the sub-region.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678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Mandate of TECHPHARM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GB" sz="2400" b="1" dirty="0" smtClean="0">
                <a:solidFill>
                  <a:schemeClr val="tx1">
                    <a:tint val="75000"/>
                  </a:schemeClr>
                </a:solidFill>
              </a:rPr>
              <a:t>(CARICOM Expanded Technical Advisory Committee on Pharmaceutical Policy) – formerly MAC</a:t>
            </a:r>
          </a:p>
          <a:p>
            <a:pPr lvl="1"/>
            <a:r>
              <a:rPr lang="en-GB" sz="2400" dirty="0" smtClean="0"/>
              <a:t>1) Establish a mechanism so that Caribbean countries may benefit from PAHO/WHO Strategic Fund and joint negotiations, specially for HIV/AIDS and Chronic Diseases medicines;</a:t>
            </a:r>
          </a:p>
          <a:p>
            <a:pPr lvl="1"/>
            <a:r>
              <a:rPr lang="en-GB" sz="2400" dirty="0" smtClean="0">
                <a:solidFill>
                  <a:srgbClr val="FF0000"/>
                </a:solidFill>
              </a:rPr>
              <a:t>2) Establish a regional (CARICOM) regulatory framework, especially for the OECS countries (in support of the need to ensure the quality of medicines, especially generics);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Goals of TECHPHARM (Current)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Concept note for the development of a Caribbean Regulatory System (CRS) for Medicines &amp; Health Technology</a:t>
            </a:r>
          </a:p>
          <a:p>
            <a:pPr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Road map for the development and implementation of the CRS</a:t>
            </a:r>
            <a:endParaRPr lang="en-GB" b="1" dirty="0" smtClean="0">
              <a:solidFill>
                <a:schemeClr val="tx1">
                  <a:tint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4474" y="990600"/>
            <a:ext cx="8747125" cy="57150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2400" b="1" dirty="0" smtClean="0">
                <a:solidFill>
                  <a:srgbClr val="FF0000"/>
                </a:solidFill>
                <a:effectLst/>
              </a:rPr>
              <a:t>Pharmaceutical Policies: </a:t>
            </a: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>–CPP, TECHPHARM, National Policies : BAR (approved 2012), DOM (final draft); </a:t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>- </a:t>
            </a:r>
            <a:r>
              <a:rPr lang="en-GB" sz="2400" dirty="0" smtClean="0">
                <a:effectLst/>
              </a:rPr>
              <a:t>Pharmaceutical </a:t>
            </a:r>
            <a:r>
              <a:rPr lang="en-GB" sz="2400" dirty="0">
                <a:effectLst/>
              </a:rPr>
              <a:t>Country Profile (PCP</a:t>
            </a:r>
            <a:r>
              <a:rPr lang="en-GB" sz="2400" dirty="0" smtClean="0">
                <a:effectLst/>
              </a:rPr>
              <a:t>): </a:t>
            </a:r>
            <a:r>
              <a:rPr lang="en-GB" sz="2400" dirty="0" smtClean="0">
                <a:effectLst/>
                <a:ea typeface="ＭＳ Ｐゴシック" charset="0"/>
              </a:rPr>
              <a:t>11 </a:t>
            </a:r>
            <a:r>
              <a:rPr lang="en-GB" sz="2400" dirty="0">
                <a:effectLst/>
                <a:ea typeface="ＭＳ Ｐゴシック" charset="0"/>
              </a:rPr>
              <a:t>Caribbean countries and </a:t>
            </a:r>
            <a:r>
              <a:rPr lang="en-GB" sz="2400" dirty="0" smtClean="0">
                <a:ea typeface="ＭＳ Ｐゴシック" charset="0"/>
              </a:rPr>
              <a:t>2</a:t>
            </a:r>
            <a:r>
              <a:rPr lang="en-GB" sz="2400" dirty="0" smtClean="0">
                <a:effectLst/>
                <a:ea typeface="ＭＳ Ｐゴシック" charset="0"/>
              </a:rPr>
              <a:t> UKOTs making a total of 13</a:t>
            </a:r>
            <a:r>
              <a:rPr lang="en-GB" sz="2400" dirty="0" smtClean="0">
                <a:ea typeface="ＭＳ Ｐゴシック" charset="0"/>
              </a:rPr>
              <a:t> countries</a:t>
            </a:r>
            <a:r>
              <a:rPr lang="en-GB" sz="2400" dirty="0" smtClean="0">
                <a:effectLst/>
                <a:ea typeface="ＭＳ Ｐゴシック" charset="0"/>
              </a:rPr>
              <a:t>;</a:t>
            </a:r>
            <a:br>
              <a:rPr lang="en-GB" sz="2400" dirty="0" smtClean="0">
                <a:effectLst/>
                <a:ea typeface="ＭＳ Ｐゴシック" charset="0"/>
              </a:rPr>
            </a:br>
            <a:r>
              <a:rPr lang="en-GB" sz="2400" dirty="0" smtClean="0">
                <a:effectLst/>
                <a:ea typeface="ＭＳ Ｐゴシック" charset="0"/>
              </a:rPr>
              <a:t>- </a:t>
            </a:r>
            <a:r>
              <a:rPr lang="en-GB" sz="2400" dirty="0" smtClean="0">
                <a:ea typeface="ＭＳ Ｐゴシック" charset="0"/>
              </a:rPr>
              <a:t>Community of Practice for Medicines and Health Technologies (PRAIS) in the Caribbean;</a:t>
            </a:r>
            <a:br>
              <a:rPr lang="en-GB" sz="2400" dirty="0" smtClean="0">
                <a:ea typeface="ＭＳ Ｐゴシック" charset="0"/>
              </a:rPr>
            </a:br>
            <a:r>
              <a:rPr lang="en-GB" sz="2400" b="1" dirty="0" smtClean="0">
                <a:ea typeface="ＭＳ Ｐゴシック" charset="0"/>
              </a:rPr>
              <a:t>- III </a:t>
            </a:r>
            <a:r>
              <a:rPr lang="es-ES_tradnl" sz="2400" b="1" dirty="0" smtClean="0">
                <a:ea typeface="ＭＳ Ｐゴシック" charset="0"/>
              </a:rPr>
              <a:t>Virtual </a:t>
            </a:r>
            <a:r>
              <a:rPr lang="es-ES_tradnl" sz="2400" b="1" dirty="0" err="1" smtClean="0">
                <a:ea typeface="ＭＳ Ｐゴシック" charset="0"/>
              </a:rPr>
              <a:t>Course</a:t>
            </a:r>
            <a:r>
              <a:rPr lang="es-ES_tradnl" sz="2400" b="1" dirty="0" smtClean="0">
                <a:ea typeface="ＭＳ Ｐゴシック" charset="0"/>
              </a:rPr>
              <a:t> </a:t>
            </a:r>
            <a:r>
              <a:rPr lang="es-ES_tradnl" sz="2400" b="1" dirty="0" err="1">
                <a:ea typeface="ＭＳ Ｐゴシック" charset="0"/>
              </a:rPr>
              <a:t>on</a:t>
            </a:r>
            <a:r>
              <a:rPr lang="es-ES_tradnl" sz="2400" b="1" dirty="0">
                <a:ea typeface="ＭＳ Ｐゴシック" charset="0"/>
              </a:rPr>
              <a:t> </a:t>
            </a:r>
            <a:r>
              <a:rPr lang="es-ES_tradnl" sz="2400" b="1" dirty="0" smtClean="0">
                <a:ea typeface="ＭＳ Ｐゴシック" charset="0"/>
              </a:rPr>
              <a:t>Pharmaceutical Services </a:t>
            </a:r>
            <a:r>
              <a:rPr lang="es-ES_tradnl" sz="2400" b="1" dirty="0" err="1">
                <a:ea typeface="ＭＳ Ｐゴシック" charset="0"/>
              </a:rPr>
              <a:t>based</a:t>
            </a:r>
            <a:r>
              <a:rPr lang="es-ES_tradnl" sz="2400" b="1" dirty="0">
                <a:ea typeface="ＭＳ Ｐゴシック" charset="0"/>
              </a:rPr>
              <a:t> </a:t>
            </a:r>
            <a:r>
              <a:rPr lang="es-ES_tradnl" sz="2400" b="1" dirty="0" err="1" smtClean="0">
                <a:ea typeface="ＭＳ Ｐゴシック" charset="0"/>
              </a:rPr>
              <a:t>on</a:t>
            </a:r>
            <a:r>
              <a:rPr lang="es-ES_tradnl" sz="2400" b="1" dirty="0" smtClean="0">
                <a:ea typeface="ＭＳ Ｐゴシック" charset="0"/>
              </a:rPr>
              <a:t> PHC.</a:t>
            </a:r>
            <a:r>
              <a:rPr lang="en-GB" sz="2400" b="1" dirty="0" smtClean="0">
                <a:effectLst/>
                <a:ea typeface="ＭＳ Ｐゴシック" charset="0"/>
              </a:rPr>
              <a:t/>
            </a:r>
            <a:br>
              <a:rPr lang="en-GB" sz="2400" b="1" dirty="0" smtClean="0">
                <a:effectLst/>
                <a:ea typeface="ＭＳ Ｐゴシック" charset="0"/>
              </a:rPr>
            </a:br>
            <a:r>
              <a:rPr lang="en-GB" sz="2400" b="1" dirty="0">
                <a:ea typeface="ＭＳ Ｐゴシック" charset="0"/>
              </a:rPr>
              <a:t/>
            </a:r>
            <a:br>
              <a:rPr lang="en-GB" sz="2400" b="1" dirty="0">
                <a:ea typeface="ＭＳ Ｐゴシック" charset="0"/>
              </a:rPr>
            </a:br>
            <a:r>
              <a:rPr lang="en-GB" sz="2400" b="1" dirty="0" smtClean="0">
                <a:solidFill>
                  <a:srgbClr val="FF0000"/>
                </a:solidFill>
              </a:rPr>
              <a:t>Regulatory </a:t>
            </a:r>
            <a:r>
              <a:rPr lang="en-GB" sz="2400" b="1" dirty="0">
                <a:solidFill>
                  <a:srgbClr val="FF0000"/>
                </a:solidFill>
              </a:rPr>
              <a:t>Framework: </a:t>
            </a:r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GB" sz="2400" b="1" dirty="0" smtClean="0">
                <a:effectLst/>
              </a:rPr>
              <a:t>- Concept paper and roadmap on the sub-regional Medicines and Technologies Regulatory </a:t>
            </a:r>
            <a:r>
              <a:rPr lang="en-GB" sz="2400" b="1" dirty="0" smtClean="0"/>
              <a:t>F</a:t>
            </a:r>
            <a:r>
              <a:rPr lang="en-GB" sz="2400" b="1" dirty="0" smtClean="0">
                <a:effectLst/>
              </a:rPr>
              <a:t>ramework;</a:t>
            </a:r>
            <a:br>
              <a:rPr lang="en-GB" sz="2400" b="1" dirty="0" smtClean="0">
                <a:effectLst/>
              </a:rPr>
            </a:br>
            <a:r>
              <a:rPr lang="en-GB" sz="2400" dirty="0" smtClean="0">
                <a:effectLst/>
              </a:rPr>
              <a:t>- </a:t>
            </a:r>
            <a:r>
              <a:rPr lang="en-GB" sz="2400" dirty="0" smtClean="0"/>
              <a:t>Capacity Building:  </a:t>
            </a:r>
            <a:r>
              <a:rPr lang="en-GB" sz="2400" dirty="0" smtClean="0">
                <a:effectLst/>
                <a:ea typeface="ＭＳ Ｐゴシック" charset="0"/>
              </a:rPr>
              <a:t>Registration</a:t>
            </a:r>
            <a:r>
              <a:rPr lang="en-GB" sz="2400" dirty="0">
                <a:effectLst/>
                <a:ea typeface="ＭＳ Ｐゴシック" charset="0"/>
              </a:rPr>
              <a:t>, Good Laboratory </a:t>
            </a:r>
            <a:r>
              <a:rPr lang="en-GB" sz="2400" dirty="0" smtClean="0">
                <a:effectLst/>
                <a:ea typeface="ＭＳ Ｐゴシック" charset="0"/>
              </a:rPr>
              <a:t>Practices,  Regulation of Radiological </a:t>
            </a:r>
            <a:r>
              <a:rPr lang="en-GB" sz="2400" dirty="0" smtClean="0">
                <a:ea typeface="ＭＳ Ｐゴシック" charset="0"/>
              </a:rPr>
              <a:t>S</a:t>
            </a:r>
            <a:r>
              <a:rPr lang="en-GB" sz="2400" dirty="0" smtClean="0">
                <a:effectLst/>
                <a:ea typeface="ＭＳ Ｐゴシック" charset="0"/>
              </a:rPr>
              <a:t>ources</a:t>
            </a:r>
            <a:r>
              <a:rPr lang="en-GB" sz="2400" dirty="0">
                <a:ea typeface="ＭＳ Ｐゴシック" charset="0"/>
              </a:rPr>
              <a:t>,</a:t>
            </a:r>
            <a:r>
              <a:rPr lang="en-GB" sz="2400" dirty="0" smtClean="0">
                <a:effectLst/>
                <a:ea typeface="ＭＳ Ｐゴシック" charset="0"/>
              </a:rPr>
              <a:t> Blood </a:t>
            </a:r>
            <a:r>
              <a:rPr lang="en-GB" sz="2400" dirty="0" smtClean="0">
                <a:ea typeface="ＭＳ Ｐゴシック" charset="0"/>
              </a:rPr>
              <a:t>S</a:t>
            </a:r>
            <a:r>
              <a:rPr lang="en-GB" sz="2400" dirty="0" smtClean="0">
                <a:effectLst/>
                <a:ea typeface="ＭＳ Ｐゴシック" charset="0"/>
              </a:rPr>
              <a:t>afety</a:t>
            </a:r>
            <a:r>
              <a:rPr lang="en-GB" sz="2400" dirty="0">
                <a:ea typeface="ＭＳ Ｐゴシック" charset="0"/>
              </a:rPr>
              <a:t>,</a:t>
            </a:r>
            <a:r>
              <a:rPr lang="en-GB" sz="2400" dirty="0" smtClean="0">
                <a:effectLst/>
                <a:ea typeface="ＭＳ Ｐゴシック" charset="0"/>
              </a:rPr>
              <a:t> Medicines </a:t>
            </a:r>
            <a:r>
              <a:rPr lang="en-GB" sz="2400" dirty="0" smtClean="0">
                <a:ea typeface="ＭＳ Ｐゴシック" charset="0"/>
              </a:rPr>
              <a:t>S</a:t>
            </a:r>
            <a:r>
              <a:rPr lang="en-GB" sz="2400" dirty="0" smtClean="0">
                <a:effectLst/>
                <a:ea typeface="ＭＳ Ｐゴシック" charset="0"/>
              </a:rPr>
              <a:t>election, etc.  </a:t>
            </a:r>
            <a:endParaRPr lang="en-US" sz="24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01700" y="279400"/>
            <a:ext cx="7416800" cy="1701800"/>
          </a:xfrm>
          <a:prstGeom prst="rect">
            <a:avLst/>
          </a:prstGeom>
        </p:spPr>
        <p:txBody>
          <a:bodyPr anchor="b"/>
          <a:lstStyle>
            <a:lvl1pPr algn="ctr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en-US" sz="4000" dirty="0"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76200"/>
            <a:ext cx="8229600" cy="544512"/>
          </a:xfrm>
          <a:prstGeom prst="rect">
            <a:avLst/>
          </a:prstGeom>
        </p:spPr>
        <p:txBody>
          <a:bodyPr anchor="b"/>
          <a:lstStyle>
            <a:lvl1pPr algn="ctr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s-VE" sz="3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Achievements</a:t>
            </a:r>
            <a:r>
              <a:rPr lang="es-VE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63250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2514600" y="1905000"/>
            <a:ext cx="4114800" cy="38100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tx2"/>
                </a:solidFill>
              </a:rPr>
              <a:t>Caribbean Regulatory System (CRS): concept </a:t>
            </a:r>
            <a:r>
              <a:rPr lang="en-GB" b="1" dirty="0" smtClean="0">
                <a:solidFill>
                  <a:schemeClr val="tx2"/>
                </a:solidFill>
              </a:rPr>
              <a:t>note 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18967624"/>
              </p:ext>
            </p:extLst>
          </p:nvPr>
        </p:nvGraphicFramePr>
        <p:xfrm>
          <a:off x="381000" y="154701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38288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tx2"/>
                </a:solidFill>
              </a:rPr>
              <a:t>Caribbean Regulatory System (CRS)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/>
              <a:t>Collaborative approach: </a:t>
            </a:r>
            <a:r>
              <a:rPr lang="en-GB" dirty="0" smtClean="0"/>
              <a:t>and </a:t>
            </a:r>
            <a:r>
              <a:rPr lang="en-GB" dirty="0"/>
              <a:t>not a hierarchical relationship. The CRA and the NRA will work </a:t>
            </a:r>
            <a:r>
              <a:rPr lang="en-GB" dirty="0" smtClean="0"/>
              <a:t>as a </a:t>
            </a:r>
            <a:r>
              <a:rPr lang="en-GB" b="1" dirty="0"/>
              <a:t>collaborative network</a:t>
            </a:r>
            <a:r>
              <a:rPr lang="en-GB" dirty="0"/>
              <a:t>.  </a:t>
            </a:r>
          </a:p>
          <a:p>
            <a:r>
              <a:rPr lang="en-GB" b="1" dirty="0"/>
              <a:t>Legal instrument: </a:t>
            </a:r>
            <a:endParaRPr lang="en-GB" b="1" dirty="0" smtClean="0"/>
          </a:p>
          <a:p>
            <a:pPr lvl="1"/>
            <a:r>
              <a:rPr lang="en-GB" b="1" dirty="0" smtClean="0"/>
              <a:t>Binding instrument defining </a:t>
            </a:r>
            <a:r>
              <a:rPr lang="en-GB" dirty="0" smtClean="0"/>
              <a:t>the </a:t>
            </a:r>
            <a:r>
              <a:rPr lang="en-GB" dirty="0"/>
              <a:t>mandate, </a:t>
            </a:r>
            <a:r>
              <a:rPr lang="en-GB" dirty="0" smtClean="0"/>
              <a:t>functions, structure </a:t>
            </a:r>
            <a:r>
              <a:rPr lang="en-GB" dirty="0"/>
              <a:t>and integration of the CRS with CRA at CARPHA and the </a:t>
            </a:r>
            <a:r>
              <a:rPr lang="en-GB" dirty="0" smtClean="0"/>
              <a:t>NRA; </a:t>
            </a:r>
            <a:r>
              <a:rPr lang="en-GB" dirty="0"/>
              <a:t>powers (including enforcement power</a:t>
            </a:r>
            <a:r>
              <a:rPr lang="en-GB" dirty="0" smtClean="0"/>
              <a:t>) and </a:t>
            </a:r>
            <a:r>
              <a:rPr lang="en-GB" dirty="0"/>
              <a:t>enforcement mechanisms (with appropriate sanctions for violations</a:t>
            </a:r>
            <a:r>
              <a:rPr lang="en-GB" dirty="0" smtClean="0"/>
              <a:t>);</a:t>
            </a:r>
          </a:p>
          <a:p>
            <a:pPr lvl="1"/>
            <a:r>
              <a:rPr lang="en-GB" dirty="0" smtClean="0"/>
              <a:t>Support for amending/enacting </a:t>
            </a:r>
            <a:r>
              <a:rPr lang="en-GB" dirty="0"/>
              <a:t>the corresponding national legislation accordingly. </a:t>
            </a:r>
            <a:endParaRPr lang="en-GB" dirty="0" smtClean="0"/>
          </a:p>
          <a:p>
            <a:pPr lvl="1"/>
            <a:r>
              <a:rPr lang="en-GB" dirty="0" smtClean="0"/>
              <a:t>Proposal of a </a:t>
            </a:r>
            <a:r>
              <a:rPr lang="en-GB" dirty="0"/>
              <a:t>management agreement </a:t>
            </a:r>
            <a:r>
              <a:rPr lang="en-GB" dirty="0" smtClean="0"/>
              <a:t>with </a:t>
            </a:r>
            <a:r>
              <a:rPr lang="en-GB" dirty="0"/>
              <a:t>performance indicators and targets to be achieved annually. </a:t>
            </a:r>
          </a:p>
        </p:txBody>
      </p:sp>
    </p:spTree>
    <p:extLst>
      <p:ext uri="{BB962C8B-B14F-4D97-AF65-F5344CB8AC3E}">
        <p14:creationId xmlns:p14="http://schemas.microsoft.com/office/powerpoint/2010/main" xmlns="" val="7502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tx2"/>
                </a:solidFill>
              </a:rPr>
              <a:t>Caribbean Regulatory System (CRS)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 smtClean="0"/>
              <a:t>Funding</a:t>
            </a:r>
            <a:r>
              <a:rPr lang="en-GB" b="1" dirty="0"/>
              <a:t>: </a:t>
            </a:r>
            <a:endParaRPr lang="en-GB" b="1" dirty="0" smtClean="0"/>
          </a:p>
          <a:p>
            <a:pPr lvl="1"/>
            <a:r>
              <a:rPr lang="en-GB" dirty="0" smtClean="0"/>
              <a:t>by </a:t>
            </a:r>
            <a:r>
              <a:rPr lang="en-GB" dirty="0"/>
              <a:t>Member States through the established quota contributions to </a:t>
            </a:r>
            <a:r>
              <a:rPr lang="en-GB" dirty="0" smtClean="0"/>
              <a:t>CARPHA; </a:t>
            </a:r>
          </a:p>
          <a:p>
            <a:pPr lvl="1"/>
            <a:r>
              <a:rPr lang="en-GB" dirty="0" smtClean="0"/>
              <a:t>from </a:t>
            </a:r>
            <a:r>
              <a:rPr lang="en-GB" dirty="0"/>
              <a:t>fee for service </a:t>
            </a:r>
            <a:r>
              <a:rPr lang="en-GB" dirty="0" smtClean="0"/>
              <a:t>for </a:t>
            </a:r>
            <a:r>
              <a:rPr lang="en-GB" dirty="0"/>
              <a:t>the regulatory </a:t>
            </a:r>
            <a:r>
              <a:rPr lang="en-GB" dirty="0" smtClean="0"/>
              <a:t>activities; </a:t>
            </a:r>
          </a:p>
          <a:p>
            <a:pPr lvl="1"/>
            <a:r>
              <a:rPr lang="en-GB" dirty="0" smtClean="0"/>
              <a:t>from </a:t>
            </a:r>
            <a:r>
              <a:rPr lang="en-GB" dirty="0"/>
              <a:t>donations and grants, among other funds without conflict of interest.   </a:t>
            </a:r>
            <a:endParaRPr lang="en-GB" dirty="0" smtClean="0"/>
          </a:p>
          <a:p>
            <a:pPr lvl="0"/>
            <a:r>
              <a:rPr lang="en-GB" b="1" dirty="0"/>
              <a:t>Good Regulatory </a:t>
            </a:r>
            <a:r>
              <a:rPr lang="en-GB" b="1" dirty="0" smtClean="0"/>
              <a:t>Practices:</a:t>
            </a:r>
            <a:r>
              <a:rPr lang="en-GB" dirty="0" smtClean="0"/>
              <a:t> and Quality Assurance System in all levels.</a:t>
            </a:r>
            <a:r>
              <a:rPr lang="en-GB" dirty="0"/>
              <a:t> necessary structure and human, financial and other resources, IT software and equipment; </a:t>
            </a:r>
          </a:p>
          <a:p>
            <a:pPr lvl="0"/>
            <a:r>
              <a:rPr lang="en-GB" b="1" dirty="0" smtClean="0"/>
              <a:t>Advocacy </a:t>
            </a:r>
            <a:r>
              <a:rPr lang="en-GB" b="1" dirty="0"/>
              <a:t>in the political arena</a:t>
            </a:r>
            <a:r>
              <a:rPr lang="en-GB" dirty="0"/>
              <a:t>, and the willingness to develop and implement policies and regulations with public health approach;</a:t>
            </a:r>
          </a:p>
          <a:p>
            <a:pPr lvl="0"/>
            <a:r>
              <a:rPr lang="en-GB" b="1" dirty="0"/>
              <a:t>A</a:t>
            </a:r>
            <a:r>
              <a:rPr lang="en-GB" b="1" dirty="0" smtClean="0"/>
              <a:t>ccountability provisions: </a:t>
            </a:r>
            <a:r>
              <a:rPr lang="en-GB" dirty="0"/>
              <a:t>fair but firm implementation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86747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chemeClr val="tx2"/>
                </a:solidFill>
              </a:rPr>
              <a:t>Caribbean Regulatory System (CRS)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Main Principles for </a:t>
            </a:r>
            <a:r>
              <a:rPr lang="en-GB" b="1" dirty="0"/>
              <a:t>a regulatory </a:t>
            </a:r>
            <a:r>
              <a:rPr lang="en-GB" b="1" dirty="0" smtClean="0"/>
              <a:t>system:</a:t>
            </a:r>
          </a:p>
          <a:p>
            <a:pPr lvl="0"/>
            <a:r>
              <a:rPr lang="en-GB" dirty="0"/>
              <a:t>Contribution to Universal Health Coverage</a:t>
            </a:r>
          </a:p>
          <a:p>
            <a:pPr lvl="0"/>
            <a:r>
              <a:rPr lang="en-GB" dirty="0"/>
              <a:t>Ensuring efficacy, quality and safety of the products</a:t>
            </a:r>
          </a:p>
          <a:p>
            <a:pPr lvl="0"/>
            <a:r>
              <a:rPr lang="en-GB" dirty="0"/>
              <a:t>Use of science based decision making, through “weight of evidence” </a:t>
            </a:r>
          </a:p>
          <a:p>
            <a:pPr lvl="0"/>
            <a:r>
              <a:rPr lang="en-GB" dirty="0"/>
              <a:t>Separation of functions</a:t>
            </a:r>
          </a:p>
          <a:p>
            <a:pPr lvl="0"/>
            <a:r>
              <a:rPr lang="en-GB" dirty="0"/>
              <a:t>Principle of precaution</a:t>
            </a:r>
          </a:p>
          <a:p>
            <a:pPr lvl="0"/>
            <a:r>
              <a:rPr lang="en-GB" dirty="0"/>
              <a:t>Independence of experts, transparency and absence of conflict of interest</a:t>
            </a:r>
          </a:p>
          <a:p>
            <a:pPr lvl="0"/>
            <a:r>
              <a:rPr lang="en-GB" dirty="0"/>
              <a:t>Health Promotion, including health </a:t>
            </a:r>
            <a:r>
              <a:rPr lang="en-GB" dirty="0" smtClean="0"/>
              <a:t>protection, prevention </a:t>
            </a:r>
            <a:r>
              <a:rPr lang="en-GB" dirty="0"/>
              <a:t>of risks of damages</a:t>
            </a:r>
            <a:r>
              <a:rPr lang="en-GB" dirty="0" smtClean="0"/>
              <a:t>, </a:t>
            </a:r>
            <a:r>
              <a:rPr lang="en-GB" dirty="0"/>
              <a:t>considering the health determinants; </a:t>
            </a:r>
          </a:p>
          <a:p>
            <a:pPr lvl="0"/>
            <a:r>
              <a:rPr lang="en-GB" dirty="0"/>
              <a:t>Incorporation of ethical and bioethical principles, </a:t>
            </a:r>
          </a:p>
          <a:p>
            <a:pPr lvl="0"/>
            <a:r>
              <a:rPr lang="en-GB" dirty="0"/>
              <a:t>Risk assessment and management </a:t>
            </a:r>
            <a:r>
              <a:rPr lang="en-GB" dirty="0" smtClean="0"/>
              <a:t>approach</a:t>
            </a:r>
            <a:r>
              <a:rPr lang="en-GB" dirty="0"/>
              <a:t>.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640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tx2"/>
                </a:solidFill>
              </a:rPr>
              <a:t>CRS and its regulatory functions</a:t>
            </a:r>
            <a:endParaRPr lang="en-GB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92339486"/>
              </p:ext>
            </p:extLst>
          </p:nvPr>
        </p:nvGraphicFramePr>
        <p:xfrm>
          <a:off x="228600" y="838200"/>
          <a:ext cx="7162800" cy="523734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162800"/>
              </a:tblGrid>
              <a:tr h="304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Regulatory Functions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  <a:latin typeface="Calibri"/>
                          <a:ea typeface="Calibri"/>
                          <a:cs typeface="Calibri"/>
                        </a:rPr>
                        <a:t>Issuing of guidelines, standards and regulations</a:t>
                      </a:r>
                      <a:endParaRPr lang="en-GB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  <a:latin typeface="Calibri"/>
                          <a:ea typeface="Calibri"/>
                          <a:cs typeface="Calibri"/>
                        </a:rPr>
                        <a:t>Clinical trials regulation</a:t>
                      </a:r>
                      <a:endParaRPr lang="en-GB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  <a:latin typeface="Calibri"/>
                          <a:ea typeface="Calibri"/>
                          <a:cs typeface="Calibri"/>
                        </a:rPr>
                        <a:t>Evaluation and registration</a:t>
                      </a:r>
                      <a:endParaRPr lang="en-GB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Calibri"/>
                          <a:ea typeface="Calibri"/>
                          <a:cs typeface="Calibri"/>
                        </a:rPr>
                        <a:t>Lot </a:t>
                      </a:r>
                      <a:r>
                        <a:rPr lang="en-GB" sz="1600" b="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release (vaccines)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  <a:latin typeface="Calibri"/>
                          <a:ea typeface="Calibri"/>
                          <a:cs typeface="Calibri"/>
                        </a:rPr>
                        <a:t>Inspection -  GMP/manufacturers</a:t>
                      </a:r>
                      <a:endParaRPr lang="en-GB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7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  <a:latin typeface="Calibri"/>
                          <a:ea typeface="Calibri"/>
                          <a:cs typeface="Calibri"/>
                        </a:rPr>
                        <a:t>Inspection -  distributors/importers/distributors</a:t>
                      </a:r>
                      <a:endParaRPr lang="en-GB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6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  <a:latin typeface="Calibri"/>
                          <a:ea typeface="Calibri"/>
                          <a:cs typeface="Calibri"/>
                        </a:rPr>
                        <a:t>Inspection – pharmacies/dispensaries</a:t>
                      </a:r>
                      <a:endParaRPr lang="en-GB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  <a:latin typeface="Calibri"/>
                          <a:ea typeface="Calibri"/>
                          <a:cs typeface="Calibri"/>
                        </a:rPr>
                        <a:t>Licensing— manufacturer</a:t>
                      </a:r>
                      <a:endParaRPr lang="en-GB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  <a:latin typeface="Calibri"/>
                          <a:ea typeface="Calibri"/>
                          <a:cs typeface="Calibri"/>
                        </a:rPr>
                        <a:t>Licensing – importer/distributors</a:t>
                      </a:r>
                      <a:endParaRPr lang="en-GB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  <a:latin typeface="Calibri"/>
                          <a:ea typeface="Calibri"/>
                          <a:cs typeface="Calibri"/>
                        </a:rPr>
                        <a:t>Licensing – pharmacies/dispensaries</a:t>
                      </a:r>
                      <a:endParaRPr lang="en-GB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Calibri"/>
                          <a:ea typeface="Calibri"/>
                          <a:cs typeface="Calibri"/>
                        </a:rPr>
                        <a:t>Quality control labs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8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  <a:latin typeface="Calibri"/>
                          <a:ea typeface="Calibri"/>
                          <a:cs typeface="Calibri"/>
                        </a:rPr>
                        <a:t>Controlled medicines and precursors</a:t>
                      </a:r>
                      <a:endParaRPr lang="en-GB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0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Calibri"/>
                          <a:ea typeface="Calibri"/>
                          <a:cs typeface="Calibri"/>
                        </a:rPr>
                        <a:t>Safety, quality and efficacy surveillance - pharmacovigilance</a:t>
                      </a:r>
                      <a:endParaRPr lang="en-GB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  <a:latin typeface="Calibri"/>
                          <a:ea typeface="Calibri"/>
                          <a:cs typeface="Calibri"/>
                        </a:rPr>
                        <a:t>Medicines information and promotion</a:t>
                      </a:r>
                      <a:endParaRPr lang="en-GB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Calibri"/>
                          <a:ea typeface="Calibri"/>
                          <a:cs typeface="Calibri"/>
                        </a:rPr>
                        <a:t>Price </a:t>
                      </a:r>
                      <a:r>
                        <a:rPr lang="en-GB" sz="1600" b="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regulation/referencing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Calibri"/>
                          <a:ea typeface="Calibri"/>
                          <a:cs typeface="Calibri"/>
                        </a:rPr>
                        <a:t>Health Technologies </a:t>
                      </a:r>
                      <a:r>
                        <a:rPr lang="en-GB" sz="1600" b="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Assessment (to be defined)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Enforcement operations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" y="6172200"/>
            <a:ext cx="73914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GB" sz="1600" dirty="0" smtClean="0"/>
              <a:t>Execution to be shared by Caribbean and National Levels with collaboration/information sharing with other regional/National Regulatory Authorities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xmlns="" val="336296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1290</TotalTime>
  <Words>782</Words>
  <Application>Microsoft Office PowerPoint</Application>
  <PresentationFormat>On-screen Show (4:3)</PresentationFormat>
  <Paragraphs>92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Strategic Objective 4</vt:lpstr>
      <vt:lpstr>Mandate of TECHPHARM</vt:lpstr>
      <vt:lpstr>Goals of TECHPHARM (Current) </vt:lpstr>
      <vt:lpstr>Pharmaceutical Policies:  –CPP, TECHPHARM, National Policies : BAR (approved 2012), DOM (final draft);  - Pharmaceutical Country Profile (PCP): 11 Caribbean countries and 2 UKOTs making a total of 13 countries; - Community of Practice for Medicines and Health Technologies (PRAIS) in the Caribbean; - III Virtual Course on Pharmaceutical Services based on PHC.  Regulatory Framework:  - Concept paper and roadmap on the sub-regional Medicines and Technologies Regulatory Framework; - Capacity Building:  Registration, Good Laboratory Practices,  Regulation of Radiological Sources, Blood Safety, Medicines Selection, etc.  </vt:lpstr>
      <vt:lpstr>Caribbean Regulatory System (CRS): concept note </vt:lpstr>
      <vt:lpstr>Caribbean Regulatory System (CRS)</vt:lpstr>
      <vt:lpstr>Caribbean Regulatory System (CRS)</vt:lpstr>
      <vt:lpstr>Caribbean Regulatory System (CRS) </vt:lpstr>
      <vt:lpstr>CRS and its regulatory functions</vt:lpstr>
      <vt:lpstr>Road map for the Caribbean Regulatory System </vt:lpstr>
      <vt:lpstr>Road map for the CRS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Director, BDS, MOH</dc:title>
  <dc:subject>Strategic Objective 4</dc:subject>
  <dc:creator>Maryam Hinds</dc:creator>
  <cp:lastModifiedBy>Valued Acer Customer</cp:lastModifiedBy>
  <cp:revision>44</cp:revision>
  <dcterms:created xsi:type="dcterms:W3CDTF">2013-03-12T14:23:36Z</dcterms:created>
  <dcterms:modified xsi:type="dcterms:W3CDTF">2013-09-06T11:44:29Z</dcterms:modified>
</cp:coreProperties>
</file>