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24"/>
  </p:notesMasterIdLst>
  <p:handoutMasterIdLst>
    <p:handoutMasterId r:id="rId25"/>
  </p:handoutMasterIdLst>
  <p:sldIdLst>
    <p:sldId id="256" r:id="rId4"/>
    <p:sldId id="288" r:id="rId5"/>
    <p:sldId id="309" r:id="rId6"/>
    <p:sldId id="310" r:id="rId7"/>
    <p:sldId id="326" r:id="rId8"/>
    <p:sldId id="312" r:id="rId9"/>
    <p:sldId id="327" r:id="rId10"/>
    <p:sldId id="323" r:id="rId11"/>
    <p:sldId id="313" r:id="rId12"/>
    <p:sldId id="328" r:id="rId13"/>
    <p:sldId id="342" r:id="rId14"/>
    <p:sldId id="340" r:id="rId15"/>
    <p:sldId id="325" r:id="rId16"/>
    <p:sldId id="339" r:id="rId17"/>
    <p:sldId id="338" r:id="rId18"/>
    <p:sldId id="330" r:id="rId19"/>
    <p:sldId id="331" r:id="rId20"/>
    <p:sldId id="275" r:id="rId21"/>
    <p:sldId id="317" r:id="rId22"/>
    <p:sldId id="294" r:id="rId23"/>
  </p:sldIdLst>
  <p:sldSz cx="9144000" cy="6858000" type="screen4x3"/>
  <p:notesSz cx="6670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OURNIER-CARUANA, Jacqueline" initials="FJ" lastIdx="2" clrIdx="0"/>
  <p:cmAuthor id="1" name="Ann Ottosen" initials="AO" lastIdx="5" clrIdx="1">
    <p:extLst/>
  </p:cmAuthor>
  <p:cmAuthor id="2" name="Jennifer Rubin" initials="JR" lastIdx="7" clrIdx="2">
    <p:extLst/>
  </p:cmAuthor>
  <p:cmAuthor id="3" name="Margaret Farrell" initials="MF" lastIdx="1" clrIdx="3">
    <p:extLst/>
  </p:cmAuthor>
  <p:cmAuthor id="4" name="MENNING, Lisa" initials="menningl" lastIdx="1" clrIdx="4"/>
  <p:cmAuthor id="5" name="Hampton, Lee M. (CDC/OID/NCEZID)" initials="HLM(" lastIdx="1" clrIdx="5"/>
  <p:cmAuthor id="6" name="SHENDALE, Stephanie" initials="shendales" lastIdx="7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D8D3BA"/>
    <a:srgbClr val="D0CAAC"/>
    <a:srgbClr val="FFC9C9"/>
    <a:srgbClr val="F60000"/>
    <a:srgbClr val="00AC00"/>
    <a:srgbClr val="00C400"/>
    <a:srgbClr val="000066"/>
    <a:srgbClr val="7CA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7692" autoAdjust="0"/>
  </p:normalViewPr>
  <p:slideViewPr>
    <p:cSldViewPr>
      <p:cViewPr>
        <p:scale>
          <a:sx n="81" d="100"/>
          <a:sy n="81" d="100"/>
        </p:scale>
        <p:origin x="-1856" y="-8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207859358841783E-2"/>
          <c:y val="6.25E-2"/>
          <c:w val="0.89348500517063079"/>
          <c:h val="0.80048076923076927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Estimated</c:v>
                </c:pt>
              </c:strCache>
            </c:strRef>
          </c:tx>
          <c:spPr>
            <a:ln w="38307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diamond"/>
            <c:size val="9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  <a:prstDash val="solid"/>
              </a:ln>
            </c:spPr>
          </c:marker>
          <c:cat>
            <c:numRef>
              <c:f>Sheet1!$B$1:$AC$1</c:f>
              <c:numCache>
                <c:formatCode>General</c:formatCode>
                <c:ptCount val="28"/>
                <c:pt idx="0">
                  <c:v>1985</c:v>
                </c:pt>
                <c:pt idx="1">
                  <c:v>1986</c:v>
                </c:pt>
                <c:pt idx="2">
                  <c:v>1987</c:v>
                </c:pt>
                <c:pt idx="3">
                  <c:v>1988</c:v>
                </c:pt>
                <c:pt idx="4">
                  <c:v>1989</c:v>
                </c:pt>
                <c:pt idx="5">
                  <c:v>1990</c:v>
                </c:pt>
                <c:pt idx="6">
                  <c:v>1991</c:v>
                </c:pt>
                <c:pt idx="7">
                  <c:v>1992</c:v>
                </c:pt>
                <c:pt idx="8">
                  <c:v>1993</c:v>
                </c:pt>
                <c:pt idx="9">
                  <c:v>1994</c:v>
                </c:pt>
                <c:pt idx="10">
                  <c:v>1995</c:v>
                </c:pt>
                <c:pt idx="11">
                  <c:v>1996</c:v>
                </c:pt>
                <c:pt idx="12">
                  <c:v>1997</c:v>
                </c:pt>
                <c:pt idx="13">
                  <c:v>1998</c:v>
                </c:pt>
                <c:pt idx="14">
                  <c:v>1999</c:v>
                </c:pt>
                <c:pt idx="15">
                  <c:v>2000</c:v>
                </c:pt>
                <c:pt idx="16">
                  <c:v>2001</c:v>
                </c:pt>
                <c:pt idx="17">
                  <c:v>2002</c:v>
                </c:pt>
                <c:pt idx="18">
                  <c:v>2003</c:v>
                </c:pt>
                <c:pt idx="19">
                  <c:v>2004</c:v>
                </c:pt>
                <c:pt idx="20">
                  <c:v>2005</c:v>
                </c:pt>
                <c:pt idx="21">
                  <c:v>2006</c:v>
                </c:pt>
                <c:pt idx="22">
                  <c:v>2007</c:v>
                </c:pt>
                <c:pt idx="23">
                  <c:v>2008</c:v>
                </c:pt>
                <c:pt idx="24">
                  <c:v>2009</c:v>
                </c:pt>
                <c:pt idx="25">
                  <c:v>2010</c:v>
                </c:pt>
                <c:pt idx="26">
                  <c:v>2011</c:v>
                </c:pt>
                <c:pt idx="27">
                  <c:v>2012</c:v>
                </c:pt>
              </c:numCache>
            </c:numRef>
          </c:cat>
          <c:val>
            <c:numRef>
              <c:f>Sheet1!$B$2:$AC$2</c:f>
              <c:numCache>
                <c:formatCode>General</c:formatCode>
                <c:ptCount val="28"/>
                <c:pt idx="0">
                  <c:v>387</c:v>
                </c:pt>
                <c:pt idx="1">
                  <c:v>323</c:v>
                </c:pt>
                <c:pt idx="2">
                  <c:v>394</c:v>
                </c:pt>
                <c:pt idx="3">
                  <c:v>345</c:v>
                </c:pt>
                <c:pt idx="4">
                  <c:v>261</c:v>
                </c:pt>
                <c:pt idx="5">
                  <c:v>233</c:v>
                </c:pt>
                <c:pt idx="6">
                  <c:v>134</c:v>
                </c:pt>
                <c:pt idx="7">
                  <c:v>137</c:v>
                </c:pt>
                <c:pt idx="8">
                  <c:v>76</c:v>
                </c:pt>
                <c:pt idx="9">
                  <c:v>73</c:v>
                </c:pt>
                <c:pt idx="10">
                  <c:v>60</c:v>
                </c:pt>
                <c:pt idx="11">
                  <c:v>33</c:v>
                </c:pt>
                <c:pt idx="12">
                  <c:v>18</c:v>
                </c:pt>
                <c:pt idx="13">
                  <c:v>10</c:v>
                </c:pt>
                <c:pt idx="14">
                  <c:v>10</c:v>
                </c:pt>
                <c:pt idx="15">
                  <c:v>0.71899999999999997</c:v>
                </c:pt>
                <c:pt idx="16">
                  <c:v>0.48299999999999998</c:v>
                </c:pt>
                <c:pt idx="17">
                  <c:v>1.9179999999999999</c:v>
                </c:pt>
                <c:pt idx="18">
                  <c:v>0.78400000000000003</c:v>
                </c:pt>
                <c:pt idx="19">
                  <c:v>1.2549999999999999</c:v>
                </c:pt>
                <c:pt idx="20">
                  <c:v>1.9790000000000001</c:v>
                </c:pt>
                <c:pt idx="21">
                  <c:v>1.9970000000000001</c:v>
                </c:pt>
                <c:pt idx="22">
                  <c:v>1.3149999999999999</c:v>
                </c:pt>
                <c:pt idx="23">
                  <c:v>1.651</c:v>
                </c:pt>
                <c:pt idx="24">
                  <c:v>1.6040000000000001</c:v>
                </c:pt>
                <c:pt idx="25">
                  <c:v>1.3520000000000001</c:v>
                </c:pt>
                <c:pt idx="26">
                  <c:v>0.65</c:v>
                </c:pt>
                <c:pt idx="27">
                  <c:v>0.22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16896"/>
        <c:axId val="94816128"/>
      </c:lineChart>
      <c:catAx>
        <c:axId val="9481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69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1357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4816128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94816128"/>
        <c:scaling>
          <c:orientation val="minMax"/>
          <c:max val="4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734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Polio cases (thousands)</a:t>
                </a:r>
              </a:p>
            </c:rich>
          </c:tx>
          <c:layout>
            <c:manualLayout>
              <c:xMode val="edge"/>
              <c:yMode val="edge"/>
              <c:x val="1.1375387797311272E-2"/>
              <c:y val="0.19230769230769232"/>
            </c:manualLayout>
          </c:layout>
          <c:overlay val="0"/>
          <c:spPr>
            <a:noFill/>
            <a:ln w="25538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1276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7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en-US"/>
          </a:p>
        </c:txPr>
        <c:crossAx val="94816896"/>
        <c:crosses val="autoZero"/>
        <c:crossBetween val="between"/>
        <c:majorUnit val="100"/>
        <c:minorUnit val="0.84000740856616096"/>
      </c:valAx>
      <c:spPr>
        <a:noFill/>
        <a:ln w="2553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3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43EEFD-CA9C-4AC6-A177-E7FD6266888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48D23D5-0F05-4D84-A425-1615F48BA149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bg1"/>
              </a:solidFill>
            </a:rPr>
            <a:t>Readiness criteria</a:t>
          </a:r>
          <a:endParaRPr lang="en-US" sz="2400" b="1" dirty="0">
            <a:solidFill>
              <a:schemeClr val="bg1"/>
            </a:solidFill>
          </a:endParaRPr>
        </a:p>
      </dgm:t>
    </dgm:pt>
    <dgm:pt modelId="{0A0C748F-A6B8-4655-88FF-F46E985CF57F}" type="parTrans" cxnId="{48D10064-BEEE-47F2-8D2C-73575DBEFCBE}">
      <dgm:prSet/>
      <dgm:spPr/>
      <dgm:t>
        <a:bodyPr/>
        <a:lstStyle/>
        <a:p>
          <a:endParaRPr lang="en-US"/>
        </a:p>
      </dgm:t>
    </dgm:pt>
    <dgm:pt modelId="{17C0599A-20DC-4F69-94CC-47D6B62FD841}" type="sibTrans" cxnId="{48D10064-BEEE-47F2-8D2C-73575DBEFCBE}">
      <dgm:prSet/>
      <dgm:spPr/>
      <dgm:t>
        <a:bodyPr/>
        <a:lstStyle/>
        <a:p>
          <a:endParaRPr lang="en-US"/>
        </a:p>
      </dgm:t>
    </dgm:pt>
    <dgm:pt modelId="{970BC09B-11B2-4566-889F-B93809ACFA44}">
      <dgm:prSet phldrT="[Text]" custT="1"/>
      <dgm:spPr/>
      <dgm:t>
        <a:bodyPr/>
        <a:lstStyle/>
        <a:p>
          <a:r>
            <a:rPr lang="en-US" sz="1800" dirty="0" smtClean="0"/>
            <a:t>IPV is introduced in all countries by end 2015</a:t>
          </a:r>
          <a:endParaRPr lang="en-US" sz="1800" dirty="0"/>
        </a:p>
      </dgm:t>
    </dgm:pt>
    <dgm:pt modelId="{AF353FAC-8877-4D9F-A062-9F30A91C4AF8}" type="parTrans" cxnId="{EF876928-E5E8-4699-B5EB-7ADBB9026B99}">
      <dgm:prSet/>
      <dgm:spPr/>
      <dgm:t>
        <a:bodyPr/>
        <a:lstStyle/>
        <a:p>
          <a:endParaRPr lang="en-US"/>
        </a:p>
      </dgm:t>
    </dgm:pt>
    <dgm:pt modelId="{1285EFF6-D2A4-4F76-9584-EE2CC405A61D}" type="sibTrans" cxnId="{EF876928-E5E8-4699-B5EB-7ADBB9026B99}">
      <dgm:prSet/>
      <dgm:spPr/>
      <dgm:t>
        <a:bodyPr/>
        <a:lstStyle/>
        <a:p>
          <a:endParaRPr lang="en-US"/>
        </a:p>
      </dgm:t>
    </dgm:pt>
    <dgm:pt modelId="{50230EE4-C0A5-4086-B5F2-5E2EBBC3ED91}">
      <dgm:prSet phldrT="[Text]" custT="1"/>
      <dgm:spPr/>
      <dgm:t>
        <a:bodyPr/>
        <a:lstStyle/>
        <a:p>
          <a:pPr>
            <a:lnSpc>
              <a:spcPct val="110000"/>
            </a:lnSpc>
          </a:pPr>
          <a:r>
            <a:rPr lang="en-US" sz="1800" dirty="0" smtClean="0"/>
            <a:t>Absence of all ‘</a:t>
          </a:r>
          <a:r>
            <a:rPr lang="en-US" sz="1800" dirty="0" smtClean="0">
              <a:solidFill>
                <a:schemeClr val="tx1"/>
              </a:solidFill>
            </a:rPr>
            <a:t>persistent’ cVDPV2s globally</a:t>
          </a:r>
          <a:endParaRPr lang="en-US" sz="1400" dirty="0"/>
        </a:p>
      </dgm:t>
    </dgm:pt>
    <dgm:pt modelId="{A3A4C16F-431C-49D6-9195-B2855F475D30}" type="parTrans" cxnId="{56F1EBD2-2E49-4CCD-99BA-CBB16ECDBF84}">
      <dgm:prSet/>
      <dgm:spPr/>
      <dgm:t>
        <a:bodyPr/>
        <a:lstStyle/>
        <a:p>
          <a:endParaRPr lang="en-US"/>
        </a:p>
      </dgm:t>
    </dgm:pt>
    <dgm:pt modelId="{97BD4507-B32B-41CF-B1F1-1A2FBFFC66AF}" type="sibTrans" cxnId="{56F1EBD2-2E49-4CCD-99BA-CBB16ECDBF84}">
      <dgm:prSet/>
      <dgm:spPr/>
      <dgm:t>
        <a:bodyPr/>
        <a:lstStyle/>
        <a:p>
          <a:endParaRPr lang="en-US"/>
        </a:p>
      </dgm:t>
    </dgm:pt>
    <dgm:pt modelId="{E316A8C9-CF75-45D0-AF5E-2C1D2F8BE89F}">
      <dgm:prSet phldrT="[Text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Synchronized switch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A4F154BD-0DBD-4D06-8601-88B7B5BE8B17}" type="parTrans" cxnId="{18A0B56B-8532-4EC3-B361-4ABB4A34C2F2}">
      <dgm:prSet/>
      <dgm:spPr/>
      <dgm:t>
        <a:bodyPr/>
        <a:lstStyle/>
        <a:p>
          <a:endParaRPr lang="en-US"/>
        </a:p>
      </dgm:t>
    </dgm:pt>
    <dgm:pt modelId="{582E4675-FDCA-4CD9-81C2-78A059682838}" type="sibTrans" cxnId="{18A0B56B-8532-4EC3-B361-4ABB4A34C2F2}">
      <dgm:prSet/>
      <dgm:spPr/>
      <dgm:t>
        <a:bodyPr/>
        <a:lstStyle/>
        <a:p>
          <a:endParaRPr lang="en-US"/>
        </a:p>
      </dgm:t>
    </dgm:pt>
    <dgm:pt modelId="{8CE7BEB8-3162-492F-BA1C-AB3219C1979B}">
      <dgm:prSet phldrT="[Text]" custT="1"/>
      <dgm:spPr/>
      <dgm:t>
        <a:bodyPr/>
        <a:lstStyle/>
        <a:p>
          <a:r>
            <a:rPr lang="en-US" sz="1800" dirty="0" smtClean="0"/>
            <a:t>WPV2 global eradication is verified</a:t>
          </a:r>
          <a:endParaRPr lang="en-US" sz="1800" dirty="0"/>
        </a:p>
      </dgm:t>
    </dgm:pt>
    <dgm:pt modelId="{FCE6AD9C-3E97-4CEE-9EBD-FC2135D579D9}" type="parTrans" cxnId="{9A8C77EB-A3EC-426E-A4BD-BBB5AADDE5E7}">
      <dgm:prSet/>
      <dgm:spPr/>
      <dgm:t>
        <a:bodyPr/>
        <a:lstStyle/>
        <a:p>
          <a:endParaRPr lang="en-US"/>
        </a:p>
      </dgm:t>
    </dgm:pt>
    <dgm:pt modelId="{0BC345AD-168F-463D-86AA-E106F090C760}" type="sibTrans" cxnId="{9A8C77EB-A3EC-426E-A4BD-BBB5AADDE5E7}">
      <dgm:prSet/>
      <dgm:spPr/>
      <dgm:t>
        <a:bodyPr/>
        <a:lstStyle/>
        <a:p>
          <a:endParaRPr lang="en-US"/>
        </a:p>
      </dgm:t>
    </dgm:pt>
    <dgm:pt modelId="{46348060-BBDA-470F-94E9-CF3997022D85}">
      <dgm:prSet phldrT="[Text]" custT="1"/>
      <dgm:spPr/>
      <dgm:t>
        <a:bodyPr/>
        <a:lstStyle/>
        <a:p>
          <a:r>
            <a:rPr lang="en-US" sz="1800" dirty="0" smtClean="0"/>
            <a:t>Replace </a:t>
          </a:r>
          <a:r>
            <a:rPr lang="en-US" sz="1800" dirty="0" err="1" smtClean="0"/>
            <a:t>tOPV</a:t>
          </a:r>
          <a:r>
            <a:rPr lang="en-US" sz="1800" dirty="0" smtClean="0"/>
            <a:t> with </a:t>
          </a:r>
          <a:r>
            <a:rPr lang="en-US" sz="1800" dirty="0" err="1" smtClean="0"/>
            <a:t>bOPV</a:t>
          </a:r>
          <a:r>
            <a:rPr lang="en-US" sz="1800" dirty="0" smtClean="0"/>
            <a:t> globally in a 2-week span</a:t>
          </a:r>
          <a:endParaRPr lang="en-US" sz="1800" dirty="0"/>
        </a:p>
      </dgm:t>
    </dgm:pt>
    <dgm:pt modelId="{A1334CA4-56B4-4935-9797-4D8BF3868F3E}" type="parTrans" cxnId="{2D5883D7-8191-4D00-8DA8-F28AF1494534}">
      <dgm:prSet/>
      <dgm:spPr/>
      <dgm:t>
        <a:bodyPr/>
        <a:lstStyle/>
        <a:p>
          <a:endParaRPr lang="en-US"/>
        </a:p>
      </dgm:t>
    </dgm:pt>
    <dgm:pt modelId="{276DE8E1-60AE-485C-894D-1D9381E6DCCC}" type="sibTrans" cxnId="{2D5883D7-8191-4D00-8DA8-F28AF1494534}">
      <dgm:prSet/>
      <dgm:spPr/>
      <dgm:t>
        <a:bodyPr/>
        <a:lstStyle/>
        <a:p>
          <a:endParaRPr lang="en-US"/>
        </a:p>
      </dgm:t>
    </dgm:pt>
    <dgm:pt modelId="{12837A59-7C33-0047-A692-87677301E2A1}">
      <dgm:prSet phldrT="[Text]" custT="1"/>
      <dgm:spPr/>
      <dgm:t>
        <a:bodyPr/>
        <a:lstStyle/>
        <a:p>
          <a:r>
            <a:rPr lang="en-US" sz="1800" dirty="0" smtClean="0"/>
            <a:t>Phase 1 containment activities are completed, with appropriate handling of residual type 2 materials</a:t>
          </a:r>
          <a:endParaRPr lang="en-US" sz="1800" dirty="0"/>
        </a:p>
      </dgm:t>
    </dgm:pt>
    <dgm:pt modelId="{EDF6D2DC-1B30-E44C-BA7B-75433A5361FA}" type="parTrans" cxnId="{9C270AF3-CE4D-4A47-BBB1-C1CF4DD02036}">
      <dgm:prSet/>
      <dgm:spPr/>
      <dgm:t>
        <a:bodyPr/>
        <a:lstStyle/>
        <a:p>
          <a:endParaRPr lang="en-US"/>
        </a:p>
      </dgm:t>
    </dgm:pt>
    <dgm:pt modelId="{77785B54-4717-8E47-88F0-9C5E57BD24BA}" type="sibTrans" cxnId="{9C270AF3-CE4D-4A47-BBB1-C1CF4DD02036}">
      <dgm:prSet/>
      <dgm:spPr/>
      <dgm:t>
        <a:bodyPr/>
        <a:lstStyle/>
        <a:p>
          <a:endParaRPr lang="en-US"/>
        </a:p>
      </dgm:t>
    </dgm:pt>
    <dgm:pt modelId="{2B2532FA-6907-4749-A570-54BAE471827A}">
      <dgm:prSet phldrT="[Text]" custT="1"/>
      <dgm:spPr/>
      <dgm:t>
        <a:bodyPr/>
        <a:lstStyle/>
        <a:p>
          <a:r>
            <a:rPr lang="en-US" sz="1800" dirty="0" err="1" smtClean="0"/>
            <a:t>bOPV</a:t>
          </a:r>
          <a:r>
            <a:rPr lang="en-US" sz="1800" dirty="0" smtClean="0"/>
            <a:t> is licensed for routine immunization</a:t>
          </a:r>
          <a:endParaRPr lang="en-US" sz="1800" dirty="0"/>
        </a:p>
      </dgm:t>
    </dgm:pt>
    <dgm:pt modelId="{568DCA9E-2311-AF45-903B-5A0A4F1ED6AE}" type="parTrans" cxnId="{FEA23D89-C522-D645-9BC8-08EE92DE8BC5}">
      <dgm:prSet/>
      <dgm:spPr/>
      <dgm:t>
        <a:bodyPr/>
        <a:lstStyle/>
        <a:p>
          <a:endParaRPr lang="en-US"/>
        </a:p>
      </dgm:t>
    </dgm:pt>
    <dgm:pt modelId="{6FE9B116-79BD-164D-AFAC-4D9AFFFD5DC6}" type="sibTrans" cxnId="{FEA23D89-C522-D645-9BC8-08EE92DE8BC5}">
      <dgm:prSet/>
      <dgm:spPr/>
      <dgm:t>
        <a:bodyPr/>
        <a:lstStyle/>
        <a:p>
          <a:endParaRPr lang="en-US"/>
        </a:p>
      </dgm:t>
    </dgm:pt>
    <dgm:pt modelId="{EA51E1AD-25DB-AE43-AC8F-4B14120BACA8}">
      <dgm:prSet phldrT="[Text]" custT="1"/>
      <dgm:spPr/>
      <dgm:t>
        <a:bodyPr/>
        <a:lstStyle/>
        <a:p>
          <a:r>
            <a:rPr lang="en-US" sz="1800" dirty="0" smtClean="0"/>
            <a:t>Surveillance and response capacity are implemented for WPV2 detection, and a type 2 monovalent OPV stockpile set up</a:t>
          </a:r>
          <a:endParaRPr lang="en-US" sz="1800" dirty="0"/>
        </a:p>
      </dgm:t>
    </dgm:pt>
    <dgm:pt modelId="{7E89D9ED-57C7-1E48-BE03-F32DF3E9D382}" type="parTrans" cxnId="{C181AC2E-99AD-BF4F-AB41-019C98EE88EB}">
      <dgm:prSet/>
      <dgm:spPr/>
      <dgm:t>
        <a:bodyPr/>
        <a:lstStyle/>
        <a:p>
          <a:endParaRPr lang="en-US"/>
        </a:p>
      </dgm:t>
    </dgm:pt>
    <dgm:pt modelId="{DEF24EDB-494A-6244-8768-6CA3A2550068}" type="sibTrans" cxnId="{C181AC2E-99AD-BF4F-AB41-019C98EE88EB}">
      <dgm:prSet/>
      <dgm:spPr/>
      <dgm:t>
        <a:bodyPr/>
        <a:lstStyle/>
        <a:p>
          <a:endParaRPr lang="en-US"/>
        </a:p>
      </dgm:t>
    </dgm:pt>
    <dgm:pt modelId="{718207DA-43DC-4BCF-A47E-18B8F9B5DE9B}">
      <dgm:prSet phldrT="[Text]" custT="1"/>
      <dgm:spPr/>
      <dgm:t>
        <a:bodyPr/>
        <a:lstStyle/>
        <a:p>
          <a:endParaRPr lang="en-US" sz="1600" dirty="0"/>
        </a:p>
      </dgm:t>
    </dgm:pt>
    <dgm:pt modelId="{EE62F218-C5C1-4BE4-8C61-88D92B4A06B9}" type="parTrans" cxnId="{6FFD8842-E211-47D6-A9F7-004520E7B754}">
      <dgm:prSet/>
      <dgm:spPr/>
      <dgm:t>
        <a:bodyPr/>
        <a:lstStyle/>
        <a:p>
          <a:endParaRPr lang="en-GB"/>
        </a:p>
      </dgm:t>
    </dgm:pt>
    <dgm:pt modelId="{9F5B112A-6CE8-4637-9C18-87051F1FEA92}" type="sibTrans" cxnId="{6FFD8842-E211-47D6-A9F7-004520E7B754}">
      <dgm:prSet/>
      <dgm:spPr/>
      <dgm:t>
        <a:bodyPr/>
        <a:lstStyle/>
        <a:p>
          <a:endParaRPr lang="en-GB"/>
        </a:p>
      </dgm:t>
    </dgm:pt>
    <dgm:pt modelId="{35A8F35E-04CE-4018-9615-016D530A0B81}">
      <dgm:prSet phldrT="[Text]" custT="1"/>
      <dgm:spPr/>
      <dgm:t>
        <a:bodyPr/>
        <a:lstStyle/>
        <a:p>
          <a:r>
            <a:rPr lang="en-US" sz="1800" dirty="0" smtClean="0"/>
            <a:t>No use of tOPV after this period</a:t>
          </a:r>
          <a:endParaRPr lang="en-US" sz="1800" dirty="0"/>
        </a:p>
      </dgm:t>
    </dgm:pt>
    <dgm:pt modelId="{D631DD47-3117-48E9-9F77-627B45F89BAD}" type="parTrans" cxnId="{1F01F8E1-1957-4922-96F1-768381AA91F3}">
      <dgm:prSet/>
      <dgm:spPr/>
      <dgm:t>
        <a:bodyPr/>
        <a:lstStyle/>
        <a:p>
          <a:endParaRPr lang="en-GB"/>
        </a:p>
      </dgm:t>
    </dgm:pt>
    <dgm:pt modelId="{BAF2A184-5B4F-456C-96D1-8AC1B0941B29}" type="sibTrans" cxnId="{1F01F8E1-1957-4922-96F1-768381AA91F3}">
      <dgm:prSet/>
      <dgm:spPr/>
      <dgm:t>
        <a:bodyPr/>
        <a:lstStyle/>
        <a:p>
          <a:endParaRPr lang="en-GB"/>
        </a:p>
      </dgm:t>
    </dgm:pt>
    <dgm:pt modelId="{8AB43E29-DB1F-4749-B34B-84325220E0B4}">
      <dgm:prSet phldrT="[Text]" custT="1"/>
      <dgm:spPr>
        <a:solidFill>
          <a:srgbClr val="7CA1CE"/>
        </a:solidFill>
      </dgm:spPr>
      <dgm:t>
        <a:bodyPr/>
        <a:lstStyle/>
        <a:p>
          <a:r>
            <a:rPr lang="en-US" sz="2400" b="1" dirty="0" smtClean="0">
              <a:solidFill>
                <a:schemeClr val="tx2">
                  <a:lumMod val="75000"/>
                </a:schemeClr>
              </a:solidFill>
            </a:rPr>
            <a:t>Trigger</a:t>
          </a:r>
          <a:endParaRPr lang="en-US" sz="2400" b="1" dirty="0">
            <a:solidFill>
              <a:schemeClr val="tx2">
                <a:lumMod val="75000"/>
              </a:schemeClr>
            </a:solidFill>
          </a:endParaRPr>
        </a:p>
      </dgm:t>
    </dgm:pt>
    <dgm:pt modelId="{032B9C5D-ACC2-4F88-A671-AC5DFDF43A04}" type="sibTrans" cxnId="{B5D37142-CCF7-484F-AB60-BDBB3D963546}">
      <dgm:prSet/>
      <dgm:spPr/>
      <dgm:t>
        <a:bodyPr/>
        <a:lstStyle/>
        <a:p>
          <a:endParaRPr lang="en-US"/>
        </a:p>
      </dgm:t>
    </dgm:pt>
    <dgm:pt modelId="{60870B47-E29A-4570-86F2-0EDEB8816FE7}" type="parTrans" cxnId="{B5D37142-CCF7-484F-AB60-BDBB3D963546}">
      <dgm:prSet/>
      <dgm:spPr/>
      <dgm:t>
        <a:bodyPr/>
        <a:lstStyle/>
        <a:p>
          <a:endParaRPr lang="en-US"/>
        </a:p>
      </dgm:t>
    </dgm:pt>
    <dgm:pt modelId="{DEDB78B9-0D20-41C4-B6C9-D67DD212E6B2}" type="pres">
      <dgm:prSet presAssocID="{A543EEFD-CA9C-4AC6-A177-E7FD6266888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07742737-0E0B-406C-8171-F5025FCBE447}" type="pres">
      <dgm:prSet presAssocID="{E48D23D5-0F05-4D84-A425-1615F48BA149}" presName="composite" presStyleCnt="0"/>
      <dgm:spPr/>
    </dgm:pt>
    <dgm:pt modelId="{98608214-644F-42D0-928F-361D4F38F3C8}" type="pres">
      <dgm:prSet presAssocID="{E48D23D5-0F05-4D84-A425-1615F48BA149}" presName="bentUpArrow1" presStyleLbl="alignImgPlace1" presStyleIdx="0" presStyleCnt="2" custScaleX="132279" custScaleY="204732" custLinFactX="-35179" custLinFactNeighborX="-100000" custLinFactNeighborY="19833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93E46F8-C777-4456-8D18-A3CBD9D7D18C}" type="pres">
      <dgm:prSet presAssocID="{E48D23D5-0F05-4D84-A425-1615F48BA149}" presName="ParentText" presStyleLbl="node1" presStyleIdx="0" presStyleCnt="3" custScaleX="216358" custScaleY="162955" custLinFactX="-17935" custLinFactNeighborX="-100000" custLinFactNeighborY="-681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52C04-F35A-445E-AB20-FE7D54DD01CB}" type="pres">
      <dgm:prSet presAssocID="{E48D23D5-0F05-4D84-A425-1615F48BA149}" presName="ChildText" presStyleLbl="revTx" presStyleIdx="0" presStyleCnt="3" custScaleX="981534" custLinFactX="162290" custLinFactY="-6586" custLinFactNeighborX="2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75394-6EA7-4296-B1F6-46DCBE423506}" type="pres">
      <dgm:prSet presAssocID="{17C0599A-20DC-4F69-94CC-47D6B62FD841}" presName="sibTrans" presStyleCnt="0"/>
      <dgm:spPr/>
    </dgm:pt>
    <dgm:pt modelId="{6070BEF3-5B0F-44A0-B0C8-182523D6F320}" type="pres">
      <dgm:prSet presAssocID="{8AB43E29-DB1F-4749-B34B-84325220E0B4}" presName="composite" presStyleCnt="0"/>
      <dgm:spPr/>
    </dgm:pt>
    <dgm:pt modelId="{8969F01D-11F7-46AD-9D28-97453D47FAAC}" type="pres">
      <dgm:prSet presAssocID="{8AB43E29-DB1F-4749-B34B-84325220E0B4}" presName="bentUpArrow1" presStyleLbl="alignImgPlace1" presStyleIdx="1" presStyleCnt="2" custScaleX="135893" custScaleY="200549" custLinFactX="-100000" custLinFactNeighborX="-115578" custLinFactNeighborY="87476"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0CB986DB-1190-4604-B4B9-C735C55F5CE5}" type="pres">
      <dgm:prSet presAssocID="{8AB43E29-DB1F-4749-B34B-84325220E0B4}" presName="ParentText" presStyleLbl="node1" presStyleIdx="1" presStyleCnt="3" custScaleX="213556" custScaleY="145738" custLinFactX="-81320" custLinFactNeighborX="-100000" custLinFactNeighborY="-19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52A8F-319A-452E-AFB0-59E803AAF619}" type="pres">
      <dgm:prSet presAssocID="{8AB43E29-DB1F-4749-B34B-84325220E0B4}" presName="ChildText" presStyleLbl="revTx" presStyleIdx="1" presStyleCnt="3" custScaleX="760221" custLinFactX="66506" custLinFactNeighborX="100000" custLinFactNeighborY="11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655F56-74AD-4C99-B80F-2FDAC54BA91B}" type="pres">
      <dgm:prSet presAssocID="{032B9C5D-ACC2-4F88-A671-AC5DFDF43A04}" presName="sibTrans" presStyleCnt="0"/>
      <dgm:spPr/>
    </dgm:pt>
    <dgm:pt modelId="{D2798A3E-FBEF-4742-B50D-D3752F1B98AD}" type="pres">
      <dgm:prSet presAssocID="{E316A8C9-CF75-45D0-AF5E-2C1D2F8BE89F}" presName="composite" presStyleCnt="0"/>
      <dgm:spPr/>
    </dgm:pt>
    <dgm:pt modelId="{BA055197-C4ED-465B-9AA1-631626E927F2}" type="pres">
      <dgm:prSet presAssocID="{E316A8C9-CF75-45D0-AF5E-2C1D2F8BE89F}" presName="ParentText" presStyleLbl="node1" presStyleIdx="2" presStyleCnt="3" custScaleX="256881" custScaleY="135754" custLinFactX="-100000" custLinFactNeighborX="-112931" custLinFactNeighborY="723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5EA236-8F92-4165-A044-AC8153C76F67}" type="pres">
      <dgm:prSet presAssocID="{E316A8C9-CF75-45D0-AF5E-2C1D2F8BE89F}" presName="FinalChildText" presStyleLbl="revTx" presStyleIdx="2" presStyleCnt="3" custScaleX="425005" custLinFactY="4440" custLinFactNeighborX="-10601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4FDE66-E889-442F-9D9B-17DC270728FF}" type="presOf" srcId="{50230EE4-C0A5-4086-B5F2-5E2EBBC3ED91}" destId="{0F452A8F-319A-452E-AFB0-59E803AAF619}" srcOrd="0" destOrd="0" presId="urn:microsoft.com/office/officeart/2005/8/layout/StepDownProcess"/>
    <dgm:cxn modelId="{9C270AF3-CE4D-4A47-BBB1-C1CF4DD02036}" srcId="{E48D23D5-0F05-4D84-A425-1615F48BA149}" destId="{12837A59-7C33-0047-A692-87677301E2A1}" srcOrd="4" destOrd="0" parTransId="{EDF6D2DC-1B30-E44C-BA7B-75433A5361FA}" sibTransId="{77785B54-4717-8E47-88F0-9C5E57BD24BA}"/>
    <dgm:cxn modelId="{9A8C77EB-A3EC-426E-A4BD-BBB5AADDE5E7}" srcId="{E48D23D5-0F05-4D84-A425-1615F48BA149}" destId="{8CE7BEB8-3162-492F-BA1C-AB3219C1979B}" srcOrd="5" destOrd="0" parTransId="{FCE6AD9C-3E97-4CEE-9EBD-FC2135D579D9}" sibTransId="{0BC345AD-168F-463D-86AA-E106F090C760}"/>
    <dgm:cxn modelId="{3CF16960-74A1-437F-BFCC-14734E7394C8}" type="presOf" srcId="{12837A59-7C33-0047-A692-87677301E2A1}" destId="{31852C04-F35A-445E-AB20-FE7D54DD01CB}" srcOrd="0" destOrd="4" presId="urn:microsoft.com/office/officeart/2005/8/layout/StepDownProcess"/>
    <dgm:cxn modelId="{B5D37142-CCF7-484F-AB60-BDBB3D963546}" srcId="{A543EEFD-CA9C-4AC6-A177-E7FD62668883}" destId="{8AB43E29-DB1F-4749-B34B-84325220E0B4}" srcOrd="1" destOrd="0" parTransId="{60870B47-E29A-4570-86F2-0EDEB8816FE7}" sibTransId="{032B9C5D-ACC2-4F88-A671-AC5DFDF43A04}"/>
    <dgm:cxn modelId="{15B7743A-60CC-4818-BBCE-59E63AC89676}" type="presOf" srcId="{E48D23D5-0F05-4D84-A425-1615F48BA149}" destId="{693E46F8-C777-4456-8D18-A3CBD9D7D18C}" srcOrd="0" destOrd="0" presId="urn:microsoft.com/office/officeart/2005/8/layout/StepDownProcess"/>
    <dgm:cxn modelId="{56F1EBD2-2E49-4CCD-99BA-CBB16ECDBF84}" srcId="{8AB43E29-DB1F-4749-B34B-84325220E0B4}" destId="{50230EE4-C0A5-4086-B5F2-5E2EBBC3ED91}" srcOrd="0" destOrd="0" parTransId="{A3A4C16F-431C-49D6-9195-B2855F475D30}" sibTransId="{97BD4507-B32B-41CF-B1F1-1A2FBFFC66AF}"/>
    <dgm:cxn modelId="{C181AC2E-99AD-BF4F-AB41-019C98EE88EB}" srcId="{E48D23D5-0F05-4D84-A425-1615F48BA149}" destId="{EA51E1AD-25DB-AE43-AC8F-4B14120BACA8}" srcOrd="3" destOrd="0" parTransId="{7E89D9ED-57C7-1E48-BE03-F32DF3E9D382}" sibTransId="{DEF24EDB-494A-6244-8768-6CA3A2550068}"/>
    <dgm:cxn modelId="{EF876928-E5E8-4699-B5EB-7ADBB9026B99}" srcId="{E48D23D5-0F05-4D84-A425-1615F48BA149}" destId="{970BC09B-11B2-4566-889F-B93809ACFA44}" srcOrd="1" destOrd="0" parTransId="{AF353FAC-8877-4D9F-A062-9F30A91C4AF8}" sibTransId="{1285EFF6-D2A4-4F76-9584-EE2CC405A61D}"/>
    <dgm:cxn modelId="{F623ECB4-08D2-415A-BA7B-490FAC1F4F11}" type="presOf" srcId="{EA51E1AD-25DB-AE43-AC8F-4B14120BACA8}" destId="{31852C04-F35A-445E-AB20-FE7D54DD01CB}" srcOrd="0" destOrd="3" presId="urn:microsoft.com/office/officeart/2005/8/layout/StepDownProcess"/>
    <dgm:cxn modelId="{53FA0C3F-0C7D-49E1-A8D3-7C1306E6268C}" type="presOf" srcId="{718207DA-43DC-4BCF-A47E-18B8F9B5DE9B}" destId="{31852C04-F35A-445E-AB20-FE7D54DD01CB}" srcOrd="0" destOrd="0" presId="urn:microsoft.com/office/officeart/2005/8/layout/StepDownProcess"/>
    <dgm:cxn modelId="{2D5883D7-8191-4D00-8DA8-F28AF1494534}" srcId="{E316A8C9-CF75-45D0-AF5E-2C1D2F8BE89F}" destId="{46348060-BBDA-470F-94E9-CF3997022D85}" srcOrd="0" destOrd="0" parTransId="{A1334CA4-56B4-4935-9797-4D8BF3868F3E}" sibTransId="{276DE8E1-60AE-485C-894D-1D9381E6DCCC}"/>
    <dgm:cxn modelId="{1CC3A498-D47F-4855-AC20-71C00EB157B4}" type="presOf" srcId="{970BC09B-11B2-4566-889F-B93809ACFA44}" destId="{31852C04-F35A-445E-AB20-FE7D54DD01CB}" srcOrd="0" destOrd="1" presId="urn:microsoft.com/office/officeart/2005/8/layout/StepDownProcess"/>
    <dgm:cxn modelId="{E8977261-924D-47A6-8A59-C378264DEF50}" type="presOf" srcId="{46348060-BBDA-470F-94E9-CF3997022D85}" destId="{F75EA236-8F92-4165-A044-AC8153C76F67}" srcOrd="0" destOrd="0" presId="urn:microsoft.com/office/officeart/2005/8/layout/StepDownProcess"/>
    <dgm:cxn modelId="{48D10064-BEEE-47F2-8D2C-73575DBEFCBE}" srcId="{A543EEFD-CA9C-4AC6-A177-E7FD62668883}" destId="{E48D23D5-0F05-4D84-A425-1615F48BA149}" srcOrd="0" destOrd="0" parTransId="{0A0C748F-A6B8-4655-88FF-F46E985CF57F}" sibTransId="{17C0599A-20DC-4F69-94CC-47D6B62FD841}"/>
    <dgm:cxn modelId="{63E4028B-EEBE-4AFC-BFBF-CBB78F164563}" type="presOf" srcId="{A543EEFD-CA9C-4AC6-A177-E7FD62668883}" destId="{DEDB78B9-0D20-41C4-B6C9-D67DD212E6B2}" srcOrd="0" destOrd="0" presId="urn:microsoft.com/office/officeart/2005/8/layout/StepDownProcess"/>
    <dgm:cxn modelId="{1F01F8E1-1957-4922-96F1-768381AA91F3}" srcId="{E316A8C9-CF75-45D0-AF5E-2C1D2F8BE89F}" destId="{35A8F35E-04CE-4018-9615-016D530A0B81}" srcOrd="1" destOrd="0" parTransId="{D631DD47-3117-48E9-9F77-627B45F89BAD}" sibTransId="{BAF2A184-5B4F-456C-96D1-8AC1B0941B29}"/>
    <dgm:cxn modelId="{FEA23D89-C522-D645-9BC8-08EE92DE8BC5}" srcId="{E48D23D5-0F05-4D84-A425-1615F48BA149}" destId="{2B2532FA-6907-4749-A570-54BAE471827A}" srcOrd="2" destOrd="0" parTransId="{568DCA9E-2311-AF45-903B-5A0A4F1ED6AE}" sibTransId="{6FE9B116-79BD-164D-AFAC-4D9AFFFD5DC6}"/>
    <dgm:cxn modelId="{732CC5D2-83E0-4263-A5C2-C9053EAB4115}" type="presOf" srcId="{2B2532FA-6907-4749-A570-54BAE471827A}" destId="{31852C04-F35A-445E-AB20-FE7D54DD01CB}" srcOrd="0" destOrd="2" presId="urn:microsoft.com/office/officeart/2005/8/layout/StepDownProcess"/>
    <dgm:cxn modelId="{18A0B56B-8532-4EC3-B361-4ABB4A34C2F2}" srcId="{A543EEFD-CA9C-4AC6-A177-E7FD62668883}" destId="{E316A8C9-CF75-45D0-AF5E-2C1D2F8BE89F}" srcOrd="2" destOrd="0" parTransId="{A4F154BD-0DBD-4D06-8601-88B7B5BE8B17}" sibTransId="{582E4675-FDCA-4CD9-81C2-78A059682838}"/>
    <dgm:cxn modelId="{A7DC6942-90DB-460C-8A13-D5A82A428153}" type="presOf" srcId="{35A8F35E-04CE-4018-9615-016D530A0B81}" destId="{F75EA236-8F92-4165-A044-AC8153C76F67}" srcOrd="0" destOrd="1" presId="urn:microsoft.com/office/officeart/2005/8/layout/StepDownProcess"/>
    <dgm:cxn modelId="{0A98649C-F493-414A-8A71-41198AA8C17A}" type="presOf" srcId="{E316A8C9-CF75-45D0-AF5E-2C1D2F8BE89F}" destId="{BA055197-C4ED-465B-9AA1-631626E927F2}" srcOrd="0" destOrd="0" presId="urn:microsoft.com/office/officeart/2005/8/layout/StepDownProcess"/>
    <dgm:cxn modelId="{587573AA-DFAD-4EC0-B6A1-8CC79F94B7FE}" type="presOf" srcId="{8AB43E29-DB1F-4749-B34B-84325220E0B4}" destId="{0CB986DB-1190-4604-B4B9-C735C55F5CE5}" srcOrd="0" destOrd="0" presId="urn:microsoft.com/office/officeart/2005/8/layout/StepDownProcess"/>
    <dgm:cxn modelId="{6FFD8842-E211-47D6-A9F7-004520E7B754}" srcId="{E48D23D5-0F05-4D84-A425-1615F48BA149}" destId="{718207DA-43DC-4BCF-A47E-18B8F9B5DE9B}" srcOrd="0" destOrd="0" parTransId="{EE62F218-C5C1-4BE4-8C61-88D92B4A06B9}" sibTransId="{9F5B112A-6CE8-4637-9C18-87051F1FEA92}"/>
    <dgm:cxn modelId="{C973CFB7-CF27-464F-9997-1AC41E4E4ECD}" type="presOf" srcId="{8CE7BEB8-3162-492F-BA1C-AB3219C1979B}" destId="{31852C04-F35A-445E-AB20-FE7D54DD01CB}" srcOrd="0" destOrd="5" presId="urn:microsoft.com/office/officeart/2005/8/layout/StepDownProcess"/>
    <dgm:cxn modelId="{7F3081FF-FE85-4105-9CEE-B2B51C27B606}" type="presParOf" srcId="{DEDB78B9-0D20-41C4-B6C9-D67DD212E6B2}" destId="{07742737-0E0B-406C-8171-F5025FCBE447}" srcOrd="0" destOrd="0" presId="urn:microsoft.com/office/officeart/2005/8/layout/StepDownProcess"/>
    <dgm:cxn modelId="{7AEB9E5B-2539-40FA-9D0E-949EC4D4034E}" type="presParOf" srcId="{07742737-0E0B-406C-8171-F5025FCBE447}" destId="{98608214-644F-42D0-928F-361D4F38F3C8}" srcOrd="0" destOrd="0" presId="urn:microsoft.com/office/officeart/2005/8/layout/StepDownProcess"/>
    <dgm:cxn modelId="{BA94EF95-470A-4C01-9D70-B63BA16FF9FD}" type="presParOf" srcId="{07742737-0E0B-406C-8171-F5025FCBE447}" destId="{693E46F8-C777-4456-8D18-A3CBD9D7D18C}" srcOrd="1" destOrd="0" presId="urn:microsoft.com/office/officeart/2005/8/layout/StepDownProcess"/>
    <dgm:cxn modelId="{84209B64-ACF3-446D-B933-63CB93968CCA}" type="presParOf" srcId="{07742737-0E0B-406C-8171-F5025FCBE447}" destId="{31852C04-F35A-445E-AB20-FE7D54DD01CB}" srcOrd="2" destOrd="0" presId="urn:microsoft.com/office/officeart/2005/8/layout/StepDownProcess"/>
    <dgm:cxn modelId="{60EA9918-D63A-41DA-9E27-CB93B33D4EC1}" type="presParOf" srcId="{DEDB78B9-0D20-41C4-B6C9-D67DD212E6B2}" destId="{93A75394-6EA7-4296-B1F6-46DCBE423506}" srcOrd="1" destOrd="0" presId="urn:microsoft.com/office/officeart/2005/8/layout/StepDownProcess"/>
    <dgm:cxn modelId="{462736EF-AA6B-41BA-9A05-C72EC3E32AEB}" type="presParOf" srcId="{DEDB78B9-0D20-41C4-B6C9-D67DD212E6B2}" destId="{6070BEF3-5B0F-44A0-B0C8-182523D6F320}" srcOrd="2" destOrd="0" presId="urn:microsoft.com/office/officeart/2005/8/layout/StepDownProcess"/>
    <dgm:cxn modelId="{AFA52D10-0EA7-4CC2-8FCE-B2BA37FE46F7}" type="presParOf" srcId="{6070BEF3-5B0F-44A0-B0C8-182523D6F320}" destId="{8969F01D-11F7-46AD-9D28-97453D47FAAC}" srcOrd="0" destOrd="0" presId="urn:microsoft.com/office/officeart/2005/8/layout/StepDownProcess"/>
    <dgm:cxn modelId="{947F9EF4-FF07-46B7-8782-4E0E93CCAA7F}" type="presParOf" srcId="{6070BEF3-5B0F-44A0-B0C8-182523D6F320}" destId="{0CB986DB-1190-4604-B4B9-C735C55F5CE5}" srcOrd="1" destOrd="0" presId="urn:microsoft.com/office/officeart/2005/8/layout/StepDownProcess"/>
    <dgm:cxn modelId="{B816BFD6-E45E-402F-9D99-18DE0CC784D2}" type="presParOf" srcId="{6070BEF3-5B0F-44A0-B0C8-182523D6F320}" destId="{0F452A8F-319A-452E-AFB0-59E803AAF619}" srcOrd="2" destOrd="0" presId="urn:microsoft.com/office/officeart/2005/8/layout/StepDownProcess"/>
    <dgm:cxn modelId="{4E15D7C2-AE3A-4BDD-A9DA-A1708DE0099A}" type="presParOf" srcId="{DEDB78B9-0D20-41C4-B6C9-D67DD212E6B2}" destId="{64655F56-74AD-4C99-B80F-2FDAC54BA91B}" srcOrd="3" destOrd="0" presId="urn:microsoft.com/office/officeart/2005/8/layout/StepDownProcess"/>
    <dgm:cxn modelId="{580F253F-8AA3-44D8-9D7F-267968B0CCCA}" type="presParOf" srcId="{DEDB78B9-0D20-41C4-B6C9-D67DD212E6B2}" destId="{D2798A3E-FBEF-4742-B50D-D3752F1B98AD}" srcOrd="4" destOrd="0" presId="urn:microsoft.com/office/officeart/2005/8/layout/StepDownProcess"/>
    <dgm:cxn modelId="{9B9EE03B-EFEE-4BCF-8203-3364B950C1C4}" type="presParOf" srcId="{D2798A3E-FBEF-4742-B50D-D3752F1B98AD}" destId="{BA055197-C4ED-465B-9AA1-631626E927F2}" srcOrd="0" destOrd="0" presId="urn:microsoft.com/office/officeart/2005/8/layout/StepDownProcess"/>
    <dgm:cxn modelId="{498F7495-948C-45D5-B154-C19C270D5271}" type="presParOf" srcId="{D2798A3E-FBEF-4742-B50D-D3752F1B98AD}" destId="{F75EA236-8F92-4165-A044-AC8153C76F6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25" cy="495952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359" y="0"/>
            <a:ext cx="2890825" cy="495952"/>
          </a:xfrm>
          <a:prstGeom prst="rect">
            <a:avLst/>
          </a:prstGeom>
        </p:spPr>
        <p:txBody>
          <a:bodyPr vert="horz" lIns="87563" tIns="43781" rIns="87563" bIns="43781" rtlCol="0"/>
          <a:lstStyle>
            <a:lvl1pPr algn="r">
              <a:defRPr sz="1100"/>
            </a:lvl1pPr>
          </a:lstStyle>
          <a:p>
            <a:fld id="{9911C461-3BE2-4A23-B548-7276A65118CB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321"/>
            <a:ext cx="2890825" cy="495952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359" y="9432321"/>
            <a:ext cx="2890825" cy="495952"/>
          </a:xfrm>
          <a:prstGeom prst="rect">
            <a:avLst/>
          </a:prstGeom>
        </p:spPr>
        <p:txBody>
          <a:bodyPr vert="horz" lIns="87563" tIns="43781" rIns="87563" bIns="43781" rtlCol="0" anchor="b"/>
          <a:lstStyle>
            <a:lvl1pPr algn="r">
              <a:defRPr sz="1100"/>
            </a:lvl1pPr>
          </a:lstStyle>
          <a:p>
            <a:fld id="{498AE54F-0560-4D70-8DD0-29149D4C7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32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6491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506" y="0"/>
            <a:ext cx="2890626" cy="496491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>
              <a:defRPr sz="1200"/>
            </a:lvl1pPr>
          </a:lstStyle>
          <a:p>
            <a:fld id="{0778C645-3327-4815-AFEE-CFD6D7B161E2}" type="datetimeFigureOut">
              <a:rPr lang="en-GB" smtClean="0"/>
              <a:t>29/05/2015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7068" y="4716661"/>
            <a:ext cx="5336540" cy="4468416"/>
          </a:xfrm>
          <a:prstGeom prst="rect">
            <a:avLst/>
          </a:prstGeom>
        </p:spPr>
        <p:txBody>
          <a:bodyPr vert="horz" lIns="94848" tIns="47424" rIns="94848" bIns="474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890626" cy="496491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506" y="9431599"/>
            <a:ext cx="2890626" cy="496491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r">
              <a:defRPr sz="1200"/>
            </a:lvl1pPr>
          </a:lstStyle>
          <a:p>
            <a:fld id="{C4B49512-1EB8-471E-A1C7-76EF967FBC8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00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454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19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61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544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31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5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889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0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7594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83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890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983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23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67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853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232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00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7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B49512-1EB8-471E-A1C7-76EF967FBC8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529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C142A-EB07-41ED-89AE-D8C4B7C2B4C8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6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F028A-A2F9-4277-B9B5-14D729F39B6B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777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9E82E-20AE-4A2A-83BA-94A71D4E8758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88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637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#add your </a:t>
            </a:r>
            <a:r>
              <a:rPr lang="en-US" dirty="0" err="1" smtClean="0">
                <a:solidFill>
                  <a:prstClr val="white"/>
                </a:solidFill>
              </a:rPr>
              <a:t>hashtag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521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322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0373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 bwMode="gray">
          <a:xfrm flipH="1">
            <a:off x="3635375" y="2389356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5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2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4296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0425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12681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000" cy="2242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3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00" b="1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71C7A-88E3-4410-9E18-6528D3AF9225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6309320"/>
            <a:ext cx="5047851" cy="560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25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0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4824411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dirty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637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31392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4637"/>
            <a:ext cx="3592800" cy="1477788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#add your </a:t>
            </a:r>
            <a:r>
              <a:rPr lang="en-US" dirty="0" err="1" smtClean="0">
                <a:solidFill>
                  <a:prstClr val="white"/>
                </a:solidFill>
              </a:rPr>
              <a:t>hashtag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23" name="Connecteur droit 22"/>
          <p:cNvCxnSpPr/>
          <p:nvPr userDrawn="1"/>
        </p:nvCxnSpPr>
        <p:spPr bwMode="gray">
          <a:xfrm flipH="1">
            <a:off x="468313" y="3402521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24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5032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ictu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000" y="1036800"/>
            <a:ext cx="4824412" cy="2232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68314" y="3585600"/>
            <a:ext cx="3592800" cy="147960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SUBTITLE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16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0" y="5157788"/>
            <a:ext cx="9144000" cy="287337"/>
          </a:xfrm>
          <a:solidFill>
            <a:schemeClr val="bg1"/>
          </a:solidFill>
        </p:spPr>
        <p:txBody>
          <a:bodyPr/>
          <a:lstStyle>
            <a:lvl1pPr>
              <a:defRPr sz="100" b="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en-US" noProof="0" smtClean="0"/>
              <a:t> </a:t>
            </a:r>
            <a:endParaRPr lang="en-US" noProof="0"/>
          </a:p>
        </p:txBody>
      </p:sp>
      <p:sp>
        <p:nvSpPr>
          <p:cNvPr id="18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10373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FD_03_chap_110x190,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95935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635374" y="1036638"/>
            <a:ext cx="4645025" cy="1268759"/>
          </a:xfrm>
        </p:spPr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35375" y="2574000"/>
            <a:ext cx="4645025" cy="3447388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0" y="139974"/>
            <a:ext cx="2628000" cy="5017814"/>
          </a:xfrm>
        </p:spPr>
        <p:txBody>
          <a:bodyPr/>
          <a:lstStyle>
            <a:lvl1pPr algn="r">
              <a:defRPr sz="1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0</a:t>
            </a:r>
            <a:endParaRPr lang="en-US" noProof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cxnSp>
        <p:nvCxnSpPr>
          <p:cNvPr id="15" name="Connecteur droit 14"/>
          <p:cNvCxnSpPr/>
          <p:nvPr userDrawn="1"/>
        </p:nvCxnSpPr>
        <p:spPr bwMode="gray">
          <a:xfrm flipH="1">
            <a:off x="3635375" y="2389356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34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635896" y="1304925"/>
            <a:ext cx="4644504" cy="4716463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341438"/>
            <a:ext cx="3419038" cy="4679950"/>
          </a:xfrm>
        </p:spPr>
        <p:txBody>
          <a:bodyPr tIns="1008000" anchor="ctr" anchorCtr="0"/>
          <a:lstStyle>
            <a:lvl1pPr algn="ctr">
              <a:defRPr/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8452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&amp;Conte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smtClean="0"/>
              <a:t>TITLE</a:t>
            </a:r>
            <a:endParaRPr lang="en-US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935038" y="2781388"/>
            <a:ext cx="7345362" cy="3240000"/>
          </a:xfrm>
        </p:spPr>
        <p:txBody>
          <a:bodyPr/>
          <a:lstStyle>
            <a:lvl2pPr>
              <a:defRPr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935038" y="1304924"/>
            <a:ext cx="7345362" cy="1260000"/>
          </a:xfrm>
        </p:spPr>
        <p:txBody>
          <a:bodyPr/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/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012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5157788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638"/>
            <a:ext cx="4824412" cy="2242966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0425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1268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3635375" y="5265204"/>
            <a:ext cx="5508625" cy="1592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Image 20" descr="FD_1_L254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1" y="0"/>
            <a:ext cx="9144000" cy="5157788"/>
          </a:xfrm>
          <a:prstGeom prst="rect">
            <a:avLst/>
          </a:prstGeom>
        </p:spPr>
      </p:pic>
      <p:pic>
        <p:nvPicPr>
          <p:cNvPr id="20" name="Image 19" descr="Bas_couv.png"/>
          <p:cNvPicPr>
            <a:picLocks noChangeAspect="1"/>
          </p:cNvPicPr>
          <p:nvPr userDrawn="1"/>
        </p:nvPicPr>
        <p:blipFill>
          <a:blip r:embed="rId3" cstate="print"/>
          <a:srcRect r="60243" b="722"/>
          <a:stretch>
            <a:fillRect/>
          </a:stretch>
        </p:blipFill>
        <p:spPr bwMode="gray">
          <a:xfrm>
            <a:off x="0" y="5172520"/>
            <a:ext cx="3635375" cy="1685480"/>
          </a:xfrm>
          <a:prstGeom prst="rect">
            <a:avLst/>
          </a:prstGeom>
        </p:spPr>
      </p:pic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8314" y="1036800"/>
            <a:ext cx="4824000" cy="22428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None/>
              <a:defRPr sz="2800" b="1" cap="none" baseline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 noProof="0" dirty="0" smtClean="0"/>
              <a:t>TITLE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algn="l"/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Page: </a:t>
            </a:r>
            <a:fld id="{733122C9-A0B9-462F-8757-0847AD287B63}" type="slidenum">
              <a:rPr lang="en-US" smtClean="0">
                <a:solidFill>
                  <a:prstClr val="white">
                    <a:alpha val="0"/>
                  </a:prstClr>
                </a:solidFill>
              </a:rPr>
              <a:pPr algn="l"/>
              <a:t>‹#›</a:t>
            </a:fld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7"/>
          </p:nvPr>
        </p:nvSpPr>
        <p:spPr bwMode="gray">
          <a:xfrm>
            <a:off x="468312" y="524188"/>
            <a:ext cx="4824413" cy="360000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 smtClean="0">
                <a:solidFill>
                  <a:prstClr val="white"/>
                </a:solidFill>
              </a:rPr>
              <a:t>#add your hashtag</a:t>
            </a: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3635376" y="6021388"/>
            <a:ext cx="5113338" cy="324000"/>
          </a:xfrm>
        </p:spPr>
        <p:txBody>
          <a:bodyPr anchor="b" anchorCtr="0"/>
          <a:lstStyle>
            <a:lvl1pPr algn="r">
              <a:lnSpc>
                <a:spcPct val="100000"/>
              </a:lnSpc>
              <a:defRPr sz="1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noProof="0" smtClean="0"/>
              <a:t>Write your claim here</a:t>
            </a:r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3635375" y="6354202"/>
            <a:ext cx="5113338" cy="2872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US" sz="1000" smtClean="0">
                <a:solidFill>
                  <a:srgbClr val="95D600"/>
                </a:solidFill>
              </a:rPr>
              <a:t>www.gavi.org</a:t>
            </a:r>
            <a:endParaRPr lang="en-US" sz="1000">
              <a:solidFill>
                <a:srgbClr val="95D600"/>
              </a:solidFill>
            </a:endParaRPr>
          </a:p>
        </p:txBody>
      </p:sp>
      <p:cxnSp>
        <p:nvCxnSpPr>
          <p:cNvPr id="14" name="Connecteur droit 13"/>
          <p:cNvCxnSpPr/>
          <p:nvPr userDrawn="1"/>
        </p:nvCxnSpPr>
        <p:spPr bwMode="gray">
          <a:xfrm flipH="1">
            <a:off x="468313" y="3402000"/>
            <a:ext cx="2448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pour une image  1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192588" y="0"/>
            <a:ext cx="4951412" cy="5162400"/>
          </a:xfrm>
          <a:custGeom>
            <a:avLst/>
            <a:gdLst>
              <a:gd name="connsiteX0" fmla="*/ 0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0 w 3851275"/>
              <a:gd name="connsiteY4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0 w 3851275"/>
              <a:gd name="connsiteY3" fmla="*/ 5157788 h 5157788"/>
              <a:gd name="connsiteX4" fmla="*/ 1692275 w 3851275"/>
              <a:gd name="connsiteY4" fmla="*/ 0 h 5157788"/>
              <a:gd name="connsiteX0" fmla="*/ 0 w 2159000"/>
              <a:gd name="connsiteY0" fmla="*/ 0 h 5157788"/>
              <a:gd name="connsiteX1" fmla="*/ 2159000 w 2159000"/>
              <a:gd name="connsiteY1" fmla="*/ 0 h 5157788"/>
              <a:gd name="connsiteX2" fmla="*/ 2159000 w 2159000"/>
              <a:gd name="connsiteY2" fmla="*/ 5157788 h 5157788"/>
              <a:gd name="connsiteX3" fmla="*/ 0 w 2159000"/>
              <a:gd name="connsiteY3" fmla="*/ 5157788 h 5157788"/>
              <a:gd name="connsiteX4" fmla="*/ 0 w 2159000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2625271 w 4784271"/>
              <a:gd name="connsiteY0" fmla="*/ 0 h 5157788"/>
              <a:gd name="connsiteX1" fmla="*/ 4784271 w 4784271"/>
              <a:gd name="connsiteY1" fmla="*/ 0 h 5157788"/>
              <a:gd name="connsiteX2" fmla="*/ 4784271 w 4784271"/>
              <a:gd name="connsiteY2" fmla="*/ 5157788 h 5157788"/>
              <a:gd name="connsiteX3" fmla="*/ 2625271 w 4784271"/>
              <a:gd name="connsiteY3" fmla="*/ 5157788 h 5157788"/>
              <a:gd name="connsiteX4" fmla="*/ 2625271 w 4784271"/>
              <a:gd name="connsiteY4" fmla="*/ 0 h 5157788"/>
              <a:gd name="connsiteX0" fmla="*/ 3568576 w 5727576"/>
              <a:gd name="connsiteY0" fmla="*/ 0 h 5157788"/>
              <a:gd name="connsiteX1" fmla="*/ 5727576 w 5727576"/>
              <a:gd name="connsiteY1" fmla="*/ 0 h 5157788"/>
              <a:gd name="connsiteX2" fmla="*/ 5727576 w 5727576"/>
              <a:gd name="connsiteY2" fmla="*/ 5157788 h 5157788"/>
              <a:gd name="connsiteX3" fmla="*/ 3568576 w 5727576"/>
              <a:gd name="connsiteY3" fmla="*/ 5157788 h 5157788"/>
              <a:gd name="connsiteX4" fmla="*/ 3568576 w 5727576"/>
              <a:gd name="connsiteY4" fmla="*/ 0 h 5157788"/>
              <a:gd name="connsiteX0" fmla="*/ 3306355 w 5465355"/>
              <a:gd name="connsiteY0" fmla="*/ 0 h 5157788"/>
              <a:gd name="connsiteX1" fmla="*/ 5465355 w 5465355"/>
              <a:gd name="connsiteY1" fmla="*/ 0 h 5157788"/>
              <a:gd name="connsiteX2" fmla="*/ 5465355 w 5465355"/>
              <a:gd name="connsiteY2" fmla="*/ 5157788 h 5157788"/>
              <a:gd name="connsiteX3" fmla="*/ 3306355 w 5465355"/>
              <a:gd name="connsiteY3" fmla="*/ 5157788 h 5157788"/>
              <a:gd name="connsiteX4" fmla="*/ 3306355 w 5465355"/>
              <a:gd name="connsiteY4" fmla="*/ 0 h 5157788"/>
              <a:gd name="connsiteX0" fmla="*/ 1416957 w 3575957"/>
              <a:gd name="connsiteY0" fmla="*/ 0 h 5157788"/>
              <a:gd name="connsiteX1" fmla="*/ 3575957 w 3575957"/>
              <a:gd name="connsiteY1" fmla="*/ 0 h 5157788"/>
              <a:gd name="connsiteX2" fmla="*/ 3575957 w 3575957"/>
              <a:gd name="connsiteY2" fmla="*/ 5157788 h 5157788"/>
              <a:gd name="connsiteX3" fmla="*/ 1416957 w 3575957"/>
              <a:gd name="connsiteY3" fmla="*/ 5157788 h 5157788"/>
              <a:gd name="connsiteX4" fmla="*/ 0 w 3575957"/>
              <a:gd name="connsiteY4" fmla="*/ 3339193 h 5157788"/>
              <a:gd name="connsiteX5" fmla="*/ 1416957 w 3575957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6017419"/>
              <a:gd name="connsiteX1" fmla="*/ 3851275 w 3851275"/>
              <a:gd name="connsiteY1" fmla="*/ 0 h 6017419"/>
              <a:gd name="connsiteX2" fmla="*/ 3851275 w 3851275"/>
              <a:gd name="connsiteY2" fmla="*/ 5157788 h 6017419"/>
              <a:gd name="connsiteX3" fmla="*/ 1692275 w 3851275"/>
              <a:gd name="connsiteY3" fmla="*/ 5157788 h 6017419"/>
              <a:gd name="connsiteX4" fmla="*/ 0 w 3851275"/>
              <a:gd name="connsiteY4" fmla="*/ 3284984 h 6017419"/>
              <a:gd name="connsiteX5" fmla="*/ 1692275 w 3851275"/>
              <a:gd name="connsiteY5" fmla="*/ 0 h 6017419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692275 w 3851275"/>
              <a:gd name="connsiteY0" fmla="*/ 0 h 5157788"/>
              <a:gd name="connsiteX1" fmla="*/ 3851275 w 3851275"/>
              <a:gd name="connsiteY1" fmla="*/ 0 h 5157788"/>
              <a:gd name="connsiteX2" fmla="*/ 3851275 w 3851275"/>
              <a:gd name="connsiteY2" fmla="*/ 5157788 h 5157788"/>
              <a:gd name="connsiteX3" fmla="*/ 1692275 w 3851275"/>
              <a:gd name="connsiteY3" fmla="*/ 5157788 h 5157788"/>
              <a:gd name="connsiteX4" fmla="*/ 0 w 3851275"/>
              <a:gd name="connsiteY4" fmla="*/ 3284984 h 5157788"/>
              <a:gd name="connsiteX5" fmla="*/ 1692275 w 3851275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284984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10871 w 3869871"/>
              <a:gd name="connsiteY0" fmla="*/ 0 h 5157788"/>
              <a:gd name="connsiteX1" fmla="*/ 3869871 w 3869871"/>
              <a:gd name="connsiteY1" fmla="*/ 0 h 5157788"/>
              <a:gd name="connsiteX2" fmla="*/ 3869871 w 3869871"/>
              <a:gd name="connsiteY2" fmla="*/ 5157788 h 5157788"/>
              <a:gd name="connsiteX3" fmla="*/ 1710871 w 3869871"/>
              <a:gd name="connsiteY3" fmla="*/ 5157788 h 5157788"/>
              <a:gd name="connsiteX4" fmla="*/ 18596 w 3869871"/>
              <a:gd name="connsiteY4" fmla="*/ 3429000 h 5157788"/>
              <a:gd name="connsiteX5" fmla="*/ 1710871 w 3869871"/>
              <a:gd name="connsiteY5" fmla="*/ 0 h 5157788"/>
              <a:gd name="connsiteX0" fmla="*/ 1704975 w 3863975"/>
              <a:gd name="connsiteY0" fmla="*/ 0 h 5157788"/>
              <a:gd name="connsiteX1" fmla="*/ 3863975 w 3863975"/>
              <a:gd name="connsiteY1" fmla="*/ 0 h 5157788"/>
              <a:gd name="connsiteX2" fmla="*/ 3863975 w 3863975"/>
              <a:gd name="connsiteY2" fmla="*/ 5157788 h 5157788"/>
              <a:gd name="connsiteX3" fmla="*/ 1704975 w 3863975"/>
              <a:gd name="connsiteY3" fmla="*/ 5157788 h 5157788"/>
              <a:gd name="connsiteX4" fmla="*/ 12700 w 3863975"/>
              <a:gd name="connsiteY4" fmla="*/ 3429000 h 5157788"/>
              <a:gd name="connsiteX5" fmla="*/ 1704975 w 3863975"/>
              <a:gd name="connsiteY5" fmla="*/ 0 h 5157788"/>
              <a:gd name="connsiteX0" fmla="*/ 1707243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707243 w 3866243"/>
              <a:gd name="connsiteY5" fmla="*/ 0 h 5157788"/>
              <a:gd name="connsiteX0" fmla="*/ 1130447 w 3866243"/>
              <a:gd name="connsiteY0" fmla="*/ 0 h 5157788"/>
              <a:gd name="connsiteX1" fmla="*/ 3866243 w 3866243"/>
              <a:gd name="connsiteY1" fmla="*/ 0 h 5157788"/>
              <a:gd name="connsiteX2" fmla="*/ 3866243 w 3866243"/>
              <a:gd name="connsiteY2" fmla="*/ 5157788 h 5157788"/>
              <a:gd name="connsiteX3" fmla="*/ 1707243 w 3866243"/>
              <a:gd name="connsiteY3" fmla="*/ 5157788 h 5157788"/>
              <a:gd name="connsiteX4" fmla="*/ 14968 w 3866243"/>
              <a:gd name="connsiteY4" fmla="*/ 3429000 h 5157788"/>
              <a:gd name="connsiteX5" fmla="*/ 1130447 w 3866243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746143 w 5481939"/>
              <a:gd name="connsiteY0" fmla="*/ 0 h 5157788"/>
              <a:gd name="connsiteX1" fmla="*/ 5481939 w 5481939"/>
              <a:gd name="connsiteY1" fmla="*/ 0 h 5157788"/>
              <a:gd name="connsiteX2" fmla="*/ 5481939 w 5481939"/>
              <a:gd name="connsiteY2" fmla="*/ 5157788 h 5157788"/>
              <a:gd name="connsiteX3" fmla="*/ 585903 w 5481939"/>
              <a:gd name="connsiteY3" fmla="*/ 5153180 h 5157788"/>
              <a:gd name="connsiteX4" fmla="*/ 1630664 w 5481939"/>
              <a:gd name="connsiteY4" fmla="*/ 3429000 h 5157788"/>
              <a:gd name="connsiteX5" fmla="*/ 2746143 w 548193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2838053 w 5573849"/>
              <a:gd name="connsiteY0" fmla="*/ 0 h 5157788"/>
              <a:gd name="connsiteX1" fmla="*/ 5573849 w 5573849"/>
              <a:gd name="connsiteY1" fmla="*/ 0 h 5157788"/>
              <a:gd name="connsiteX2" fmla="*/ 5573849 w 5573849"/>
              <a:gd name="connsiteY2" fmla="*/ 5157788 h 5157788"/>
              <a:gd name="connsiteX3" fmla="*/ 677813 w 5573849"/>
              <a:gd name="connsiteY3" fmla="*/ 5153180 h 5157788"/>
              <a:gd name="connsiteX4" fmla="*/ 1001849 w 5573849"/>
              <a:gd name="connsiteY4" fmla="*/ 3389965 h 5157788"/>
              <a:gd name="connsiteX5" fmla="*/ 2838053 w 5573849"/>
              <a:gd name="connsiteY5" fmla="*/ 0 h 5157788"/>
              <a:gd name="connsiteX0" fmla="*/ 3574235 w 6310031"/>
              <a:gd name="connsiteY0" fmla="*/ 0 h 5157788"/>
              <a:gd name="connsiteX1" fmla="*/ 6310031 w 6310031"/>
              <a:gd name="connsiteY1" fmla="*/ 0 h 5157788"/>
              <a:gd name="connsiteX2" fmla="*/ 6310031 w 6310031"/>
              <a:gd name="connsiteY2" fmla="*/ 5157788 h 5157788"/>
              <a:gd name="connsiteX3" fmla="*/ 585903 w 6310031"/>
              <a:gd name="connsiteY3" fmla="*/ 5153180 h 5157788"/>
              <a:gd name="connsiteX4" fmla="*/ 1738031 w 6310031"/>
              <a:gd name="connsiteY4" fmla="*/ 3389965 h 5157788"/>
              <a:gd name="connsiteX5" fmla="*/ 3574235 w 6310031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152128 w 5724128"/>
              <a:gd name="connsiteY4" fmla="*/ 3389965 h 5157788"/>
              <a:gd name="connsiteX5" fmla="*/ 2988332 w 5724128"/>
              <a:gd name="connsiteY5" fmla="*/ 0 h 5157788"/>
              <a:gd name="connsiteX0" fmla="*/ 2988332 w 5724128"/>
              <a:gd name="connsiteY0" fmla="*/ 0 h 5157788"/>
              <a:gd name="connsiteX1" fmla="*/ 5724128 w 5724128"/>
              <a:gd name="connsiteY1" fmla="*/ 0 h 5157788"/>
              <a:gd name="connsiteX2" fmla="*/ 5724128 w 5724128"/>
              <a:gd name="connsiteY2" fmla="*/ 5157788 h 5157788"/>
              <a:gd name="connsiteX3" fmla="*/ 0 w 5724128"/>
              <a:gd name="connsiteY3" fmla="*/ 5153180 h 5157788"/>
              <a:gd name="connsiteX4" fmla="*/ 1296143 w 5724128"/>
              <a:gd name="connsiteY4" fmla="*/ 3461908 h 5157788"/>
              <a:gd name="connsiteX5" fmla="*/ 2988332 w 5724128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296144 w 5724129"/>
              <a:gd name="connsiteY4" fmla="*/ 3461908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2988333 w 5724129"/>
              <a:gd name="connsiteY0" fmla="*/ 0 h 5157788"/>
              <a:gd name="connsiteX1" fmla="*/ 5724129 w 5724129"/>
              <a:gd name="connsiteY1" fmla="*/ 0 h 5157788"/>
              <a:gd name="connsiteX2" fmla="*/ 5724129 w 5724129"/>
              <a:gd name="connsiteY2" fmla="*/ 5157788 h 5157788"/>
              <a:gd name="connsiteX3" fmla="*/ 0 w 5724129"/>
              <a:gd name="connsiteY3" fmla="*/ 5153180 h 5157788"/>
              <a:gd name="connsiteX4" fmla="*/ 1152129 w 5724129"/>
              <a:gd name="connsiteY4" fmla="*/ 3425937 h 5157788"/>
              <a:gd name="connsiteX5" fmla="*/ 2988333 w 5724129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1188132 w 5760132"/>
              <a:gd name="connsiteY4" fmla="*/ 3425937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3024336 w 5760132"/>
              <a:gd name="connsiteY0" fmla="*/ 0 h 5157788"/>
              <a:gd name="connsiteX1" fmla="*/ 5760132 w 5760132"/>
              <a:gd name="connsiteY1" fmla="*/ 0 h 5157788"/>
              <a:gd name="connsiteX2" fmla="*/ 5760132 w 5760132"/>
              <a:gd name="connsiteY2" fmla="*/ 5157788 h 5157788"/>
              <a:gd name="connsiteX3" fmla="*/ 0 w 5760132"/>
              <a:gd name="connsiteY3" fmla="*/ 5153180 h 5157788"/>
              <a:gd name="connsiteX4" fmla="*/ 2736304 w 5760132"/>
              <a:gd name="connsiteY4" fmla="*/ 3461908 h 5157788"/>
              <a:gd name="connsiteX5" fmla="*/ 3024336 w 5760132"/>
              <a:gd name="connsiteY5" fmla="*/ 0 h 5157788"/>
              <a:gd name="connsiteX0" fmla="*/ 2160240 w 4896036"/>
              <a:gd name="connsiteY0" fmla="*/ 0 h 5157788"/>
              <a:gd name="connsiteX1" fmla="*/ 4896036 w 4896036"/>
              <a:gd name="connsiteY1" fmla="*/ 0 h 5157788"/>
              <a:gd name="connsiteX2" fmla="*/ 4896036 w 4896036"/>
              <a:gd name="connsiteY2" fmla="*/ 5157788 h 5157788"/>
              <a:gd name="connsiteX3" fmla="*/ 0 w 4896036"/>
              <a:gd name="connsiteY3" fmla="*/ 5153180 h 5157788"/>
              <a:gd name="connsiteX4" fmla="*/ 1872208 w 4896036"/>
              <a:gd name="connsiteY4" fmla="*/ 3461908 h 5157788"/>
              <a:gd name="connsiteX5" fmla="*/ 2160240 w 4896036"/>
              <a:gd name="connsiteY5" fmla="*/ 0 h 5157788"/>
              <a:gd name="connsiteX0" fmla="*/ 2232248 w 4968044"/>
              <a:gd name="connsiteY0" fmla="*/ 0 h 5157788"/>
              <a:gd name="connsiteX1" fmla="*/ 4968044 w 4968044"/>
              <a:gd name="connsiteY1" fmla="*/ 0 h 5157788"/>
              <a:gd name="connsiteX2" fmla="*/ 4968044 w 4968044"/>
              <a:gd name="connsiteY2" fmla="*/ 5157788 h 5157788"/>
              <a:gd name="connsiteX3" fmla="*/ 0 w 4968044"/>
              <a:gd name="connsiteY3" fmla="*/ 5153180 h 5157788"/>
              <a:gd name="connsiteX4" fmla="*/ 1944216 w 4968044"/>
              <a:gd name="connsiteY4" fmla="*/ 3461908 h 5157788"/>
              <a:gd name="connsiteX5" fmla="*/ 2232248 w 4968044"/>
              <a:gd name="connsiteY5" fmla="*/ 0 h 5157788"/>
              <a:gd name="connsiteX0" fmla="*/ 2207679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207679 w 4943475"/>
              <a:gd name="connsiteY5" fmla="*/ 0 h 5157788"/>
              <a:gd name="connsiteX0" fmla="*/ 2963763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963763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919647 w 4943475"/>
              <a:gd name="connsiteY4" fmla="*/ 3461908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092200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71575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184275 w 4943475"/>
              <a:gd name="connsiteY4" fmla="*/ 263289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343583 w 4943475"/>
              <a:gd name="connsiteY4" fmla="*/ 2634556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675731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675731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1735 w 4943475"/>
              <a:gd name="connsiteY0" fmla="*/ 0 h 5157788"/>
              <a:gd name="connsiteX1" fmla="*/ 4943475 w 4943475"/>
              <a:gd name="connsiteY1" fmla="*/ 0 h 5157788"/>
              <a:gd name="connsiteX2" fmla="*/ 4943475 w 4943475"/>
              <a:gd name="connsiteY2" fmla="*/ 5157788 h 5157788"/>
              <a:gd name="connsiteX3" fmla="*/ 0 w 4943475"/>
              <a:gd name="connsiteY3" fmla="*/ 5153180 h 5157788"/>
              <a:gd name="connsiteX4" fmla="*/ 1235571 w 4943475"/>
              <a:gd name="connsiteY4" fmla="*/ 2562613 h 5157788"/>
              <a:gd name="connsiteX5" fmla="*/ 2711735 w 4943475"/>
              <a:gd name="connsiteY5" fmla="*/ 0 h 5157788"/>
              <a:gd name="connsiteX0" fmla="*/ 2719672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19672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  <a:gd name="connsiteX0" fmla="*/ 2706687 w 4951412"/>
              <a:gd name="connsiteY0" fmla="*/ 0 h 5157788"/>
              <a:gd name="connsiteX1" fmla="*/ 4951412 w 4951412"/>
              <a:gd name="connsiteY1" fmla="*/ 0 h 5157788"/>
              <a:gd name="connsiteX2" fmla="*/ 4951412 w 4951412"/>
              <a:gd name="connsiteY2" fmla="*/ 5157788 h 5157788"/>
              <a:gd name="connsiteX3" fmla="*/ 0 w 4951412"/>
              <a:gd name="connsiteY3" fmla="*/ 5153180 h 5157788"/>
              <a:gd name="connsiteX4" fmla="*/ 1243508 w 4951412"/>
              <a:gd name="connsiteY4" fmla="*/ 2562613 h 5157788"/>
              <a:gd name="connsiteX5" fmla="*/ 2706687 w 4951412"/>
              <a:gd name="connsiteY5" fmla="*/ 0 h 515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51412" h="5157788">
                <a:moveTo>
                  <a:pt x="2706687" y="0"/>
                </a:moveTo>
                <a:lnTo>
                  <a:pt x="4951412" y="0"/>
                </a:lnTo>
                <a:lnTo>
                  <a:pt x="4951412" y="5157788"/>
                </a:lnTo>
                <a:lnTo>
                  <a:pt x="0" y="5153180"/>
                </a:lnTo>
                <a:cubicBezTo>
                  <a:pt x="84411" y="4542509"/>
                  <a:pt x="183041" y="4024723"/>
                  <a:pt x="1243508" y="2562613"/>
                </a:cubicBezTo>
                <a:cubicBezTo>
                  <a:pt x="1867447" y="1704780"/>
                  <a:pt x="2665955" y="709265"/>
                  <a:pt x="2706687" y="0"/>
                </a:cubicBezTo>
                <a:close/>
              </a:path>
            </a:pathLst>
          </a:custGeom>
          <a:solidFill>
            <a:schemeClr val="bg2"/>
          </a:solidFill>
          <a:ln w="3175">
            <a:noFill/>
          </a:ln>
        </p:spPr>
        <p:txBody>
          <a:bodyPr tIns="720000" anchor="ctr" anchorCtr="0"/>
          <a:lstStyle>
            <a:lvl1pPr algn="ctr"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noProof="0" dirty="0" smtClean="0"/>
              <a:t>Select your own photo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08326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9AECB-5536-40BF-927F-932E8889E0E6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36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4E410-CB9F-433A-902C-6FE9CFAE28EC}" type="datetime1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175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DAA2E-AEB9-453A-BA35-836657B4B942}" type="datetime1">
              <a:rPr lang="en-GB" smtClean="0"/>
              <a:t>29/05/2015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04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98AD8-A392-4085-A9CB-E8BC8A4A2C13}" type="datetime1">
              <a:rPr lang="en-GB" smtClean="0"/>
              <a:t>29/05/2015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4D0A-A799-41EE-910F-7A6EDB75B570}" type="datetime1">
              <a:rPr lang="en-GB" smtClean="0"/>
              <a:t>29/05/2015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6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43E9-E606-4B3C-B85E-23486C853CEE}" type="datetime1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9513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A5D36-CF3F-4648-AE6F-C03EE97B6001}" type="datetime1">
              <a:rPr lang="en-GB" smtClean="0"/>
              <a:t>29/05/2015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16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EE2DC-C4BA-48E7-A7E2-5F14CBAD5B13}" type="datetime1">
              <a:rPr lang="en-GB" smtClean="0"/>
              <a:t>29/05/2015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F0179-73F5-4661-9188-B0DB5BD72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10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1116358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60000" y="6040964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668" r:id="rId7"/>
    <p:sldLayoutId id="214748366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42875" indent="0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44000" indent="108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108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 bwMode="gray">
          <a:xfrm flipH="1">
            <a:off x="935038" y="1116358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 descr="Logo_suite_50x3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 bwMode="gray">
          <a:xfrm>
            <a:off x="7344000" y="5779827"/>
            <a:ext cx="1800000" cy="1078173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935038" y="1"/>
            <a:ext cx="7345362" cy="103663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noProof="0" dirty="0" smtClean="0"/>
              <a:t>TITLE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935038" y="1304925"/>
            <a:ext cx="7345362" cy="47164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smtClean="0"/>
              <a:t>Text level 1</a:t>
            </a:r>
          </a:p>
          <a:p>
            <a:pPr lvl="1"/>
            <a:r>
              <a:rPr lang="en-US" noProof="0" dirty="0" smtClean="0"/>
              <a:t>Text level 2</a:t>
            </a:r>
          </a:p>
          <a:p>
            <a:pPr lvl="2"/>
            <a:r>
              <a:rPr lang="en-US" noProof="0" dirty="0" smtClean="0"/>
              <a:t>Text level 3</a:t>
            </a:r>
          </a:p>
          <a:p>
            <a:pPr lvl="3"/>
            <a:r>
              <a:rPr lang="en-US" noProof="0" dirty="0" smtClean="0"/>
              <a:t>Text level 4</a:t>
            </a:r>
          </a:p>
          <a:p>
            <a:pPr lvl="4"/>
            <a:r>
              <a:rPr lang="en-US" noProof="0" dirty="0" smtClean="0"/>
              <a:t>Text level 5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-1" y="6498000"/>
            <a:ext cx="935039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white">
                    <a:alpha val="0"/>
                  </a:prstClr>
                </a:solidFill>
              </a:rPr>
              <a:t>Date</a:t>
            </a:r>
            <a:endParaRPr lang="en-US">
              <a:solidFill>
                <a:prstClr val="white">
                  <a:alpha val="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412000" y="6498000"/>
            <a:ext cx="4320000" cy="360000"/>
          </a:xfrm>
          <a:prstGeom prst="rect">
            <a:avLst/>
          </a:prstGeom>
        </p:spPr>
        <p:txBody>
          <a:bodyPr vert="horz" lIns="0" tIns="7200" rIns="0" bIns="0" rtlCol="0" anchor="t" anchorCtr="0">
            <a:noAutofit/>
          </a:bodyPr>
          <a:lstStyle>
            <a:lvl1pPr algn="ctr">
              <a:defRPr sz="1000" b="1">
                <a:solidFill>
                  <a:schemeClr val="accent4"/>
                </a:solidFill>
              </a:defRPr>
            </a:lvl1pPr>
          </a:lstStyle>
          <a:p>
            <a:r>
              <a:rPr lang="en-US" smtClean="0">
                <a:solidFill>
                  <a:srgbClr val="005CB9"/>
                </a:solidFill>
              </a:rPr>
              <a:t>#add your hashtag</a:t>
            </a:r>
            <a:endParaRPr lang="en-US">
              <a:solidFill>
                <a:srgbClr val="005CB9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35038" y="6498000"/>
            <a:ext cx="900112" cy="360000"/>
          </a:xfrm>
          <a:prstGeom prst="rect">
            <a:avLst/>
          </a:prstGeom>
        </p:spPr>
        <p:txBody>
          <a:bodyPr vert="horz" lIns="0" tIns="21600" rIns="0" bIns="0" rtlCol="0" anchor="t" anchorCtr="0">
            <a:noAutofit/>
          </a:bodyPr>
          <a:lstStyle>
            <a:lvl1pPr algn="ctr">
              <a:defRPr sz="900" b="1">
                <a:solidFill>
                  <a:schemeClr val="tx2"/>
                </a:solidFill>
              </a:defRPr>
            </a:lvl1pPr>
          </a:lstStyle>
          <a:p>
            <a:pPr algn="l"/>
            <a:fld id="{733122C9-A0B9-462F-8757-0847AD287B63}" type="slidenum">
              <a:rPr lang="en-US" smtClean="0">
                <a:solidFill>
                  <a:srgbClr val="878787"/>
                </a:solidFill>
              </a:rPr>
              <a:pPr algn="l"/>
              <a:t>‹#›</a:t>
            </a:fld>
            <a:endParaRPr lang="en-US">
              <a:solidFill>
                <a:srgbClr val="878787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 bwMode="gray">
          <a:xfrm flipH="1">
            <a:off x="7560000" y="6040964"/>
            <a:ext cx="1584000" cy="0"/>
          </a:xfrm>
          <a:prstGeom prst="line">
            <a:avLst/>
          </a:prstGeom>
          <a:ln w="2413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3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cap="none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142875" indent="0" algn="l" defTabSz="914400" rtl="0" eaLnBrk="1" latinLnBrk="0" hangingPunct="1">
        <a:lnSpc>
          <a:spcPct val="100000"/>
        </a:lnSpc>
        <a:spcBef>
          <a:spcPts val="300"/>
        </a:spcBef>
        <a:buFont typeface="Arial" pitchFamily="34" charset="0"/>
        <a:buNone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44000" indent="108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360000" indent="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04000" indent="108000" algn="l" defTabSz="914400" rtl="0" eaLnBrk="1" latinLnBrk="0" hangingPunct="1">
        <a:lnSpc>
          <a:spcPct val="100000"/>
        </a:lnSpc>
        <a:spcBef>
          <a:spcPts val="300"/>
        </a:spcBef>
        <a:buSzPct val="100000"/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6"/>
          <a:stretch/>
        </p:blipFill>
        <p:spPr>
          <a:xfrm>
            <a:off x="0" y="2286000"/>
            <a:ext cx="3384176" cy="9547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0" t="4225" b="-1"/>
          <a:stretch/>
        </p:blipFill>
        <p:spPr>
          <a:xfrm>
            <a:off x="-8964" y="3200400"/>
            <a:ext cx="3375211" cy="914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2781" y="5313982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GB" b="1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February 2015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491880" y="1154361"/>
            <a:ext cx="5184576" cy="4650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5400"/>
              </a:spcBef>
            </a:pPr>
            <a:r>
              <a:rPr lang="en-GB" b="1" dirty="0" smtClean="0">
                <a:solidFill>
                  <a:srgbClr val="002060"/>
                </a:solidFill>
                <a:latin typeface="Calibri" pitchFamily="34" charset="0"/>
              </a:rPr>
              <a:t>An introduction to the switch from trivalent to bivalent oral polio vaccines</a:t>
            </a:r>
            <a:r>
              <a:rPr lang="en-GB" sz="4000" b="1" dirty="0" smtClean="0">
                <a:solidFill>
                  <a:srgbClr val="002060"/>
                </a:solidFill>
                <a:latin typeface="Calibri" pitchFamily="34" charset="0"/>
              </a:rPr>
              <a:t/>
            </a:r>
            <a:br>
              <a:rPr lang="en-GB" sz="4000" b="1" dirty="0" smtClean="0">
                <a:solidFill>
                  <a:srgbClr val="002060"/>
                </a:solidFill>
                <a:latin typeface="Calibri" pitchFamily="34" charset="0"/>
              </a:rPr>
            </a:br>
            <a:endParaRPr lang="en-GB" sz="4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b="1" smtClean="0"/>
              <a:t>1</a:t>
            </a:fld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011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GB" dirty="0" smtClean="0"/>
              <a:t>General steps for the switch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2942623"/>
              </p:ext>
            </p:extLst>
          </p:nvPr>
        </p:nvGraphicFramePr>
        <p:xfrm>
          <a:off x="-252536" y="1494566"/>
          <a:ext cx="9396536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110129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World Health Assembly in May to consider:</a:t>
            </a:r>
            <a:endParaRPr lang="en-GB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1920" y="354957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1"/>
                </a:solidFill>
              </a:rPr>
              <a:t>SAGE in October to consider:</a:t>
            </a:r>
            <a:endParaRPr lang="en-GB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Autofit/>
          </a:bodyPr>
          <a:lstStyle/>
          <a:p>
            <a:r>
              <a:rPr lang="en-GB" dirty="0" smtClean="0"/>
              <a:t>Switch window example: </a:t>
            </a:r>
            <a:br>
              <a:rPr lang="en-GB" dirty="0" smtClean="0"/>
            </a:br>
            <a:r>
              <a:rPr lang="en-GB" b="0" dirty="0" smtClean="0"/>
              <a:t>April 2016 in a country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11</a:t>
            </a:fld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7794890" y="3219050"/>
            <a:ext cx="0" cy="50800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1534" y="3764537"/>
            <a:ext cx="3144442" cy="580008"/>
          </a:xfrm>
          <a:prstGeom prst="rect">
            <a:avLst/>
          </a:prstGeom>
          <a:solidFill>
            <a:srgbClr val="4F81BD"/>
          </a:solidFill>
        </p:spPr>
        <p:txBody>
          <a:bodyPr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  <a:defRPr sz="1600">
                <a:solidFill>
                  <a:srgbClr val="FFFFFF"/>
                </a:solidFill>
                <a:latin typeface="Calibri"/>
              </a:defRPr>
            </a:lvl1pPr>
          </a:lstStyle>
          <a:p>
            <a:r>
              <a:rPr lang="en-US" dirty="0" smtClean="0"/>
              <a:t>            week  1               week  2                  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615290" y="3879450"/>
            <a:ext cx="0" cy="203200"/>
          </a:xfrm>
          <a:prstGeom prst="line">
            <a:avLst/>
          </a:prstGeom>
          <a:ln w="12700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3768481"/>
            <a:ext cx="1950954" cy="576063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1600" dirty="0" smtClean="0">
                <a:solidFill>
                  <a:schemeClr val="bg1"/>
                </a:solidFill>
                <a:latin typeface="Calibri"/>
              </a:rPr>
              <a:t>       week 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00192" y="3768481"/>
            <a:ext cx="1486452" cy="576064"/>
          </a:xfrm>
          <a:prstGeom prst="rect">
            <a:avLst/>
          </a:prstGeom>
          <a:solidFill>
            <a:srgbClr val="1F497D"/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sz="1600" dirty="0">
                <a:solidFill>
                  <a:srgbClr val="FFFFFF"/>
                </a:solidFill>
                <a:latin typeface="Calibri"/>
              </a:rPr>
              <a:t>w</a:t>
            </a: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eek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20272" y="2663219"/>
            <a:ext cx="1721296" cy="542200"/>
          </a:xfrm>
          <a:prstGeom prst="rect">
            <a:avLst/>
          </a:prstGeom>
          <a:noFill/>
          <a:ln>
            <a:noFill/>
          </a:ln>
        </p:spPr>
        <p:txBody>
          <a:bodyPr vert="horz" wrap="square" lIns="88900" tIns="44450" rIns="88900" bIns="44450" rtlCol="0" anchorCtr="0"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CE6B28"/>
              </a:buClr>
            </a:pPr>
            <a:r>
              <a:rPr lang="en-US" b="1" dirty="0" smtClean="0">
                <a:solidFill>
                  <a:schemeClr val="tx2"/>
                </a:solidFill>
                <a:latin typeface="Calibri"/>
              </a:rPr>
              <a:t>Global Validation </a:t>
            </a:r>
            <a:r>
              <a:rPr lang="en-US" b="1" dirty="0">
                <a:solidFill>
                  <a:schemeClr val="tx2"/>
                </a:solidFill>
                <a:latin typeface="Calibri"/>
              </a:rPr>
              <a:t>D</a:t>
            </a:r>
            <a:r>
              <a:rPr lang="en-US" b="1" dirty="0" smtClean="0">
                <a:solidFill>
                  <a:schemeClr val="tx2"/>
                </a:solidFill>
                <a:latin typeface="Calibri"/>
              </a:rPr>
              <a:t>ay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9536" y="4509120"/>
            <a:ext cx="3188448" cy="166814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CE6B28"/>
              </a:buClr>
            </a:pPr>
            <a:r>
              <a:rPr lang="en-US" sz="2200" b="1" dirty="0" smtClean="0">
                <a:solidFill>
                  <a:schemeClr val="tx2"/>
                </a:solidFill>
                <a:latin typeface="Calibri"/>
              </a:rPr>
              <a:t>Global </a:t>
            </a:r>
            <a:r>
              <a:rPr lang="en-US" sz="2200" b="1" dirty="0">
                <a:solidFill>
                  <a:schemeClr val="tx2"/>
                </a:solidFill>
                <a:latin typeface="Calibri"/>
              </a:rPr>
              <a:t>s</a:t>
            </a:r>
            <a:r>
              <a:rPr lang="en-US" sz="2200" b="1" dirty="0" smtClean="0">
                <a:solidFill>
                  <a:schemeClr val="tx2"/>
                </a:solidFill>
                <a:latin typeface="Calibri"/>
              </a:rPr>
              <a:t>witch </a:t>
            </a:r>
          </a:p>
          <a:p>
            <a:pPr algn="ctr">
              <a:spcBef>
                <a:spcPct val="20000"/>
              </a:spcBef>
              <a:buClr>
                <a:srgbClr val="CE6B28"/>
              </a:buClr>
            </a:pPr>
            <a:r>
              <a:rPr lang="en-US" sz="1700" b="1" dirty="0" smtClean="0">
                <a:solidFill>
                  <a:schemeClr val="tx2"/>
                </a:solidFill>
                <a:latin typeface="Calibri"/>
              </a:rPr>
              <a:t>2-week window </a:t>
            </a:r>
          </a:p>
          <a:p>
            <a:pPr algn="ctr">
              <a:spcBef>
                <a:spcPct val="20000"/>
              </a:spcBef>
              <a:buClr>
                <a:srgbClr val="CE6B28"/>
              </a:buClr>
            </a:pPr>
            <a:r>
              <a:rPr lang="en-US" b="1" i="1" dirty="0" smtClean="0">
                <a:solidFill>
                  <a:schemeClr val="tx2"/>
                </a:solidFill>
                <a:latin typeface="Calibri"/>
              </a:rPr>
              <a:t>The country selects a ‘National Switch Day’ from this window</a:t>
            </a:r>
          </a:p>
          <a:p>
            <a:pPr algn="ctr">
              <a:spcBef>
                <a:spcPct val="20000"/>
              </a:spcBef>
              <a:buClr>
                <a:srgbClr val="CE6B28"/>
              </a:buClr>
            </a:pPr>
            <a:r>
              <a:rPr lang="en-US" sz="2200" b="1" dirty="0" smtClean="0">
                <a:solidFill>
                  <a:schemeClr val="tx2"/>
                </a:solidFill>
                <a:latin typeface="Calibri"/>
              </a:rPr>
              <a:t>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20091" y="4485020"/>
            <a:ext cx="2395109" cy="600164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rgbClr val="CE6B28"/>
              </a:buClr>
            </a:pPr>
            <a:r>
              <a:rPr lang="en-US" sz="2200" b="1" dirty="0" smtClean="0">
                <a:solidFill>
                  <a:schemeClr val="tx2"/>
                </a:solidFill>
                <a:latin typeface="Calibri"/>
              </a:rPr>
              <a:t>Global validation    </a:t>
            </a:r>
            <a:r>
              <a:rPr lang="en-US" sz="1700" b="1" dirty="0" smtClean="0">
                <a:solidFill>
                  <a:schemeClr val="tx2"/>
                </a:solidFill>
                <a:latin typeface="Calibri"/>
              </a:rPr>
              <a:t>2-week window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134702" y="1700808"/>
            <a:ext cx="1921082" cy="9233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e.g. National </a:t>
            </a:r>
          </a:p>
          <a:p>
            <a:pPr algn="ctr"/>
            <a:r>
              <a:rPr lang="en-US" b="1" dirty="0" smtClean="0">
                <a:solidFill>
                  <a:schemeClr val="accent6"/>
                </a:solidFill>
              </a:rPr>
              <a:t>Switch Day:</a:t>
            </a:r>
          </a:p>
          <a:p>
            <a:pPr algn="ctr"/>
            <a:r>
              <a:rPr lang="en-US" b="1" u="sng" dirty="0">
                <a:solidFill>
                  <a:schemeClr val="accent6"/>
                </a:solidFill>
              </a:rPr>
              <a:t>s</a:t>
            </a:r>
            <a:r>
              <a:rPr lang="en-US" b="1" u="sng" dirty="0" smtClean="0">
                <a:solidFill>
                  <a:schemeClr val="accent6"/>
                </a:solidFill>
              </a:rPr>
              <a:t>top </a:t>
            </a:r>
            <a:r>
              <a:rPr lang="en-US" b="1" u="sng" dirty="0" err="1">
                <a:solidFill>
                  <a:schemeClr val="accent6"/>
                </a:solidFill>
              </a:rPr>
              <a:t>t</a:t>
            </a:r>
            <a:r>
              <a:rPr lang="en-US" b="1" u="sng" dirty="0" err="1" smtClean="0">
                <a:solidFill>
                  <a:schemeClr val="accent6"/>
                </a:solidFill>
              </a:rPr>
              <a:t>OPV</a:t>
            </a:r>
            <a:r>
              <a:rPr lang="en-US" b="1" u="sng" dirty="0" smtClean="0">
                <a:solidFill>
                  <a:schemeClr val="accent6"/>
                </a:solidFill>
              </a:rPr>
              <a:t> use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64800" y="1756025"/>
            <a:ext cx="192174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79646"/>
                </a:solidFill>
              </a:rPr>
              <a:t>e.g. National </a:t>
            </a:r>
            <a:r>
              <a:rPr lang="en-US" b="1" dirty="0">
                <a:solidFill>
                  <a:srgbClr val="F79646"/>
                </a:solidFill>
              </a:rPr>
              <a:t>Validation </a:t>
            </a:r>
            <a:r>
              <a:rPr lang="en-US" b="1" dirty="0" smtClean="0">
                <a:solidFill>
                  <a:srgbClr val="F79646"/>
                </a:solidFill>
              </a:rPr>
              <a:t>Day:</a:t>
            </a:r>
          </a:p>
          <a:p>
            <a:pPr algn="ctr"/>
            <a:r>
              <a:rPr lang="en-US" b="1" u="sng" dirty="0">
                <a:solidFill>
                  <a:srgbClr val="F79646"/>
                </a:solidFill>
              </a:rPr>
              <a:t>a</a:t>
            </a:r>
            <a:r>
              <a:rPr lang="en-US" b="1" u="sng" dirty="0" smtClean="0">
                <a:solidFill>
                  <a:srgbClr val="F79646"/>
                </a:solidFill>
              </a:rPr>
              <a:t>ll tOPV disposed</a:t>
            </a:r>
          </a:p>
        </p:txBody>
      </p:sp>
      <p:sp>
        <p:nvSpPr>
          <p:cNvPr id="37" name="Flowchart: Merge 36"/>
          <p:cNvSpPr/>
          <p:nvPr/>
        </p:nvSpPr>
        <p:spPr bwMode="auto">
          <a:xfrm rot="16200000" flipH="1">
            <a:off x="7815763" y="3240415"/>
            <a:ext cx="230040" cy="209550"/>
          </a:xfrm>
          <a:prstGeom prst="flowChartMerge">
            <a:avLst/>
          </a:prstGeom>
          <a:solidFill>
            <a:schemeClr val="tx2"/>
          </a:solidFill>
          <a:ln w="12700">
            <a:solidFill>
              <a:schemeClr val="tx2"/>
            </a:solidFill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endParaRPr lang="en-US" sz="2300" dirty="0" smtClean="0">
              <a:solidFill>
                <a:schemeClr val="accent1">
                  <a:lumMod val="50000"/>
                </a:schemeClr>
              </a:solidFill>
              <a:latin typeface="Segoe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87624" y="3682825"/>
            <a:ext cx="6607266" cy="589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Left-Right Arrow 31"/>
          <p:cNvSpPr/>
          <p:nvPr/>
        </p:nvSpPr>
        <p:spPr bwMode="auto">
          <a:xfrm>
            <a:off x="2123727" y="2832378"/>
            <a:ext cx="3166871" cy="720080"/>
          </a:xfrm>
          <a:prstGeom prst="leftRightArrow">
            <a:avLst>
              <a:gd name="adj1" fmla="val 75000"/>
              <a:gd name="adj2" fmla="val 50000"/>
            </a:avLst>
          </a:prstGeom>
          <a:solidFill>
            <a:schemeClr val="accent6">
              <a:lumMod val="75000"/>
            </a:schemeClr>
          </a:solidFill>
          <a:ln w="12700">
            <a:noFill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/>
            <a:r>
              <a:rPr lang="en-US" sz="1600" dirty="0" smtClean="0">
                <a:solidFill>
                  <a:schemeClr val="bg1"/>
                </a:solidFill>
                <a:latin typeface="Segoe" pitchFamily="34" charset="0"/>
              </a:rPr>
              <a:t>disposal and validation </a:t>
            </a:r>
          </a:p>
          <a:p>
            <a:pPr algn="ctr" defTabSz="914099"/>
            <a:r>
              <a:rPr lang="en-US" sz="1600" dirty="0" smtClean="0">
                <a:solidFill>
                  <a:schemeClr val="bg1"/>
                </a:solidFill>
                <a:latin typeface="Segoe" pitchFamily="34" charset="0"/>
              </a:rPr>
              <a:t>2-week window</a:t>
            </a:r>
          </a:p>
        </p:txBody>
      </p:sp>
      <p:sp>
        <p:nvSpPr>
          <p:cNvPr id="21" name="Isosceles Triangle 20"/>
          <p:cNvSpPr/>
          <p:nvPr/>
        </p:nvSpPr>
        <p:spPr>
          <a:xfrm rot="16200000">
            <a:off x="527388" y="3684308"/>
            <a:ext cx="576064" cy="744408"/>
          </a:xfrm>
          <a:prstGeom prst="triangl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7857160" y="3723681"/>
            <a:ext cx="576064" cy="665664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>
            <a:stCxn id="36" idx="2"/>
            <a:endCxn id="16" idx="0"/>
          </p:cNvCxnSpPr>
          <p:nvPr/>
        </p:nvCxnSpPr>
        <p:spPr>
          <a:xfrm>
            <a:off x="5325672" y="2679355"/>
            <a:ext cx="5781" cy="1089126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102449" y="2616353"/>
            <a:ext cx="5781" cy="1161134"/>
          </a:xfrm>
          <a:prstGeom prst="straightConnector1">
            <a:avLst/>
          </a:prstGeom>
          <a:ln>
            <a:solidFill>
              <a:srgbClr val="F7964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86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Global synchronization and 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363272" cy="525658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GB" sz="8800" b="1" dirty="0" smtClean="0"/>
              <a:t>To minimize the risk of any type 2 </a:t>
            </a:r>
            <a:r>
              <a:rPr lang="en-GB" sz="8800" b="1" dirty="0" err="1" smtClean="0"/>
              <a:t>cVDPV</a:t>
            </a:r>
            <a:r>
              <a:rPr lang="en-GB" sz="8800" b="1" dirty="0" smtClean="0"/>
              <a:t> re-emergence or outbreaks from the use of </a:t>
            </a:r>
            <a:r>
              <a:rPr lang="en-GB" sz="8800" b="1" dirty="0" err="1" smtClean="0"/>
              <a:t>tOPV</a:t>
            </a:r>
            <a:r>
              <a:rPr lang="en-GB" sz="8800" b="1" dirty="0" smtClean="0"/>
              <a:t>, </a:t>
            </a:r>
            <a:r>
              <a:rPr lang="en-GB" sz="8800" b="1" dirty="0"/>
              <a:t>the switch will need to take place everywhere worldwide within a 2-week period.</a:t>
            </a:r>
            <a:endParaRPr lang="en-GB" sz="8800" b="1" dirty="0" smtClean="0"/>
          </a:p>
          <a:p>
            <a:pPr marL="457200" lvl="1" indent="0">
              <a:buNone/>
            </a:pPr>
            <a:endParaRPr lang="en-GB" sz="4400" b="1" dirty="0" smtClean="0"/>
          </a:p>
          <a:p>
            <a:pPr marL="0" lvl="1" indent="0">
              <a:spcBef>
                <a:spcPts val="600"/>
              </a:spcBef>
              <a:buNone/>
            </a:pPr>
            <a:r>
              <a:rPr lang="en-GB" sz="6400" b="1" dirty="0" smtClean="0"/>
              <a:t>Implications for tOPV supply planning:</a:t>
            </a:r>
            <a:endParaRPr lang="en-GB" sz="6400" b="1" dirty="0"/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err="1" smtClean="0"/>
              <a:t>tOPV</a:t>
            </a:r>
            <a:r>
              <a:rPr lang="en-GB" sz="6400" dirty="0" smtClean="0"/>
              <a:t> stocks </a:t>
            </a:r>
            <a:r>
              <a:rPr lang="en-GB" sz="6400" dirty="0"/>
              <a:t>needed for national </a:t>
            </a:r>
            <a:r>
              <a:rPr lang="en-GB" sz="6400" dirty="0" smtClean="0"/>
              <a:t>routine immunization only until March 2016 </a:t>
            </a:r>
            <a:endParaRPr lang="en-GB" sz="6400" dirty="0"/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smtClean="0"/>
              <a:t>Countries should coordinate with their relevant supplier to plan around the switch</a:t>
            </a:r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smtClean="0"/>
              <a:t>The last in-country distribution of </a:t>
            </a:r>
            <a:r>
              <a:rPr lang="en-GB" sz="6400" dirty="0" err="1" smtClean="0"/>
              <a:t>tOPV</a:t>
            </a:r>
            <a:r>
              <a:rPr lang="en-GB" sz="6400" dirty="0" smtClean="0"/>
              <a:t> should take place </a:t>
            </a:r>
            <a:r>
              <a:rPr lang="en-GB" sz="6400" dirty="0"/>
              <a:t>4 weeks before </a:t>
            </a:r>
            <a:r>
              <a:rPr lang="en-GB" sz="6400" dirty="0" smtClean="0"/>
              <a:t>the switch </a:t>
            </a:r>
            <a:r>
              <a:rPr lang="en-GB" sz="6400" dirty="0"/>
              <a:t>date </a:t>
            </a:r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smtClean="0"/>
              <a:t>Important to avoid </a:t>
            </a:r>
            <a:r>
              <a:rPr lang="en-GB" sz="6400" dirty="0" err="1" smtClean="0"/>
              <a:t>tOPV</a:t>
            </a:r>
            <a:r>
              <a:rPr lang="en-GB" sz="6400" dirty="0" smtClean="0"/>
              <a:t> </a:t>
            </a:r>
            <a:r>
              <a:rPr lang="en-GB" sz="6400" dirty="0"/>
              <a:t>stock-outs in the weeks </a:t>
            </a:r>
            <a:r>
              <a:rPr lang="en-GB" sz="6400" dirty="0" smtClean="0"/>
              <a:t>before the </a:t>
            </a:r>
            <a:r>
              <a:rPr lang="en-GB" sz="6400" dirty="0"/>
              <a:t>switch</a:t>
            </a:r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/>
              <a:t>Countries should </a:t>
            </a:r>
            <a:r>
              <a:rPr lang="en-GB" sz="6400" dirty="0" smtClean="0"/>
              <a:t>enhance stock </a:t>
            </a:r>
            <a:r>
              <a:rPr lang="en-GB" sz="6400" dirty="0"/>
              <a:t>monitoring and management </a:t>
            </a:r>
            <a:r>
              <a:rPr lang="en-GB" sz="6400" dirty="0" smtClean="0"/>
              <a:t>capacity starting in 2015</a:t>
            </a:r>
            <a:endParaRPr lang="en-GB" sz="6400" dirty="0"/>
          </a:p>
          <a:p>
            <a:pPr marL="457200" lvl="1" indent="0">
              <a:spcBef>
                <a:spcPts val="600"/>
              </a:spcBef>
              <a:buNone/>
            </a:pPr>
            <a:endParaRPr lang="en-GB" sz="4400" b="1" dirty="0" smtClean="0"/>
          </a:p>
          <a:p>
            <a:pPr marL="0" lvl="1" indent="0">
              <a:spcBef>
                <a:spcPts val="600"/>
              </a:spcBef>
              <a:buNone/>
            </a:pPr>
            <a:r>
              <a:rPr lang="en-GB" sz="6400" b="1" dirty="0" smtClean="0"/>
              <a:t>Implications </a:t>
            </a:r>
            <a:r>
              <a:rPr lang="en-GB" sz="6400" b="1" dirty="0"/>
              <a:t>for </a:t>
            </a:r>
            <a:r>
              <a:rPr lang="en-GB" sz="6400" b="1" dirty="0" smtClean="0"/>
              <a:t>bOPV</a:t>
            </a:r>
            <a:r>
              <a:rPr lang="en-GB" sz="6400" b="1" dirty="0"/>
              <a:t>:</a:t>
            </a:r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smtClean="0"/>
              <a:t>3-6 months of supplies of bOPV should be planned for and received in countries from </a:t>
            </a:r>
            <a:br>
              <a:rPr lang="en-GB" sz="6400" dirty="0" smtClean="0"/>
            </a:br>
            <a:r>
              <a:rPr lang="en-GB" sz="6400" dirty="0" smtClean="0"/>
              <a:t>January 2016 onwards</a:t>
            </a:r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6400" dirty="0" smtClean="0"/>
              <a:t>New </a:t>
            </a:r>
            <a:r>
              <a:rPr lang="en-US" sz="6400" dirty="0" err="1" smtClean="0"/>
              <a:t>bOPV</a:t>
            </a:r>
            <a:r>
              <a:rPr lang="en-US" sz="6400" dirty="0" smtClean="0"/>
              <a:t> </a:t>
            </a:r>
            <a:r>
              <a:rPr lang="en-US" sz="6400" dirty="0"/>
              <a:t>stocks </a:t>
            </a:r>
            <a:r>
              <a:rPr lang="en-US" sz="6400" dirty="0" smtClean="0"/>
              <a:t>should be kept </a:t>
            </a:r>
            <a:r>
              <a:rPr lang="en-US" sz="6400" dirty="0"/>
              <a:t>at central </a:t>
            </a:r>
            <a:r>
              <a:rPr lang="en-US" sz="6400" dirty="0" smtClean="0"/>
              <a:t>level, stored separately until distribution</a:t>
            </a:r>
            <a:endParaRPr lang="en-GB" sz="6400" dirty="0" smtClean="0"/>
          </a:p>
          <a:p>
            <a:pPr marL="357188" lvl="1" indent="-174625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6400" dirty="0" smtClean="0"/>
              <a:t>Supply may be distributed </a:t>
            </a:r>
            <a:r>
              <a:rPr lang="en-GB" sz="6400" dirty="0"/>
              <a:t>to vaccination </a:t>
            </a:r>
            <a:r>
              <a:rPr lang="en-GB" sz="6400" dirty="0" smtClean="0"/>
              <a:t>points </a:t>
            </a:r>
            <a:r>
              <a:rPr lang="en-GB" sz="6400" dirty="0"/>
              <a:t>starting 2 weeks </a:t>
            </a:r>
            <a:r>
              <a:rPr lang="en-GB" sz="6400" dirty="0" smtClean="0"/>
              <a:t>before the </a:t>
            </a:r>
            <a:r>
              <a:rPr lang="en-GB" sz="6400" dirty="0"/>
              <a:t>national switch date</a:t>
            </a:r>
          </a:p>
          <a:p>
            <a:pPr marL="114300" indent="0">
              <a:spcBef>
                <a:spcPts val="600"/>
              </a:spcBef>
              <a:buNone/>
            </a:pP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6400" b="1" dirty="0" smtClean="0"/>
              <a:t>Countries should not switch before the global switch window.</a:t>
            </a:r>
            <a:endParaRPr lang="en-GB" sz="64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9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Rationale for OPV withdrawal</a:t>
            </a:r>
            <a:endParaRPr lang="en-GB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Timelines for switching from tOPV to bOPV</a:t>
            </a:r>
            <a:endParaRPr lang="en-GB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Programmatic implications of the switch</a:t>
            </a:r>
            <a:endParaRPr lang="en-GB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18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332656"/>
            <a:ext cx="8229600" cy="762000"/>
          </a:xfrm>
        </p:spPr>
        <p:txBody>
          <a:bodyPr>
            <a:normAutofit/>
          </a:bodyPr>
          <a:lstStyle/>
          <a:p>
            <a:pPr defTabSz="913556" eaLnBrk="1" hangingPunct="1">
              <a:lnSpc>
                <a:spcPct val="90000"/>
              </a:lnSpc>
            </a:pPr>
            <a:r>
              <a:rPr lang="en-GB" b="1" dirty="0" smtClean="0">
                <a:solidFill>
                  <a:srgbClr val="002060"/>
                </a:solidFill>
                <a:latin typeface="+mn-lt"/>
              </a:rPr>
              <a:t>Mitigating risks before the switch </a:t>
            </a:r>
            <a:endParaRPr lang="en-GB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337" y="1484784"/>
            <a:ext cx="8391326" cy="468052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200" dirty="0" smtClean="0"/>
              <a:t>High </a:t>
            </a:r>
            <a:r>
              <a:rPr lang="en-US" sz="2200" dirty="0"/>
              <a:t>population </a:t>
            </a:r>
            <a:r>
              <a:rPr lang="en-US" sz="2200" dirty="0" smtClean="0"/>
              <a:t>immunity is necessary </a:t>
            </a:r>
            <a:r>
              <a:rPr lang="en-US" sz="2200" dirty="0"/>
              <a:t>for </a:t>
            </a:r>
            <a:r>
              <a:rPr lang="en-US" sz="2200" dirty="0" smtClean="0"/>
              <a:t>successful OPV cessation, to help reduce the risks of </a:t>
            </a:r>
            <a:r>
              <a:rPr lang="en-US" sz="2200" dirty="0" err="1" smtClean="0"/>
              <a:t>cVDPV</a:t>
            </a:r>
            <a:r>
              <a:rPr lang="en-US" sz="2200" dirty="0" smtClean="0"/>
              <a:t> emergence </a:t>
            </a:r>
            <a:endParaRPr lang="en-GB" sz="2200" dirty="0"/>
          </a:p>
          <a:p>
            <a:pPr marL="0" indent="0">
              <a:spcBef>
                <a:spcPts val="0"/>
              </a:spcBef>
              <a:buNone/>
            </a:pPr>
            <a:endParaRPr lang="en-GB" sz="2200" b="1" dirty="0" smtClean="0"/>
          </a:p>
          <a:p>
            <a:pPr marL="0" indent="0">
              <a:spcBef>
                <a:spcPts val="1200"/>
              </a:spcBef>
              <a:buNone/>
            </a:pPr>
            <a:r>
              <a:rPr lang="en-GB" sz="2200" b="1" dirty="0" smtClean="0"/>
              <a:t>Higher risk countries will conduct </a:t>
            </a:r>
            <a:r>
              <a:rPr lang="en-GB" sz="2200" b="1" dirty="0" err="1" smtClean="0"/>
              <a:t>tOPV</a:t>
            </a:r>
            <a:r>
              <a:rPr lang="en-GB" sz="2200" b="1" dirty="0" smtClean="0"/>
              <a:t> SIAs in Q4 2015 and Q1 2016, at national and/or subnational level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GB" sz="2200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en-GB" sz="2200" dirty="0" smtClean="0"/>
              <a:t>The plan for risk mitigation SIAs was discussed and agreed by SAGE in October 2014.</a:t>
            </a:r>
            <a:endParaRPr lang="en-GB" sz="2200" dirty="0"/>
          </a:p>
          <a:p>
            <a:pPr marL="457200" lvl="1" indent="0">
              <a:spcBef>
                <a:spcPts val="0"/>
              </a:spcBef>
              <a:buNone/>
            </a:pPr>
            <a:endParaRPr lang="en-GB" sz="2200" b="1" dirty="0" smtClean="0"/>
          </a:p>
          <a:p>
            <a:pPr marL="0" indent="0">
              <a:spcBef>
                <a:spcPts val="1799"/>
              </a:spcBef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21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040560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b="1" dirty="0" smtClean="0"/>
              <a:t>Requires a complete </a:t>
            </a:r>
            <a:r>
              <a:rPr lang="en-GB" sz="2400" b="1" dirty="0"/>
              <a:t>global replacement of </a:t>
            </a:r>
            <a:r>
              <a:rPr lang="en-GB" sz="2400" b="1" dirty="0" err="1"/>
              <a:t>tOPV</a:t>
            </a:r>
            <a:r>
              <a:rPr lang="en-GB" sz="2400" b="1" dirty="0"/>
              <a:t> by bOPV</a:t>
            </a:r>
          </a:p>
          <a:p>
            <a:pPr marL="0" indent="0">
              <a:spcBef>
                <a:spcPts val="1200"/>
              </a:spcBef>
              <a:buNone/>
            </a:pPr>
            <a:endParaRPr lang="en-GB" sz="2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GB" sz="2400" b="1" dirty="0" smtClean="0"/>
              <a:t>Overall process steps: </a:t>
            </a:r>
            <a:r>
              <a:rPr lang="en-GB" sz="2400" b="1" dirty="0" smtClean="0">
                <a:solidFill>
                  <a:srgbClr val="960000"/>
                </a:solidFill>
              </a:rPr>
              <a:t>switch </a:t>
            </a:r>
            <a:r>
              <a:rPr lang="en-GB" sz="2400" b="1" dirty="0" smtClean="0">
                <a:solidFill>
                  <a:srgbClr val="960000"/>
                </a:solidFill>
                <a:sym typeface="Wingdings" panose="05000000000000000000" pitchFamily="2" charset="2"/>
              </a:rPr>
              <a:t></a:t>
            </a:r>
            <a:r>
              <a:rPr lang="en-GB" sz="2400" b="1" dirty="0" smtClean="0">
                <a:solidFill>
                  <a:srgbClr val="960000"/>
                </a:solidFill>
              </a:rPr>
              <a:t> recall </a:t>
            </a:r>
            <a:r>
              <a:rPr lang="en-GB" sz="2400" b="1" dirty="0">
                <a:solidFill>
                  <a:srgbClr val="960000"/>
                </a:solidFill>
                <a:sym typeface="Wingdings" panose="05000000000000000000" pitchFamily="2" charset="2"/>
              </a:rPr>
              <a:t></a:t>
            </a:r>
            <a:r>
              <a:rPr lang="en-GB" sz="2400" b="1" dirty="0" smtClean="0">
                <a:solidFill>
                  <a:srgbClr val="960000"/>
                </a:solidFill>
              </a:rPr>
              <a:t> dispose </a:t>
            </a:r>
            <a:r>
              <a:rPr lang="en-GB" sz="2400" b="1" dirty="0">
                <a:solidFill>
                  <a:srgbClr val="960000"/>
                </a:solidFill>
                <a:sym typeface="Wingdings" panose="05000000000000000000" pitchFamily="2" charset="2"/>
              </a:rPr>
              <a:t></a:t>
            </a:r>
            <a:r>
              <a:rPr lang="en-GB" sz="2400" b="1" dirty="0" smtClean="0">
                <a:solidFill>
                  <a:srgbClr val="960000"/>
                </a:solidFill>
              </a:rPr>
              <a:t> validate</a:t>
            </a:r>
            <a:endParaRPr lang="en-GB" sz="2400" b="1" dirty="0">
              <a:solidFill>
                <a:srgbClr val="960000"/>
              </a:solidFill>
            </a:endParaRPr>
          </a:p>
          <a:p>
            <a:pPr lvl="1">
              <a:buFont typeface="Arial"/>
              <a:buChar char="•"/>
            </a:pPr>
            <a:r>
              <a:rPr lang="en-GB" sz="1800" b="1" dirty="0"/>
              <a:t>Switch</a:t>
            </a:r>
            <a:r>
              <a:rPr lang="en-GB" sz="1800" dirty="0"/>
              <a:t>: </a:t>
            </a:r>
            <a:r>
              <a:rPr lang="en-GB" sz="1800" dirty="0" err="1"/>
              <a:t>tOPV</a:t>
            </a:r>
            <a:r>
              <a:rPr lang="en-GB" sz="1800" dirty="0"/>
              <a:t> is removed from the (private and public sector) cold chain and replaced with bOPV on the National Switch Date</a:t>
            </a:r>
          </a:p>
          <a:p>
            <a:pPr lvl="1">
              <a:buFont typeface="Arial"/>
              <a:buChar char="•"/>
            </a:pPr>
            <a:r>
              <a:rPr lang="en-GB" sz="1800" b="1" dirty="0"/>
              <a:t>Recall</a:t>
            </a:r>
            <a:r>
              <a:rPr lang="en-GB" sz="1800" dirty="0"/>
              <a:t>: </a:t>
            </a:r>
            <a:r>
              <a:rPr lang="en-GB" sz="1800" dirty="0" err="1"/>
              <a:t>tOPV</a:t>
            </a:r>
            <a:r>
              <a:rPr lang="en-GB" sz="1800" dirty="0"/>
              <a:t> is transported to collection points</a:t>
            </a:r>
          </a:p>
          <a:p>
            <a:pPr lvl="1">
              <a:buFont typeface="Arial"/>
              <a:buChar char="•"/>
            </a:pPr>
            <a:r>
              <a:rPr lang="en-GB" sz="1800" b="1" dirty="0"/>
              <a:t>Dispose</a:t>
            </a:r>
            <a:r>
              <a:rPr lang="en-GB" sz="1800" dirty="0"/>
              <a:t>: </a:t>
            </a:r>
            <a:r>
              <a:rPr lang="en-GB" sz="1800" dirty="0" err="1"/>
              <a:t>tOPV</a:t>
            </a:r>
            <a:r>
              <a:rPr lang="en-GB" sz="1800" dirty="0"/>
              <a:t> stocks are safely disposed</a:t>
            </a:r>
          </a:p>
          <a:p>
            <a:pPr lvl="1">
              <a:buFont typeface="Arial"/>
              <a:buChar char="•"/>
            </a:pPr>
            <a:r>
              <a:rPr lang="en-GB" sz="1800" b="1" dirty="0"/>
              <a:t>Validate</a:t>
            </a:r>
            <a:r>
              <a:rPr lang="en-GB" sz="1800" dirty="0"/>
              <a:t>: national and international monitors supervise the process and validate the complete absence of </a:t>
            </a:r>
            <a:r>
              <a:rPr lang="en-GB" sz="1800" dirty="0" err="1"/>
              <a:t>tOPV</a:t>
            </a:r>
            <a:r>
              <a:rPr lang="en-GB" sz="1800" dirty="0"/>
              <a:t> stock on National Validation Day (2 weeks after National Switch Date</a:t>
            </a:r>
            <a:r>
              <a:rPr lang="en-GB" sz="1800" dirty="0" smtClean="0"/>
              <a:t>)</a:t>
            </a:r>
            <a:endParaRPr lang="en-GB" sz="2400" b="1" dirty="0" smtClean="0"/>
          </a:p>
          <a:p>
            <a:pPr marL="0" indent="0">
              <a:spcBef>
                <a:spcPts val="1200"/>
              </a:spcBef>
              <a:buNone/>
            </a:pPr>
            <a:endParaRPr lang="en-GB" sz="300" b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b="1" dirty="0" smtClean="0"/>
              <a:t>Manufacturers </a:t>
            </a:r>
            <a:r>
              <a:rPr lang="en-GB" sz="2400" b="1" dirty="0"/>
              <a:t>will not supply </a:t>
            </a:r>
            <a:r>
              <a:rPr lang="en-GB" sz="2400" b="1" dirty="0" smtClean="0"/>
              <a:t>any more </a:t>
            </a:r>
            <a:r>
              <a:rPr lang="en-GB" sz="2400" b="1" dirty="0" err="1"/>
              <a:t>tOPV</a:t>
            </a:r>
            <a:r>
              <a:rPr lang="en-GB" sz="2400" b="1" dirty="0"/>
              <a:t> starting a short period before </a:t>
            </a:r>
            <a:r>
              <a:rPr lang="en-GB" sz="2400" b="1" dirty="0" smtClean="0"/>
              <a:t>the switch.</a:t>
            </a:r>
          </a:p>
          <a:p>
            <a:pPr marL="0" indent="0">
              <a:spcBef>
                <a:spcPts val="0"/>
              </a:spcBef>
              <a:buNone/>
            </a:pPr>
            <a:endParaRPr lang="en-GB" sz="200" b="1" dirty="0" smtClean="0"/>
          </a:p>
          <a:p>
            <a:pPr marL="0" indent="0">
              <a:spcBef>
                <a:spcPts val="0"/>
              </a:spcBef>
              <a:buNone/>
            </a:pPr>
            <a:endParaRPr lang="en-US" sz="2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15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7768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0066"/>
                </a:solidFill>
              </a:rPr>
              <a:t>Principles of </a:t>
            </a:r>
            <a:r>
              <a:rPr lang="en-GB" dirty="0" err="1" smtClean="0">
                <a:solidFill>
                  <a:srgbClr val="000066"/>
                </a:solidFill>
              </a:rPr>
              <a:t>tOPV</a:t>
            </a:r>
            <a:r>
              <a:rPr lang="en-GB" dirty="0" smtClean="0">
                <a:solidFill>
                  <a:srgbClr val="000066"/>
                </a:solidFill>
              </a:rPr>
              <a:t> </a:t>
            </a:r>
            <a:r>
              <a:rPr lang="en-GB" dirty="0" smtClean="0"/>
              <a:t>withdrawal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GB" dirty="0" smtClean="0"/>
              <a:t>Country level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48965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800" b="1" dirty="0" smtClean="0"/>
              <a:t>Planning and management</a:t>
            </a:r>
          </a:p>
          <a:p>
            <a:r>
              <a:rPr lang="en-GB" sz="2400" u="sng" dirty="0"/>
              <a:t>Now:</a:t>
            </a:r>
            <a:r>
              <a:rPr lang="en-GB" sz="2400" dirty="0"/>
              <a:t> Forecast quantities for supply and procurement of bOPV and </a:t>
            </a:r>
            <a:r>
              <a:rPr lang="en-GB" sz="2400" dirty="0" err="1"/>
              <a:t>tOPV</a:t>
            </a:r>
            <a:endParaRPr lang="en-GB" sz="2400" dirty="0"/>
          </a:p>
          <a:p>
            <a:r>
              <a:rPr lang="en-GB" sz="2400" dirty="0" smtClean="0"/>
              <a:t>Coordinate with national committees and private sector, for both routine immunization and supplemental campaigns</a:t>
            </a:r>
          </a:p>
          <a:p>
            <a:r>
              <a:rPr lang="en-GB" sz="2400" dirty="0" smtClean="0"/>
              <a:t>Develop a national operational plan by mid 2015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800" b="1" dirty="0" smtClean="0"/>
              <a:t>Regulatory </a:t>
            </a:r>
          </a:p>
          <a:p>
            <a:r>
              <a:rPr lang="en-GB" sz="2400" dirty="0" smtClean="0"/>
              <a:t>Initiate process for national licensure of bOPV licensure (in countries that require it)</a:t>
            </a:r>
          </a:p>
          <a:p>
            <a:r>
              <a:rPr lang="en-GB" sz="2400" dirty="0" smtClean="0"/>
              <a:t>Note that bOPV is the same as tOPV for volume, heat sensitivity, VVM, and wastage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800" b="1" dirty="0" smtClean="0"/>
              <a:t>Implementation, monitoring, logistics, communication</a:t>
            </a:r>
          </a:p>
          <a:p>
            <a:r>
              <a:rPr lang="en-GB" sz="2400" dirty="0" smtClean="0"/>
              <a:t>Establish a ‘switch support team’ to implement the plan</a:t>
            </a:r>
          </a:p>
          <a:p>
            <a:r>
              <a:rPr lang="en-GB" sz="2400" dirty="0" smtClean="0"/>
              <a:t>Adapt </a:t>
            </a:r>
            <a:r>
              <a:rPr lang="en-GB" sz="2400" dirty="0" err="1" smtClean="0"/>
              <a:t>workplans</a:t>
            </a:r>
            <a:r>
              <a:rPr lang="en-GB" sz="2400" dirty="0" smtClean="0"/>
              <a:t>, communication and training materials to local context and language</a:t>
            </a:r>
          </a:p>
          <a:p>
            <a:r>
              <a:rPr lang="en-GB" sz="2400" dirty="0"/>
              <a:t>Update </a:t>
            </a:r>
            <a:r>
              <a:rPr lang="en-GB" sz="2400" dirty="0" smtClean="0"/>
              <a:t>data tools</a:t>
            </a:r>
            <a:endParaRPr lang="en-GB" sz="2400" dirty="0"/>
          </a:p>
          <a:p>
            <a:r>
              <a:rPr lang="en-GB" sz="2400" dirty="0" smtClean="0"/>
              <a:t>Update information </a:t>
            </a:r>
            <a:r>
              <a:rPr lang="en-GB" sz="2400" dirty="0"/>
              <a:t>systems to monitor activities at all levels 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94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0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Preparation underway at a global level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34908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b="1" dirty="0" smtClean="0"/>
              <a:t>Involving vaccine </a:t>
            </a:r>
            <a:r>
              <a:rPr lang="en-US" b="1" dirty="0"/>
              <a:t>manufacturers </a:t>
            </a:r>
            <a:r>
              <a:rPr lang="en-US" dirty="0"/>
              <a:t>and </a:t>
            </a:r>
            <a:r>
              <a:rPr lang="en-US" dirty="0" smtClean="0"/>
              <a:t>national regulatory authorities on </a:t>
            </a:r>
            <a:r>
              <a:rPr lang="en-US" dirty="0" err="1" smtClean="0"/>
              <a:t>bOPV</a:t>
            </a:r>
            <a:r>
              <a:rPr lang="en-US" dirty="0" smtClean="0"/>
              <a:t> </a:t>
            </a:r>
            <a:r>
              <a:rPr lang="en-US" dirty="0"/>
              <a:t>licensure </a:t>
            </a:r>
            <a:r>
              <a:rPr lang="en-US" dirty="0" smtClean="0"/>
              <a:t>and supply. Consulting on presentations and labelling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 smtClean="0"/>
              <a:t>Developing </a:t>
            </a:r>
            <a:r>
              <a:rPr lang="en-US" b="1" dirty="0" smtClean="0"/>
              <a:t>procurement </a:t>
            </a:r>
            <a:r>
              <a:rPr lang="en-US" b="1" dirty="0"/>
              <a:t>and distribution strategies </a:t>
            </a:r>
            <a:r>
              <a:rPr lang="en-US" dirty="0"/>
              <a:t>to </a:t>
            </a:r>
            <a:r>
              <a:rPr lang="en-US" dirty="0" smtClean="0"/>
              <a:t>minimize </a:t>
            </a:r>
            <a:r>
              <a:rPr lang="en-US" dirty="0"/>
              <a:t>stocks of </a:t>
            </a:r>
            <a:r>
              <a:rPr lang="en-US" dirty="0" err="1"/>
              <a:t>tOPV</a:t>
            </a:r>
            <a:r>
              <a:rPr lang="en-US" dirty="0"/>
              <a:t> while avoiding </a:t>
            </a:r>
            <a:r>
              <a:rPr lang="en-US" dirty="0" err="1"/>
              <a:t>stockouts</a:t>
            </a:r>
            <a:r>
              <a:rPr lang="en-US" dirty="0"/>
              <a:t> prior to the switch date, including with self-procuring countries 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Developing </a:t>
            </a:r>
            <a:r>
              <a:rPr lang="en-US" dirty="0"/>
              <a:t>and </a:t>
            </a:r>
            <a:r>
              <a:rPr lang="en-US" dirty="0" smtClean="0"/>
              <a:t>disseminating Switch </a:t>
            </a:r>
            <a:r>
              <a:rPr lang="en-US" dirty="0"/>
              <a:t>protocol</a:t>
            </a:r>
            <a:r>
              <a:rPr lang="en-US" b="1" dirty="0"/>
              <a:t> </a:t>
            </a:r>
            <a:r>
              <a:rPr lang="en-US" b="1" dirty="0" smtClean="0"/>
              <a:t>templates, </a:t>
            </a:r>
            <a:r>
              <a:rPr lang="en-US" b="1" dirty="0" err="1" smtClean="0"/>
              <a:t>workplans</a:t>
            </a:r>
            <a:r>
              <a:rPr lang="en-US" b="1" dirty="0" smtClean="0"/>
              <a:t>, communication and training </a:t>
            </a:r>
            <a:r>
              <a:rPr lang="en-US" b="1" dirty="0"/>
              <a:t>materials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Seeking endorsement </a:t>
            </a:r>
            <a:r>
              <a:rPr lang="en-US" dirty="0"/>
              <a:t>of the </a:t>
            </a:r>
            <a:r>
              <a:rPr lang="en-US" dirty="0" smtClean="0"/>
              <a:t>switch by </a:t>
            </a:r>
            <a:r>
              <a:rPr lang="en-US" dirty="0"/>
              <a:t>WHO member states through </a:t>
            </a:r>
            <a:r>
              <a:rPr lang="en-US" dirty="0" smtClean="0"/>
              <a:t>an expected </a:t>
            </a:r>
            <a:r>
              <a:rPr lang="en-US" b="1" dirty="0" smtClean="0"/>
              <a:t>World Health Assembly discussion in May 2015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Establishing</a:t>
            </a:r>
            <a:r>
              <a:rPr lang="en-US" b="1" dirty="0" smtClean="0"/>
              <a:t> monitoring systems at all levels</a:t>
            </a:r>
            <a:r>
              <a:rPr lang="en-US" dirty="0" smtClean="0"/>
              <a:t> to track progress</a:t>
            </a:r>
            <a:endParaRPr lang="en-US" dirty="0"/>
          </a:p>
          <a:p>
            <a:pPr>
              <a:spcBef>
                <a:spcPts val="180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89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/>
              <a:t>N</a:t>
            </a:r>
            <a:r>
              <a:rPr lang="en-GB" dirty="0" smtClean="0"/>
              <a:t>ext steps for switch planning                and communications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1917"/>
            <a:ext cx="8363272" cy="47133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2400" b="1" dirty="0" smtClean="0"/>
              <a:t>Switch </a:t>
            </a:r>
            <a:r>
              <a:rPr lang="en-GB" sz="2400" b="1" dirty="0"/>
              <a:t>i</a:t>
            </a:r>
            <a:r>
              <a:rPr lang="en-GB" sz="2400" b="1" dirty="0" smtClean="0"/>
              <a:t>mplementation working group (under the IMG)</a:t>
            </a:r>
          </a:p>
          <a:p>
            <a:pPr marL="0" indent="0">
              <a:buNone/>
            </a:pPr>
            <a:r>
              <a:rPr lang="en-GB" sz="2400" dirty="0" smtClean="0"/>
              <a:t>Coordinating planning, preparations, and technical assistance.</a:t>
            </a:r>
          </a:p>
          <a:p>
            <a:pPr marL="0" indent="0">
              <a:buNone/>
            </a:pPr>
            <a:endParaRPr lang="en-GB" sz="2400" b="1" dirty="0" smtClean="0"/>
          </a:p>
          <a:p>
            <a:pPr marL="0" indent="0">
              <a:buNone/>
            </a:pPr>
            <a:r>
              <a:rPr lang="en-GB" sz="2400" b="1" dirty="0" smtClean="0"/>
              <a:t>Communications and training</a:t>
            </a:r>
          </a:p>
          <a:p>
            <a:pPr marL="0" indent="0">
              <a:buNone/>
            </a:pPr>
            <a:r>
              <a:rPr lang="en-GB" sz="2400" dirty="0" smtClean="0"/>
              <a:t>Disseminating information and hosting webinars from Q1 2015 to inform planning and developing materials for health worker training</a:t>
            </a:r>
          </a:p>
          <a:p>
            <a:endParaRPr lang="en-GB" sz="2400" dirty="0" smtClean="0"/>
          </a:p>
          <a:p>
            <a:pPr marL="0" indent="0">
              <a:buNone/>
            </a:pPr>
            <a:r>
              <a:rPr lang="en-GB" sz="2400" b="1" dirty="0" smtClean="0"/>
              <a:t>The Switch Protocol: an implementation guide</a:t>
            </a:r>
          </a:p>
          <a:p>
            <a:r>
              <a:rPr lang="en-GB" sz="2400" dirty="0" smtClean="0"/>
              <a:t>The Protocol will be published in early 2015</a:t>
            </a:r>
          </a:p>
          <a:p>
            <a:r>
              <a:rPr lang="en-GB" sz="2400" dirty="0" smtClean="0"/>
              <a:t>Regional briefings/trainings will help build awareness and capacity</a:t>
            </a:r>
          </a:p>
          <a:p>
            <a:r>
              <a:rPr lang="en-GB" sz="2400" dirty="0" smtClean="0"/>
              <a:t>Liaison with UNICEF country offices and relevant manufacturers for self-procuring countries vital to implementation and supply strategies </a:t>
            </a:r>
          </a:p>
          <a:p>
            <a:r>
              <a:rPr lang="en-GB" sz="2400" dirty="0"/>
              <a:t>Countries will be responsible for monitoring stock levels and adjusting the frequency and/or quantities of </a:t>
            </a:r>
            <a:r>
              <a:rPr lang="en-GB" sz="2400" dirty="0" err="1"/>
              <a:t>tOPV</a:t>
            </a:r>
            <a:r>
              <a:rPr lang="en-GB" sz="2400" dirty="0"/>
              <a:t> deliveries to minimize risk of excess stocks and stock-outs at country level.</a:t>
            </a:r>
          </a:p>
          <a:p>
            <a:r>
              <a:rPr lang="en-GB" sz="2400" dirty="0" smtClean="0"/>
              <a:t>Country </a:t>
            </a:r>
            <a:r>
              <a:rPr lang="en-GB" sz="2400" dirty="0"/>
              <a:t>pilot exercises will help refine preparations, </a:t>
            </a:r>
            <a:r>
              <a:rPr lang="en-GB" sz="2400" dirty="0" smtClean="0"/>
              <a:t>guidance</a:t>
            </a:r>
            <a:r>
              <a:rPr lang="en-GB" sz="2400" dirty="0"/>
              <a:t>, and information collection systems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925296">
            <a:off x="-249088" y="72283"/>
            <a:ext cx="2902351" cy="3580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586341" y="44624"/>
            <a:ext cx="3569835" cy="5256584"/>
            <a:chOff x="1579990" y="620688"/>
            <a:chExt cx="3831236" cy="5515274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583597" y="620688"/>
              <a:ext cx="3827629" cy="3202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8"/>
            <a:stretch/>
          </p:blipFill>
          <p:spPr bwMode="auto">
            <a:xfrm>
              <a:off x="1579990" y="3351488"/>
              <a:ext cx="3831236" cy="2784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588992" y="3295316"/>
              <a:ext cx="3822234" cy="66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5"/>
          <a:stretch/>
        </p:blipFill>
        <p:spPr bwMode="auto">
          <a:xfrm rot="21137882">
            <a:off x="137321" y="1903601"/>
            <a:ext cx="2936285" cy="386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4"/>
          <a:stretch/>
        </p:blipFill>
        <p:spPr bwMode="auto">
          <a:xfrm rot="20834652">
            <a:off x="-380324" y="4108027"/>
            <a:ext cx="2516069" cy="238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352911">
            <a:off x="6054357" y="2603371"/>
            <a:ext cx="3228172" cy="2394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422099">
            <a:off x="6291241" y="264471"/>
            <a:ext cx="3194080" cy="240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" t="2277" r="50474"/>
          <a:stretch/>
        </p:blipFill>
        <p:spPr bwMode="auto">
          <a:xfrm rot="376972">
            <a:off x="4304704" y="4071447"/>
            <a:ext cx="2230788" cy="313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" t="5714" r="3461" b="8388"/>
          <a:stretch/>
        </p:blipFill>
        <p:spPr bwMode="auto">
          <a:xfrm rot="540325">
            <a:off x="6105998" y="4722220"/>
            <a:ext cx="3125416" cy="2365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390436">
            <a:off x="1907704" y="4317910"/>
            <a:ext cx="2304256" cy="301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971600" y="2091222"/>
            <a:ext cx="7348729" cy="26339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75000"/>
              </a:schemeClr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COMING SOON! </a:t>
            </a:r>
          </a:p>
          <a:p>
            <a:r>
              <a:rPr lang="en-GB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OPV technical background,        communications and training materials:</a:t>
            </a:r>
          </a:p>
          <a:p>
            <a:r>
              <a:rPr lang="en-US" sz="2400" dirty="0">
                <a:solidFill>
                  <a:srgbClr val="002060"/>
                </a:solidFill>
              </a:rPr>
              <a:t>http://www.who.int/immunization/diseases/poliomyelitis/endgame_objective2/en/</a:t>
            </a:r>
          </a:p>
          <a:p>
            <a:endParaRPr lang="en-GB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1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Rationale </a:t>
            </a:r>
            <a:r>
              <a:rPr lang="en-GB" dirty="0"/>
              <a:t>for OPV withdrawal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Timelines for switching from tOPV to bOPV</a:t>
            </a:r>
            <a:endParaRPr lang="en-GB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Programmatic implications of the switch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9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69256"/>
            <a:ext cx="4724400" cy="1984375"/>
          </a:xfrm>
        </p:spPr>
        <p:txBody>
          <a:bodyPr>
            <a:noAutofit/>
          </a:bodyPr>
          <a:lstStyle/>
          <a:p>
            <a:r>
              <a:rPr lang="en-GB" sz="55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</a:t>
            </a:r>
            <a:r>
              <a:rPr lang="en-GB" sz="55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n-GB" sz="5500" b="1" kern="1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46"/>
          <a:stretch/>
        </p:blipFill>
        <p:spPr>
          <a:xfrm>
            <a:off x="5790926" y="2324831"/>
            <a:ext cx="3384176" cy="95474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0" t="4225" b="-1"/>
          <a:stretch/>
        </p:blipFill>
        <p:spPr>
          <a:xfrm>
            <a:off x="5781962" y="3239231"/>
            <a:ext cx="3375211" cy="914400"/>
          </a:xfrm>
          <a:prstGeom prst="rect">
            <a:avLst/>
          </a:prstGeom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323528" y="5130378"/>
            <a:ext cx="8352928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500" b="1" dirty="0" smtClean="0">
                <a:solidFill>
                  <a:srgbClr val="002060"/>
                </a:solidFill>
              </a:rPr>
              <a:t/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/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dirty="0" smtClean="0">
                <a:solidFill>
                  <a:srgbClr val="002060"/>
                </a:solidFill>
              </a:rPr>
              <a:t/>
            </a:r>
            <a:br>
              <a:rPr lang="en-US" sz="1500" b="1" dirty="0" smtClean="0">
                <a:solidFill>
                  <a:srgbClr val="002060"/>
                </a:solidFill>
              </a:rPr>
            </a:br>
            <a:r>
              <a:rPr lang="en-US" sz="1500" b="1" i="1" dirty="0" smtClean="0">
                <a:solidFill>
                  <a:srgbClr val="002060"/>
                </a:solidFill>
              </a:rPr>
              <a:t>For more information:</a:t>
            </a:r>
          </a:p>
          <a:p>
            <a:r>
              <a:rPr lang="en-US" sz="1500" dirty="0">
                <a:solidFill>
                  <a:srgbClr val="002060"/>
                </a:solidFill>
              </a:rPr>
              <a:t>http://</a:t>
            </a:r>
            <a:r>
              <a:rPr lang="en-US" sz="1500" dirty="0" smtClean="0">
                <a:solidFill>
                  <a:srgbClr val="002060"/>
                </a:solidFill>
              </a:rPr>
              <a:t>www.who.int/immunization/diseases/poliomyelitis/endgame_objective2/en</a:t>
            </a:r>
            <a:r>
              <a:rPr lang="en-US" sz="1500" dirty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F6095-9CA8-4B65-9012-77AC75054AC4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4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Children paralyzed by polio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445335"/>
              </p:ext>
            </p:extLst>
          </p:nvPr>
        </p:nvGraphicFramePr>
        <p:xfrm>
          <a:off x="34925" y="1432842"/>
          <a:ext cx="9109075" cy="4516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4138944" y="1950366"/>
            <a:ext cx="2070914" cy="2670173"/>
            <a:chOff x="2442" y="1385"/>
            <a:chExt cx="2282" cy="1682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 flipV="1">
              <a:off x="3573" y="2341"/>
              <a:ext cx="0" cy="7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442" y="1385"/>
              <a:ext cx="2282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25000"/>
                </a:lnSpc>
              </a:pPr>
              <a:r>
                <a:rPr lang="en-GB" sz="2400" dirty="0" smtClean="0">
                  <a:latin typeface="Calibri" pitchFamily="34" charset="0"/>
                </a:rPr>
                <a:t>Type 2 polio eradicated (WPV)</a:t>
              </a:r>
              <a:endParaRPr lang="en-US" sz="24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56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340" y="81796"/>
            <a:ext cx="8867328" cy="1143000"/>
          </a:xfrm>
        </p:spPr>
        <p:txBody>
          <a:bodyPr>
            <a:normAutofit fontScale="90000"/>
          </a:bodyPr>
          <a:lstStyle/>
          <a:p>
            <a:r>
              <a:rPr lang="en-GB" altLang="ja-JP" sz="4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Vaccine-derived polio outbreaks (</a:t>
            </a:r>
            <a:r>
              <a:rPr lang="en-GB" altLang="ja-JP" sz="4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circulating VDPVs</a:t>
            </a:r>
            <a:r>
              <a:rPr lang="en-GB" altLang="ja-JP" sz="44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ＭＳ Ｐゴシック" pitchFamily="34" charset="-128"/>
              </a:rPr>
              <a:t>) 2000-2013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4</a:t>
            </a:fld>
            <a:endParaRPr lang="en-GB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64524" y="4288879"/>
            <a:ext cx="193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2 (478 cases)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264524" y="3914229"/>
            <a:ext cx="18161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1 (79 cases)</a:t>
            </a: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777161" y="4509541"/>
            <a:ext cx="1701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0000"/>
                </a:solidFill>
              </a:rPr>
              <a:t>Type 3 (9 cases)</a:t>
            </a: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rcRect l="5243" t="11485" r="5330" b="11591"/>
          <a:stretch>
            <a:fillRect/>
          </a:stretch>
        </p:blipFill>
        <p:spPr bwMode="auto">
          <a:xfrm>
            <a:off x="395536" y="1340891"/>
            <a:ext cx="8366125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864474" y="5052466"/>
            <a:ext cx="184150" cy="160338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064499" y="4939754"/>
            <a:ext cx="88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alibri" pitchFamily="34" charset="0"/>
              </a:rPr>
              <a:t>Type 2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64498" y="4565104"/>
            <a:ext cx="21304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itchFamily="34" charset="0"/>
              </a:rPr>
              <a:t>Type </a:t>
            </a:r>
            <a:r>
              <a:rPr lang="en-GB" sz="2000" b="1" dirty="0" smtClean="0">
                <a:latin typeface="Calibri" pitchFamily="34" charset="0"/>
              </a:rPr>
              <a:t>1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64499" y="5314404"/>
            <a:ext cx="8810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>
                <a:latin typeface="Calibri" pitchFamily="34" charset="0"/>
              </a:rPr>
              <a:t>Type 3</a:t>
            </a:r>
            <a:endParaRPr lang="en-US" sz="2000" b="1">
              <a:latin typeface="Calibri" pitchFamily="34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5864474" y="5414416"/>
            <a:ext cx="184150" cy="160338"/>
          </a:xfrm>
          <a:prstGeom prst="triangle">
            <a:avLst>
              <a:gd name="adj" fmla="val 50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5864474" y="4692104"/>
            <a:ext cx="184150" cy="160337"/>
          </a:xfrm>
          <a:prstGeom prst="ellipse">
            <a:avLst/>
          </a:prstGeom>
          <a:solidFill>
            <a:srgbClr val="CC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b="1"/>
          </a:p>
        </p:txBody>
      </p:sp>
      <p:pic>
        <p:nvPicPr>
          <p:cNvPr id="15" name="Picture 2" descr="Description: http://abouthealt-h.com/wp-content/uploads/2011/11/Poliomyelitis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0936" y="3166516"/>
            <a:ext cx="1997075" cy="29987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918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548680"/>
            <a:ext cx="7457812" cy="609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World Health Assembly</a:t>
            </a:r>
            <a:br>
              <a:rPr lang="en-US" dirty="0" smtClean="0"/>
            </a:br>
            <a:r>
              <a:rPr lang="en-US" dirty="0" smtClean="0"/>
              <a:t>resolution 65.5</a:t>
            </a:r>
            <a:endParaRPr lang="en-US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9552" y="1772816"/>
            <a:ext cx="8352928" cy="417646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sz="2400" b="1" dirty="0"/>
              <a:t>	</a:t>
            </a:r>
            <a:r>
              <a:rPr lang="en-US" sz="2400" b="1" dirty="0" smtClean="0"/>
              <a:t>“Declares polio eradication a programmatic emergency </a:t>
            </a:r>
            <a:r>
              <a:rPr lang="en-US" sz="2400" dirty="0" smtClean="0"/>
              <a:t>for global public health...</a:t>
            </a: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	…“urges the Director General to rapidly finalize a polio endgame </a:t>
            </a:r>
            <a:r>
              <a:rPr lang="en-US" sz="2400" dirty="0"/>
              <a:t>p</a:t>
            </a:r>
            <a:r>
              <a:rPr lang="en-US" sz="2400" dirty="0" smtClean="0"/>
              <a:t>lan…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“…and inform </a:t>
            </a:r>
            <a:r>
              <a:rPr lang="en-US" sz="2400" b="1" i="1" dirty="0" smtClean="0"/>
              <a:t>Member </a:t>
            </a:r>
            <a:r>
              <a:rPr lang="en-US" sz="2400" b="1" i="1" dirty="0"/>
              <a:t>States of the potential timing of a</a:t>
            </a:r>
            <a:r>
              <a:rPr lang="en-US" sz="2400" b="1" i="1" dirty="0">
                <a:solidFill>
                  <a:schemeClr val="accent1"/>
                </a:solidFill>
              </a:rPr>
              <a:t> </a:t>
            </a:r>
            <a:r>
              <a:rPr lang="en-US" sz="2400" b="1" i="1" dirty="0"/>
              <a:t>switch from trivalent to bivalent </a:t>
            </a:r>
            <a:r>
              <a:rPr lang="en-US" sz="2400" b="1" i="1" dirty="0" smtClean="0"/>
              <a:t>OPV </a:t>
            </a:r>
            <a:r>
              <a:rPr lang="en-US" sz="2400" dirty="0" smtClean="0"/>
              <a:t>for </a:t>
            </a:r>
            <a:r>
              <a:rPr lang="en-US" sz="2400" dirty="0"/>
              <a:t>all routine immunization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15616" y="5339882"/>
            <a:ext cx="7457812" cy="6093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smtClean="0"/>
              <a:t>(May 2012)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21132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Coming dates for the Endgame Plan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36464"/>
              </p:ext>
            </p:extLst>
          </p:nvPr>
        </p:nvGraphicFramePr>
        <p:xfrm>
          <a:off x="611560" y="1484784"/>
          <a:ext cx="7776864" cy="401444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088232"/>
                <a:gridCol w="5688632"/>
              </a:tblGrid>
              <a:tr h="864096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May 2015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World Health Assembly to consider resolution on the switch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3412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December 2015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200" dirty="0" smtClean="0"/>
                        <a:t>At least 1 dose 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of IPV introduced</a:t>
                      </a:r>
                      <a:r>
                        <a:rPr lang="en-GB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2200" dirty="0" smtClean="0">
                          <a:solidFill>
                            <a:schemeClr val="tx1"/>
                          </a:solidFill>
                        </a:rPr>
                        <a:t>into routine immunization programmes in all countries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2097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April 2016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Withdraw type 2 OPV globally</a:t>
                      </a:r>
                      <a:endParaRPr lang="en-US" sz="2200" dirty="0"/>
                    </a:p>
                  </a:txBody>
                  <a:tcPr/>
                </a:tc>
              </a:tr>
              <a:tr h="11341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2020? 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 smtClean="0"/>
                        <a:t>After all wild polioviruses have been fully eradicated</a:t>
                      </a:r>
                      <a:r>
                        <a:rPr lang="en-US" sz="2200" dirty="0" smtClean="0"/>
                        <a:t>,</a:t>
                      </a:r>
                      <a:r>
                        <a:rPr lang="en-US" sz="2200" baseline="0" dirty="0" smtClean="0"/>
                        <a:t> withdraw </a:t>
                      </a:r>
                      <a:r>
                        <a:rPr lang="en-GB" sz="2200" dirty="0" smtClean="0"/>
                        <a:t>all OPVs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9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Rationale for switching from                             trivalent OPV to bivalent OPV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56" y="1613463"/>
            <a:ext cx="8229600" cy="4741987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400" dirty="0" smtClean="0"/>
              <a:t>Currently, the risks associated with the type 2 component of tOPV outweigh the benefits</a:t>
            </a:r>
          </a:p>
          <a:p>
            <a:pPr>
              <a:spcBef>
                <a:spcPts val="1800"/>
              </a:spcBef>
            </a:pPr>
            <a:r>
              <a:rPr lang="en-GB" sz="2200" b="1" dirty="0" smtClean="0"/>
              <a:t>Since 1999, type 2 wild poliovirus has not been detected</a:t>
            </a:r>
          </a:p>
          <a:p>
            <a:pPr>
              <a:spcBef>
                <a:spcPts val="18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The </a:t>
            </a:r>
            <a:r>
              <a:rPr lang="en-US" sz="2200" b="1" dirty="0" smtClean="0"/>
              <a:t>type </a:t>
            </a:r>
            <a:r>
              <a:rPr lang="en-US" sz="2200" b="1" dirty="0"/>
              <a:t>2 component of </a:t>
            </a:r>
            <a:r>
              <a:rPr lang="en-US" sz="2200" b="1" dirty="0" smtClean="0"/>
              <a:t>tOPV: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Causes more than 90% </a:t>
            </a:r>
            <a:r>
              <a:rPr lang="en-US" sz="1800" dirty="0">
                <a:solidFill>
                  <a:prstClr val="black"/>
                </a:solidFill>
              </a:rPr>
              <a:t>of </a:t>
            </a:r>
            <a:r>
              <a:rPr lang="en-US" sz="1800" dirty="0" smtClean="0">
                <a:solidFill>
                  <a:prstClr val="black"/>
                </a:solidFill>
              </a:rPr>
              <a:t>vaccine-derived polio viruses (VDPVs)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Causes approx. </a:t>
            </a:r>
            <a:r>
              <a:rPr lang="en-US" sz="1800" dirty="0">
                <a:solidFill>
                  <a:prstClr val="black"/>
                </a:solidFill>
              </a:rPr>
              <a:t>40% of </a:t>
            </a:r>
            <a:r>
              <a:rPr lang="en-US" sz="1800" dirty="0" smtClean="0">
                <a:solidFill>
                  <a:prstClr val="black"/>
                </a:solidFill>
              </a:rPr>
              <a:t>vaccine-associated paralytic polio (VAPP) cases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Inte</a:t>
            </a:r>
            <a:r>
              <a:rPr lang="en-US" sz="1800" dirty="0" smtClean="0"/>
              <a:t>rferes </a:t>
            </a:r>
            <a:r>
              <a:rPr lang="en-US" sz="1800" dirty="0" smtClean="0">
                <a:solidFill>
                  <a:prstClr val="black"/>
                </a:solidFill>
              </a:rPr>
              <a:t>with the </a:t>
            </a:r>
            <a:r>
              <a:rPr lang="en-US" sz="1800" dirty="0">
                <a:solidFill>
                  <a:prstClr val="black"/>
                </a:solidFill>
              </a:rPr>
              <a:t>immune response to </a:t>
            </a:r>
            <a:r>
              <a:rPr lang="en-US" sz="1800" dirty="0" smtClean="0">
                <a:solidFill>
                  <a:prstClr val="black"/>
                </a:solidFill>
              </a:rPr>
              <a:t>poliovirus types </a:t>
            </a:r>
            <a:r>
              <a:rPr lang="en-US" sz="1800" dirty="0">
                <a:solidFill>
                  <a:prstClr val="black"/>
                </a:solidFill>
              </a:rPr>
              <a:t>1 and </a:t>
            </a:r>
            <a:r>
              <a:rPr lang="en-US" sz="1800" dirty="0" smtClean="0"/>
              <a:t>3 in </a:t>
            </a:r>
            <a:r>
              <a:rPr lang="en-US" sz="1800" dirty="0" err="1" smtClean="0"/>
              <a:t>tOPV</a:t>
            </a: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200" b="1" dirty="0" smtClean="0">
                <a:solidFill>
                  <a:prstClr val="black"/>
                </a:solidFill>
              </a:rPr>
              <a:t>IPV introduction will help to: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Reduce risks associated with the withdrawal of OPV type 2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Facilitate interruption of transmission with the use of monovalent OPV type 2 in the case of outbreaks </a:t>
            </a:r>
          </a:p>
          <a:p>
            <a:pPr lvl="1">
              <a:spcBef>
                <a:spcPts val="600"/>
              </a:spcBef>
            </a:pPr>
            <a:r>
              <a:rPr lang="en-US" sz="1800" dirty="0" smtClean="0">
                <a:solidFill>
                  <a:prstClr val="black"/>
                </a:solidFill>
              </a:rPr>
              <a:t>Hasten eradication by boosting immunity to poliovirus types 1 and 3</a:t>
            </a:r>
            <a:endParaRPr lang="en-GB" dirty="0"/>
          </a:p>
          <a:p>
            <a:pPr lvl="1">
              <a:spcBef>
                <a:spcPts val="1800"/>
              </a:spcBef>
            </a:pPr>
            <a:endParaRPr lang="en-US" sz="1800" dirty="0" smtClean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7</a:t>
            </a:fld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40730" y="1556792"/>
            <a:ext cx="7992888" cy="846844"/>
          </a:xfrm>
          <a:prstGeom prst="roundRect">
            <a:avLst/>
          </a:prstGeom>
          <a:solidFill>
            <a:schemeClr val="accent1">
              <a:alpha val="27000"/>
            </a:schemeClr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2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Rationale for OPV withdrawal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Timelines for switching from </a:t>
            </a:r>
            <a:r>
              <a:rPr lang="en-GB" b="1" dirty="0" err="1" smtClean="0">
                <a:solidFill>
                  <a:schemeClr val="accent6">
                    <a:lumMod val="75000"/>
                  </a:schemeClr>
                </a:solidFill>
              </a:rPr>
              <a:t>tOPV</a:t>
            </a:r>
            <a:r>
              <a:rPr lang="en-GB" b="1" dirty="0" smtClean="0">
                <a:solidFill>
                  <a:schemeClr val="accent6">
                    <a:lumMod val="75000"/>
                  </a:schemeClr>
                </a:solidFill>
              </a:rPr>
              <a:t> to bOPV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GB" dirty="0" smtClean="0"/>
              <a:t>Programmatic implications of the switch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3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Milestones towards the switch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7811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b="1" i="1" dirty="0" smtClean="0">
                <a:solidFill>
                  <a:schemeClr val="accent1"/>
                </a:solidFill>
              </a:rPr>
              <a:t>May 2015, World Health Assembly (WHA): </a:t>
            </a:r>
          </a:p>
          <a:p>
            <a:r>
              <a:rPr lang="en-GB" sz="2400" dirty="0" smtClean="0"/>
              <a:t>Discussion on progress and timelines towards OPV2 withdrawal in April 2016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proposed by the WHO Executive Board in January 2015, the WHA may consider a resolution  calling on member states to implement the switch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endParaRPr lang="en-US" sz="10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1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2400" b="1" i="1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October 2015, Strategic Advisory Group of Experts (SAGE): 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SAGE will review and decide on final risk assessment data to determine if the trigger for OPV2 withdrawal has been met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Trigger for OPV2 withdrawal: global absence of cVDPV2s that are known to have been circulating for more than 6 months ("persistent" cVDPV2s)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SAGE confirms that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trigger has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been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met, GPEI will announce the 2016 switch dates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the decision to proceed with the switch in 2016 is announced, it is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irrevocable. The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switch will not be postponed after that date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However, if the trigger condition is not met in September 2015, the switch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will be reassessed and may be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postponed until 2017</a:t>
            </a:r>
          </a:p>
          <a:p>
            <a:pPr marL="3429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F0179-73F5-4661-9188-B0DB5BD7245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2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vi_v9">
  <a:themeElements>
    <a:clrScheme name="Gavi">
      <a:dk1>
        <a:sysClr val="windowText" lastClr="000000"/>
      </a:dk1>
      <a:lt1>
        <a:sysClr val="window" lastClr="FFFFFF"/>
      </a:lt1>
      <a:dk2>
        <a:srgbClr val="878787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avi_v9">
  <a:themeElements>
    <a:clrScheme name="Gavi">
      <a:dk1>
        <a:sysClr val="windowText" lastClr="000000"/>
      </a:dk1>
      <a:lt1>
        <a:sysClr val="window" lastClr="FFFFFF"/>
      </a:lt1>
      <a:dk2>
        <a:srgbClr val="878787"/>
      </a:dk2>
      <a:lt2>
        <a:srgbClr val="E6E6E6"/>
      </a:lt2>
      <a:accent1>
        <a:srgbClr val="95D600"/>
      </a:accent1>
      <a:accent2>
        <a:srgbClr val="00A03A"/>
      </a:accent2>
      <a:accent3>
        <a:srgbClr val="00A1DF"/>
      </a:accent3>
      <a:accent4>
        <a:srgbClr val="005CB9"/>
      </a:accent4>
      <a:accent5>
        <a:srgbClr val="878787"/>
      </a:accent5>
      <a:accent6>
        <a:srgbClr val="595959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7658</TotalTime>
  <Words>1309</Words>
  <Application>Microsoft Office PowerPoint</Application>
  <PresentationFormat>On-screen Show (4:3)</PresentationFormat>
  <Paragraphs>203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Gavi_v9</vt:lpstr>
      <vt:lpstr>1_Gavi_v9</vt:lpstr>
      <vt:lpstr>PowerPoint Presentation</vt:lpstr>
      <vt:lpstr>Contents</vt:lpstr>
      <vt:lpstr>Children paralyzed by polio</vt:lpstr>
      <vt:lpstr>Vaccine-derived polio outbreaks (circulating VDPVs) 2000-2013</vt:lpstr>
      <vt:lpstr>World Health Assembly resolution 65.5</vt:lpstr>
      <vt:lpstr>Coming dates for the Endgame Plan</vt:lpstr>
      <vt:lpstr>Rationale for switching from                             trivalent OPV to bivalent OPV </vt:lpstr>
      <vt:lpstr>Contents</vt:lpstr>
      <vt:lpstr>Milestones towards the switch</vt:lpstr>
      <vt:lpstr>General steps for the switch</vt:lpstr>
      <vt:lpstr>Switch window example:  April 2016 in a country</vt:lpstr>
      <vt:lpstr>Global synchronization and planning</vt:lpstr>
      <vt:lpstr>Contents</vt:lpstr>
      <vt:lpstr>Mitigating risks before the switch </vt:lpstr>
      <vt:lpstr>PowerPoint Presentation</vt:lpstr>
      <vt:lpstr>Country level considerations</vt:lpstr>
      <vt:lpstr>Preparation underway at a global level</vt:lpstr>
      <vt:lpstr>Next steps for switch planning                and communications </vt:lpstr>
      <vt:lpstr>PowerPoint Presentation</vt:lpstr>
      <vt:lpstr>THANK YOU</vt:lpstr>
    </vt:vector>
  </TitlesOfParts>
  <Company>WHO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IPV update</dc:title>
  <dc:creator>MENNING, Lisa</dc:creator>
  <cp:lastModifiedBy>Revilla, Mr. Fernando (WDC)</cp:lastModifiedBy>
  <cp:revision>309</cp:revision>
  <cp:lastPrinted>2014-11-04T21:41:15Z</cp:lastPrinted>
  <dcterms:created xsi:type="dcterms:W3CDTF">2014-10-07T07:28:33Z</dcterms:created>
  <dcterms:modified xsi:type="dcterms:W3CDTF">2015-05-29T19:12:01Z</dcterms:modified>
</cp:coreProperties>
</file>