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0E6"/>
    <a:srgbClr val="E60000"/>
    <a:srgbClr val="005CE6"/>
    <a:srgbClr val="38A8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7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81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445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137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038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119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238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26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783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05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8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026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0F88-7845-4D62-9EC0-C7D7CA62C6B2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748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12436" b="7785"/>
          <a:stretch/>
        </p:blipFill>
        <p:spPr>
          <a:xfrm>
            <a:off x="84840" y="1583703"/>
            <a:ext cx="9040305" cy="3919099"/>
          </a:xfrm>
          <a:prstGeom prst="rect">
            <a:avLst/>
          </a:prstGeom>
        </p:spPr>
      </p:pic>
      <p:sp>
        <p:nvSpPr>
          <p:cNvPr id="22540" name="Text Box 45"/>
          <p:cNvSpPr txBox="1">
            <a:spLocks noChangeArrowheads="1"/>
          </p:cNvSpPr>
          <p:nvPr/>
        </p:nvSpPr>
        <p:spPr bwMode="auto">
          <a:xfrm>
            <a:off x="5207084" y="5364303"/>
            <a:ext cx="5245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2014</a:t>
            </a:r>
            <a:endParaRPr lang="en-US" sz="1200" b="1" dirty="0"/>
          </a:p>
        </p:txBody>
      </p:sp>
      <p:sp>
        <p:nvSpPr>
          <p:cNvPr id="22543" name="Text Box 52"/>
          <p:cNvSpPr txBox="1">
            <a:spLocks noChangeArrowheads="1"/>
          </p:cNvSpPr>
          <p:nvPr/>
        </p:nvSpPr>
        <p:spPr bwMode="auto">
          <a:xfrm>
            <a:off x="1210765" y="252413"/>
            <a:ext cx="66891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800" b="1" dirty="0"/>
              <a:t>Number of confirmed </a:t>
            </a:r>
            <a:r>
              <a:rPr lang="en-US" sz="2800" b="1" dirty="0" smtClean="0"/>
              <a:t>measles cases </a:t>
            </a:r>
            <a:endParaRPr lang="en-US" sz="2800" b="1" dirty="0"/>
          </a:p>
          <a:p>
            <a:pPr algn="ctr" eaLnBrk="1" hangingPunct="1"/>
            <a:r>
              <a:rPr lang="en-US" sz="2800" b="1" dirty="0" smtClean="0"/>
              <a:t>United States of America, 2014*</a:t>
            </a:r>
            <a:endParaRPr lang="en-US" sz="2800" b="1" dirty="0"/>
          </a:p>
        </p:txBody>
      </p:sp>
      <p:sp>
        <p:nvSpPr>
          <p:cNvPr id="22544" name="Text Box 53"/>
          <p:cNvSpPr txBox="1">
            <a:spLocks noChangeArrowheads="1"/>
          </p:cNvSpPr>
          <p:nvPr/>
        </p:nvSpPr>
        <p:spPr bwMode="auto">
          <a:xfrm>
            <a:off x="1128079" y="6172199"/>
            <a:ext cx="28960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* Preliminary data </a:t>
            </a:r>
            <a:r>
              <a:rPr lang="en-US" sz="1200" b="1" dirty="0"/>
              <a:t>as of </a:t>
            </a:r>
            <a:r>
              <a:rPr lang="en-US" sz="1200" b="1" dirty="0" smtClean="0"/>
              <a:t>2 April 2014</a:t>
            </a:r>
          </a:p>
          <a:p>
            <a:pPr eaLnBrk="1" hangingPunct="1"/>
            <a:r>
              <a:rPr lang="en-US" sz="1200" b="1" dirty="0" smtClean="0"/>
              <a:t>Source: CDC to FGL-IM/PAHO.</a:t>
            </a:r>
            <a:endParaRPr lang="en-US" sz="1200" b="1" dirty="0"/>
          </a:p>
        </p:txBody>
      </p:sp>
      <p:sp>
        <p:nvSpPr>
          <p:cNvPr id="22546" name="Text Box 55"/>
          <p:cNvSpPr txBox="1">
            <a:spLocks noChangeArrowheads="1"/>
          </p:cNvSpPr>
          <p:nvPr/>
        </p:nvSpPr>
        <p:spPr bwMode="auto">
          <a:xfrm>
            <a:off x="4800600" y="5582504"/>
            <a:ext cx="1800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smtClean="0"/>
              <a:t>N=104 </a:t>
            </a:r>
            <a:r>
              <a:rPr lang="en-US" sz="1200" dirty="0"/>
              <a:t>confirmed </a:t>
            </a:r>
            <a:r>
              <a:rPr lang="en-US" sz="1200" dirty="0" smtClean="0"/>
              <a:t>cases</a:t>
            </a:r>
          </a:p>
          <a:p>
            <a:pPr eaLnBrk="1" hangingPunct="1"/>
            <a:r>
              <a:rPr lang="en-US" sz="1200" dirty="0" smtClean="0"/>
              <a:t>1 dot = 1 case</a:t>
            </a:r>
            <a:endParaRPr lang="en-US" sz="1200" dirty="0"/>
          </a:p>
        </p:txBody>
      </p:sp>
      <p:sp>
        <p:nvSpPr>
          <p:cNvPr id="22547" name="Line 4"/>
          <p:cNvSpPr>
            <a:spLocks noChangeShapeType="1"/>
          </p:cNvSpPr>
          <p:nvPr/>
        </p:nvSpPr>
        <p:spPr bwMode="auto">
          <a:xfrm>
            <a:off x="842963" y="1233488"/>
            <a:ext cx="74088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9" name="Text Box 45"/>
          <p:cNvSpPr txBox="1">
            <a:spLocks noChangeArrowheads="1"/>
          </p:cNvSpPr>
          <p:nvPr/>
        </p:nvSpPr>
        <p:spPr bwMode="auto">
          <a:xfrm>
            <a:off x="226391" y="3657600"/>
            <a:ext cx="716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California</a:t>
            </a:r>
          </a:p>
          <a:p>
            <a:pPr algn="ctr" eaLnBrk="1" hangingPunct="1"/>
            <a:r>
              <a:rPr lang="en-US" sz="900" b="1" dirty="0" smtClean="0"/>
              <a:t>50 cases</a:t>
            </a:r>
            <a:endParaRPr lang="en-US" sz="900" b="1" dirty="0"/>
          </a:p>
        </p:txBody>
      </p:sp>
      <p:sp>
        <p:nvSpPr>
          <p:cNvPr id="10" name="Text Box 45"/>
          <p:cNvSpPr txBox="1">
            <a:spLocks noChangeArrowheads="1"/>
          </p:cNvSpPr>
          <p:nvPr/>
        </p:nvSpPr>
        <p:spPr bwMode="auto">
          <a:xfrm>
            <a:off x="548979" y="2286000"/>
            <a:ext cx="6078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Oregon</a:t>
            </a:r>
          </a:p>
          <a:p>
            <a:pPr algn="ctr" eaLnBrk="1" hangingPunct="1"/>
            <a:r>
              <a:rPr lang="en-US" sz="900" b="1" dirty="0" smtClean="0"/>
              <a:t>5 cases</a:t>
            </a:r>
            <a:endParaRPr lang="en-US" sz="900" b="1" dirty="0"/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3913888" y="4292338"/>
            <a:ext cx="6078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Texas</a:t>
            </a:r>
          </a:p>
          <a:p>
            <a:pPr algn="ctr" eaLnBrk="1" hangingPunct="1"/>
            <a:r>
              <a:rPr lang="en-US" sz="900" b="1" dirty="0" smtClean="0"/>
              <a:t>4 cases</a:t>
            </a:r>
            <a:endParaRPr lang="en-US" sz="900" b="1" dirty="0"/>
          </a:p>
        </p:txBody>
      </p:sp>
      <p:sp>
        <p:nvSpPr>
          <p:cNvPr id="13" name="Text Box 45"/>
          <p:cNvSpPr txBox="1">
            <a:spLocks noChangeArrowheads="1"/>
          </p:cNvSpPr>
          <p:nvPr/>
        </p:nvSpPr>
        <p:spPr bwMode="auto">
          <a:xfrm>
            <a:off x="5334745" y="2895600"/>
            <a:ext cx="6078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Illinois</a:t>
            </a:r>
          </a:p>
          <a:p>
            <a:pPr algn="ctr" eaLnBrk="1" hangingPunct="1"/>
            <a:r>
              <a:rPr lang="en-US" sz="900" b="1" dirty="0" smtClean="0"/>
              <a:t>2 cases</a:t>
            </a:r>
            <a:endParaRPr lang="en-US" sz="900" b="1" dirty="0"/>
          </a:p>
        </p:txBody>
      </p:sp>
      <p:sp>
        <p:nvSpPr>
          <p:cNvPr id="14" name="Text Box 45"/>
          <p:cNvSpPr txBox="1">
            <a:spLocks noChangeArrowheads="1"/>
          </p:cNvSpPr>
          <p:nvPr/>
        </p:nvSpPr>
        <p:spPr bwMode="auto">
          <a:xfrm>
            <a:off x="5156395" y="2126910"/>
            <a:ext cx="7617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Wisconsin</a:t>
            </a:r>
          </a:p>
          <a:p>
            <a:pPr algn="ctr" eaLnBrk="1" hangingPunct="1"/>
            <a:r>
              <a:rPr lang="en-US" sz="900" b="1" dirty="0" smtClean="0"/>
              <a:t>2 cases</a:t>
            </a:r>
            <a:endParaRPr lang="en-US" sz="9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3" t="47586" r="39444" b="18864"/>
          <a:stretch/>
        </p:blipFill>
        <p:spPr>
          <a:xfrm>
            <a:off x="0" y="4801025"/>
            <a:ext cx="1319453" cy="84027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spPr>
      </p:pic>
      <p:sp>
        <p:nvSpPr>
          <p:cNvPr id="16" name="Text Box 45"/>
          <p:cNvSpPr txBox="1">
            <a:spLocks noChangeArrowheads="1"/>
          </p:cNvSpPr>
          <p:nvPr/>
        </p:nvSpPr>
        <p:spPr bwMode="auto">
          <a:xfrm>
            <a:off x="219401" y="5322362"/>
            <a:ext cx="6078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perspectiveContrastingRightFacing"/>
              <a:lightRig rig="threePt" dir="t"/>
            </a:scene3d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Hawaii</a:t>
            </a:r>
          </a:p>
          <a:p>
            <a:pPr algn="ctr" eaLnBrk="1" hangingPunct="1"/>
            <a:r>
              <a:rPr lang="en-US" sz="900" b="1" dirty="0"/>
              <a:t>2</a:t>
            </a:r>
            <a:r>
              <a:rPr lang="en-US" sz="900" b="1" dirty="0" smtClean="0"/>
              <a:t> cases</a:t>
            </a:r>
            <a:endParaRPr lang="en-US" sz="900" b="1" dirty="0"/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6955155" y="2726323"/>
            <a:ext cx="922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Pennsylvania</a:t>
            </a:r>
          </a:p>
          <a:p>
            <a:pPr algn="ctr" eaLnBrk="1" hangingPunct="1"/>
            <a:r>
              <a:rPr lang="en-US" sz="900" b="1" dirty="0" smtClean="0"/>
              <a:t>1 case</a:t>
            </a:r>
            <a:endParaRPr lang="en-US" sz="900" b="1" dirty="0"/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7373767" y="2099846"/>
            <a:ext cx="7104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New York</a:t>
            </a:r>
          </a:p>
          <a:p>
            <a:pPr algn="ctr" eaLnBrk="1" hangingPunct="1"/>
            <a:r>
              <a:rPr lang="en-US" sz="900" b="1" dirty="0" smtClean="0"/>
              <a:t>28 cases</a:t>
            </a:r>
            <a:endParaRPr lang="en-US" sz="900" b="1" dirty="0"/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7822701" y="3071766"/>
            <a:ext cx="8194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New Jersey</a:t>
            </a:r>
          </a:p>
          <a:p>
            <a:pPr algn="ctr" eaLnBrk="1" hangingPunct="1"/>
            <a:r>
              <a:rPr lang="en-US" sz="900" b="1" dirty="0" smtClean="0"/>
              <a:t>2 cases</a:t>
            </a:r>
            <a:endParaRPr lang="en-US" sz="900" b="1" dirty="0"/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8140085" y="2771481"/>
            <a:ext cx="851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Connecticut</a:t>
            </a:r>
          </a:p>
          <a:p>
            <a:pPr algn="ctr" eaLnBrk="1" hangingPunct="1"/>
            <a:r>
              <a:rPr lang="en-US" sz="900" b="1" dirty="0" smtClean="0"/>
              <a:t>2 cases</a:t>
            </a:r>
            <a:endParaRPr lang="en-US" sz="900" b="1" dirty="0"/>
          </a:p>
        </p:txBody>
      </p:sp>
      <p:sp>
        <p:nvSpPr>
          <p:cNvPr id="21" name="Text Box 45"/>
          <p:cNvSpPr txBox="1">
            <a:spLocks noChangeArrowheads="1"/>
          </p:cNvSpPr>
          <p:nvPr/>
        </p:nvSpPr>
        <p:spPr bwMode="auto">
          <a:xfrm>
            <a:off x="7848600" y="1764268"/>
            <a:ext cx="101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900" b="1" dirty="0" smtClean="0"/>
              <a:t>Massachusetts</a:t>
            </a:r>
          </a:p>
          <a:p>
            <a:pPr algn="ctr" eaLnBrk="1" hangingPunct="1"/>
            <a:r>
              <a:rPr lang="en-US" sz="900" b="1" dirty="0" smtClean="0"/>
              <a:t>6 cases</a:t>
            </a:r>
            <a:endParaRPr lang="en-US" sz="9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82000" y="2099846"/>
            <a:ext cx="1" cy="4792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8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70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Revilla, Mr. Fernando (WDC)</cp:lastModifiedBy>
  <cp:revision>29</cp:revision>
  <dcterms:created xsi:type="dcterms:W3CDTF">2013-03-08T21:18:39Z</dcterms:created>
  <dcterms:modified xsi:type="dcterms:W3CDTF">2014-04-04T15:27:39Z</dcterms:modified>
</cp:coreProperties>
</file>