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4"/>
  </p:notesMasterIdLst>
  <p:sldIdLst>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8870" autoAdjust="0"/>
    <p:restoredTop sz="90748" autoAdjust="0"/>
  </p:normalViewPr>
  <p:slideViewPr>
    <p:cSldViewPr>
      <p:cViewPr varScale="1">
        <p:scale>
          <a:sx n="106" d="100"/>
          <a:sy n="106" d="100"/>
        </p:scale>
        <p:origin x="-1984" y="-1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17C9E-96FA-4AA4-BAE1-8E44A003888D}" type="datetimeFigureOut">
              <a:rPr lang="en-US" smtClean="0"/>
              <a:t>2/19/2016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EE1E18-45D8-4B38-9217-BBD41DFEBF31}" type="slidenum">
              <a:rPr lang="en-US" smtClean="0"/>
              <a:t>‹#›</a:t>
            </a:fld>
            <a:endParaRPr lang="en-US"/>
          </a:p>
        </p:txBody>
      </p:sp>
    </p:spTree>
    <p:extLst>
      <p:ext uri="{BB962C8B-B14F-4D97-AF65-F5344CB8AC3E}">
        <p14:creationId xmlns:p14="http://schemas.microsoft.com/office/powerpoint/2010/main" val="340538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3588" cy="3429000"/>
          </a:xfrm>
        </p:spPr>
      </p:sp>
      <p:sp>
        <p:nvSpPr>
          <p:cNvPr id="3" name="Notes Placeholder 2"/>
          <p:cNvSpPr>
            <a:spLocks noGrp="1"/>
          </p:cNvSpPr>
          <p:nvPr>
            <p:ph type="body" idx="1"/>
          </p:nvPr>
        </p:nvSpPr>
        <p:spPr/>
        <p:txBody>
          <a:bodyPr/>
          <a:lstStyle/>
          <a:p>
            <a:pPr algn="l"/>
            <a:r>
              <a:rPr lang="en-GB" dirty="0" smtClean="0"/>
              <a:t>Introduced to date</a:t>
            </a:r>
          </a:p>
          <a:p>
            <a:pPr algn="l"/>
            <a:r>
              <a:rPr lang="en-GB" dirty="0" smtClean="0"/>
              <a:t>Afghanistan, Albania, Algeria, Andorra, Antigua and Barbuda, Australia, Austria, Bahamas (the), Bahrain, Bangladesh, Barbados, Belarus, Belgium, Belize, Benin, Bhutan, Bosnia and Herzegovina, Botswana, Brazil, Brunei Darussalam, Bulgaria, Burundi, Cambodia, Cameroon, Canada, Central African Republic (the), Chad, China, Colombia, Comoros (the), Cook Islands, Costa Rica, Cote d'Ivoire, Croatia, Cuba, Cyprus, Czech Republic (the), Denmark, Dominica, Dominican Republic (the), DPR Korea, DR Congo, Ecuador, El Salvador, Estonia, Ethiopia, Fiji, Finland, France, Gabon, Gambia (the), Georgia, Germany, Greece, Grenada, Guatemala, Guinea, Guyana, Honduras, Hungary, Iceland, Iran (Islamic Republic of), Iraq, Ireland, Israel, Italy, Jamaica, Japan, Jordan, Kazakhstan, Kenya, Kiribati, Kuwait, Lao People's Democratic Republic (the), Latvia, Lebanon, Libya, Lithuania, Luxembourg, Madagascar, Malaysia, Maldives, Malta, Marshall Islands (the), Mauritania, Mauritius, Mexico, Micronesia (Federated States of), Monaco, Montenegro, Morocco, Mozambique, Myanmar, Namibia, Nauru, Nepal, Netherlands (the), New Zealand, Nicaragua, Niger (the), Nigeria, Niue, Norway, Oman, Pakistan, Palau, Panama, Papua New Guinea, Paraguay, Peru, Philippines (the), Poland, Portugal, Qatar, Rep of Korea, Romania, Russian Federation (the), Saint Kitts and Nevis, Saint Lucia, Saint Vincent and the Grenadines, Samoa, San Marino, Saudi Arabia, Senegal, Serbia, Seychelles, Singapore, Slovakia, Slovenia, Solomon Islands, Somalia, South Africa, South Sudan, Spain, Sri Lanka, Sudan (the), Suriname, Sweden, Switzerland, Syrian Arab Republic (the), Thailand, The former Yugoslav Republic of Macedonia, Timor-Leste</a:t>
            </a:r>
            <a:r>
              <a:rPr lang="en-GB" baseline="0" dirty="0" smtClean="0"/>
              <a:t> (1 Feb 2016), </a:t>
            </a:r>
            <a:r>
              <a:rPr lang="en-GB" dirty="0" smtClean="0"/>
              <a:t>Tonga, Trinidad and Tobago, Tunisia, Turkey, Tuvalu, Ukraine, United Arab Emirates (the), United Kingdom of Great Britain and Northern Ireland (the), United States of America (the), Uruguay, Vanuatu, Yemen</a:t>
            </a:r>
          </a:p>
          <a:p>
            <a:pPr algn="l"/>
            <a:endParaRPr lang="en-GB" dirty="0" smtClean="0"/>
          </a:p>
          <a:p>
            <a:pPr algn="l"/>
            <a:r>
              <a:rPr lang="en-GB" dirty="0" smtClean="0"/>
              <a:t>Partially</a:t>
            </a:r>
            <a:r>
              <a:rPr lang="en-GB" baseline="0" dirty="0" smtClean="0"/>
              <a:t> introduced</a:t>
            </a:r>
            <a:endParaRPr lang="en-GB" dirty="0" smtClean="0"/>
          </a:p>
          <a:p>
            <a:pPr algn="l"/>
            <a:r>
              <a:rPr lang="en-GB" dirty="0" smtClean="0"/>
              <a:t>Haiti, India, Venezuela (Bolivarian Republic of)</a:t>
            </a:r>
          </a:p>
          <a:p>
            <a:pPr algn="l"/>
            <a:endParaRPr lang="en-GB" dirty="0" smtClean="0"/>
          </a:p>
          <a:p>
            <a:pPr algn="l"/>
            <a:r>
              <a:rPr lang="en-GB" dirty="0" smtClean="0"/>
              <a:t>Formal commitment to introduce in 2016 </a:t>
            </a:r>
          </a:p>
          <a:p>
            <a:pPr algn="l"/>
            <a:r>
              <a:rPr lang="en-GB" dirty="0" smtClean="0"/>
              <a:t>Angola, Argentina, Armenia, Azerbaijan, Bolivia (</a:t>
            </a:r>
            <a:r>
              <a:rPr lang="en-GB" dirty="0" err="1" smtClean="0"/>
              <a:t>Plurinational</a:t>
            </a:r>
            <a:r>
              <a:rPr lang="en-GB" dirty="0" smtClean="0"/>
              <a:t> State of), Burkina Faso, Cabo Verde, Chile, Congo (the), Djibouti, Egypt, Equatorial Guinea, Eritrea, Ghana, Guinea-Bissau, Indonesia, Kyrgyzstan, Lesotho, Liberia, Malawi, </a:t>
            </a:r>
            <a:r>
              <a:rPr lang="en-GB" dirty="0" err="1" smtClean="0"/>
              <a:t>Mali</a:t>
            </a:r>
            <a:r>
              <a:rPr lang="en-GB" dirty="0" smtClean="0"/>
              <a:t>, Mongolia, Republic of Moldova (the), Rwanda, Sao Tome and Principe, Sierra Leone, Swaziland, Tajikistan, Togo, Turkmenistan, Uganda, United Republic of Tanzania (the), Uzbekistan, Viet Nam, Zambia, Zimbabwe</a:t>
            </a:r>
          </a:p>
        </p:txBody>
      </p:sp>
      <p:sp>
        <p:nvSpPr>
          <p:cNvPr id="4" name="Header Placeholder 3"/>
          <p:cNvSpPr>
            <a:spLocks noGrp="1"/>
          </p:cNvSpPr>
          <p:nvPr>
            <p:ph type="hdr" sz="quarter" idx="10"/>
          </p:nvPr>
        </p:nvSpPr>
        <p:spPr/>
        <p:txBody>
          <a:bodyPr/>
          <a:lstStyle/>
          <a:p>
            <a:r>
              <a:rPr lang="en-GB" smtClean="0"/>
              <a:t>World Health Organization</a:t>
            </a:r>
            <a:endParaRPr lang="en-GB"/>
          </a:p>
        </p:txBody>
      </p:sp>
      <p:sp>
        <p:nvSpPr>
          <p:cNvPr id="5" name="Date Placeholder 4"/>
          <p:cNvSpPr>
            <a:spLocks noGrp="1"/>
          </p:cNvSpPr>
          <p:nvPr>
            <p:ph type="dt" idx="11"/>
          </p:nvPr>
        </p:nvSpPr>
        <p:spPr/>
        <p:txBody>
          <a:bodyPr/>
          <a:lstStyle/>
          <a:p>
            <a:fld id="{25C2EFAB-180B-4CF1-BA22-5B08A4B1C73F}" type="datetime3">
              <a:rPr lang="en-GB" smtClean="0"/>
              <a:pPr/>
              <a:t>19 February, 2016</a:t>
            </a:fld>
            <a:endParaRPr lang="en-GB"/>
          </a:p>
        </p:txBody>
      </p:sp>
      <p:sp>
        <p:nvSpPr>
          <p:cNvPr id="6" name="Slide Number Placeholder 5"/>
          <p:cNvSpPr>
            <a:spLocks noGrp="1"/>
          </p:cNvSpPr>
          <p:nvPr>
            <p:ph type="sldNum" sz="quarter" idx="12"/>
          </p:nvPr>
        </p:nvSpPr>
        <p:spPr/>
        <p:txBody>
          <a:bodyPr/>
          <a:lstStyle/>
          <a:p>
            <a:fld id="{20C39A16-29A5-449E-A08D-D73060B2B18B}" type="slidenum">
              <a:rPr lang="en-GB" smtClean="0"/>
              <a:pPr/>
              <a:t>1</a:t>
            </a:fld>
            <a:endParaRPr lang="en-GB"/>
          </a:p>
        </p:txBody>
      </p:sp>
    </p:spTree>
    <p:extLst>
      <p:ext uri="{BB962C8B-B14F-4D97-AF65-F5344CB8AC3E}">
        <p14:creationId xmlns:p14="http://schemas.microsoft.com/office/powerpoint/2010/main" val="275009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4920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7C361-AB00-4C1E-AF3B-8E9EE038779E}"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425800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7C361-AB00-4C1E-AF3B-8E9EE038779E}"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772384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7C361-AB00-4C1E-AF3B-8E9EE038779E}"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209830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57C361-AB00-4C1E-AF3B-8E9EE038779E}"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341113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7C361-AB00-4C1E-AF3B-8E9EE038779E}"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212130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57C361-AB00-4C1E-AF3B-8E9EE038779E}" type="datetimeFigureOut">
              <a:rPr lang="en-US" smtClean="0"/>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110462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57C361-AB00-4C1E-AF3B-8E9EE038779E}"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251359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57C361-AB00-4C1E-AF3B-8E9EE038779E}" type="datetimeFigureOut">
              <a:rPr lang="en-US" smtClean="0"/>
              <a:t>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154899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57C361-AB00-4C1E-AF3B-8E9EE038779E}" type="datetimeFigureOut">
              <a:rPr lang="en-US" smtClean="0"/>
              <a:t>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144385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7C361-AB00-4C1E-AF3B-8E9EE038779E}" type="datetimeFigureOut">
              <a:rPr lang="en-US" smtClean="0"/>
              <a:t>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61234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7C361-AB00-4C1E-AF3B-8E9EE038779E}" type="datetimeFigureOut">
              <a:rPr lang="en-US" smtClean="0"/>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90FC3-14B1-449E-93C7-44F22CC6A0A0}" type="slidenum">
              <a:rPr lang="en-US" smtClean="0"/>
              <a:t>‹#›</a:t>
            </a:fld>
            <a:endParaRPr lang="en-US"/>
          </a:p>
        </p:txBody>
      </p:sp>
    </p:spTree>
    <p:extLst>
      <p:ext uri="{BB962C8B-B14F-4D97-AF65-F5344CB8AC3E}">
        <p14:creationId xmlns:p14="http://schemas.microsoft.com/office/powerpoint/2010/main" val="1081106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t="-7000" b="-7000"/>
          </a:stretch>
        </a:blip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7172" name="Rectangle 4"/>
          <p:cNvSpPr>
            <a:spLocks noGrp="1" noChangeArrowheads="1"/>
          </p:cNvSpPr>
          <p:nvPr>
            <p:ph type="body" idx="1"/>
          </p:nvPr>
        </p:nvSpPr>
        <p:spPr bwMode="auto">
          <a:xfrm>
            <a:off x="442539" y="1380815"/>
            <a:ext cx="8291501" cy="4611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7181" name="PPTtitle"/>
          <p:cNvSpPr>
            <a:spLocks noChangeArrowheads="1"/>
          </p:cNvSpPr>
          <p:nvPr/>
        </p:nvSpPr>
        <p:spPr bwMode="auto">
          <a:xfrm>
            <a:off x="927161" y="6426045"/>
            <a:ext cx="4247561" cy="431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defTabSz="914179" fontAlgn="base">
              <a:spcBef>
                <a:spcPct val="0"/>
              </a:spcBef>
              <a:spcAft>
                <a:spcPct val="0"/>
              </a:spcAft>
            </a:pPr>
            <a:endParaRPr lang="en-GB" sz="1200" b="1" dirty="0">
              <a:solidFill>
                <a:srgbClr val="96CCEE"/>
              </a:solidFill>
              <a:latin typeface="Arial Narrow" pitchFamily="34" charset="0"/>
            </a:endParaRPr>
          </a:p>
        </p:txBody>
      </p:sp>
    </p:spTree>
    <p:extLst>
      <p:ext uri="{BB962C8B-B14F-4D97-AF65-F5344CB8AC3E}">
        <p14:creationId xmlns:p14="http://schemas.microsoft.com/office/powerpoint/2010/main" val="3373573188"/>
      </p:ext>
    </p:extLst>
  </p:cSld>
  <p:clrMap bg1="lt1" tx1="dk1" bg2="lt2" tx2="dk2" accent1="accent1" accent2="accent2" accent3="accent3" accent4="accent4" accent5="accent5" accent6="accent6" hlink="hlink" folHlink="folHlink"/>
  <p:sldLayoutIdLst>
    <p:sldLayoutId id="2147483666" r:id="rId1"/>
  </p:sldLayoutIdLst>
  <p:txStyles>
    <p:titleStyle>
      <a:lvl1pPr algn="ctr" defTabSz="914179" rtl="0" fontAlgn="base">
        <a:spcBef>
          <a:spcPct val="0"/>
        </a:spcBef>
        <a:spcAft>
          <a:spcPct val="0"/>
        </a:spcAft>
        <a:defRPr sz="3500" b="1">
          <a:solidFill>
            <a:srgbClr val="000066"/>
          </a:solidFill>
          <a:latin typeface="+mj-lt"/>
          <a:ea typeface="+mj-ea"/>
          <a:cs typeface="+mj-cs"/>
        </a:defRPr>
      </a:lvl1pPr>
      <a:lvl2pPr algn="ctr" defTabSz="914179" rtl="0" fontAlgn="base">
        <a:spcBef>
          <a:spcPct val="0"/>
        </a:spcBef>
        <a:spcAft>
          <a:spcPct val="0"/>
        </a:spcAft>
        <a:defRPr sz="3500" b="1">
          <a:solidFill>
            <a:srgbClr val="000066"/>
          </a:solidFill>
          <a:latin typeface="Arial" charset="0"/>
          <a:cs typeface="Arial" charset="0"/>
        </a:defRPr>
      </a:lvl2pPr>
      <a:lvl3pPr algn="ctr" defTabSz="914179" rtl="0" fontAlgn="base">
        <a:spcBef>
          <a:spcPct val="0"/>
        </a:spcBef>
        <a:spcAft>
          <a:spcPct val="0"/>
        </a:spcAft>
        <a:defRPr sz="3500" b="1">
          <a:solidFill>
            <a:srgbClr val="000066"/>
          </a:solidFill>
          <a:latin typeface="Arial" charset="0"/>
          <a:cs typeface="Arial" charset="0"/>
        </a:defRPr>
      </a:lvl3pPr>
      <a:lvl4pPr algn="ctr" defTabSz="914179" rtl="0" fontAlgn="base">
        <a:spcBef>
          <a:spcPct val="0"/>
        </a:spcBef>
        <a:spcAft>
          <a:spcPct val="0"/>
        </a:spcAft>
        <a:defRPr sz="3500" b="1">
          <a:solidFill>
            <a:srgbClr val="000066"/>
          </a:solidFill>
          <a:latin typeface="Arial" charset="0"/>
          <a:cs typeface="Arial" charset="0"/>
        </a:defRPr>
      </a:lvl4pPr>
      <a:lvl5pPr algn="ctr" defTabSz="914179" rtl="0" fontAlgn="base">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fontAlgn="base">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5646" indent="-282464" algn="l" defTabSz="914179" rtl="0" fontAlgn="base">
        <a:spcBef>
          <a:spcPct val="20000"/>
        </a:spcBef>
        <a:spcAft>
          <a:spcPct val="0"/>
        </a:spcAft>
        <a:buClr>
          <a:srgbClr val="1E7FB8"/>
        </a:buClr>
        <a:buFont typeface="Arial" charset="0"/>
        <a:buChar char="–"/>
        <a:defRPr sz="2100">
          <a:solidFill>
            <a:srgbClr val="000066"/>
          </a:solidFill>
          <a:latin typeface="+mn-lt"/>
          <a:cs typeface="+mn-cs"/>
        </a:defRPr>
      </a:lvl2pPr>
      <a:lvl3pPr marL="1256474" indent="-269940" algn="l" defTabSz="914179" rtl="0" fontAlgn="base">
        <a:spcBef>
          <a:spcPct val="20000"/>
        </a:spcBef>
        <a:spcAft>
          <a:spcPct val="0"/>
        </a:spcAft>
        <a:buClr>
          <a:srgbClr val="1E7FB8"/>
        </a:buClr>
        <a:buChar char="•"/>
        <a:defRPr sz="2100">
          <a:solidFill>
            <a:srgbClr val="000066"/>
          </a:solidFill>
          <a:latin typeface="Arial Narrow" pitchFamily="34" charset="0"/>
          <a:cs typeface="+mn-cs"/>
        </a:defRPr>
      </a:lvl3pPr>
      <a:lvl4pPr marL="1664167" indent="-226806" algn="l" defTabSz="914179" rtl="0" fontAlgn="base">
        <a:spcBef>
          <a:spcPct val="20000"/>
        </a:spcBef>
        <a:spcAft>
          <a:spcPct val="0"/>
        </a:spcAft>
        <a:buClr>
          <a:srgbClr val="1E7FB8"/>
        </a:buClr>
        <a:buChar char="–"/>
        <a:defRPr sz="2100">
          <a:solidFill>
            <a:srgbClr val="000066"/>
          </a:solidFill>
          <a:latin typeface="Arial Narrow" pitchFamily="34" charset="0"/>
          <a:cs typeface="+mn-cs"/>
        </a:defRPr>
      </a:lvl4pPr>
      <a:lvl5pPr marL="1988374" indent="-144710" algn="r" defTabSz="914179" rtl="1" fontAlgn="base">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7C361-AB00-4C1E-AF3B-8E9EE038779E}" type="datetimeFigureOut">
              <a:rPr lang="en-US" smtClean="0"/>
              <a:t>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90FC3-14B1-449E-93C7-44F22CC6A0A0}" type="slidenum">
              <a:rPr lang="en-US" smtClean="0"/>
              <a:t>‹#›</a:t>
            </a:fld>
            <a:endParaRPr lang="en-US"/>
          </a:p>
        </p:txBody>
      </p:sp>
    </p:spTree>
    <p:extLst>
      <p:ext uri="{BB962C8B-B14F-4D97-AF65-F5344CB8AC3E}">
        <p14:creationId xmlns:p14="http://schemas.microsoft.com/office/powerpoint/2010/main" val="118443647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7698" t="22194" r="17822" b="40596"/>
          <a:stretch/>
        </p:blipFill>
        <p:spPr bwMode="auto">
          <a:xfrm>
            <a:off x="12021" y="685800"/>
            <a:ext cx="9665379" cy="467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cNvSpPr>
            <a:spLocks noGrp="1"/>
          </p:cNvSpPr>
          <p:nvPr>
            <p:ph type="title"/>
          </p:nvPr>
        </p:nvSpPr>
        <p:spPr>
          <a:xfrm>
            <a:off x="1447799" y="0"/>
            <a:ext cx="6019801" cy="921503"/>
          </a:xfrm>
        </p:spPr>
        <p:txBody>
          <a:bodyPr vert="horz" lIns="91440" tIns="45720" rIns="91440" bIns="45720" rtlCol="0" anchor="ctr">
            <a:normAutofit/>
          </a:bodyPr>
          <a:lstStyle/>
          <a:p>
            <a:r>
              <a:rPr lang="en-US" sz="2400" b="1" dirty="0">
                <a:solidFill>
                  <a:schemeClr val="accent1">
                    <a:lumMod val="75000"/>
                  </a:schemeClr>
                </a:solidFill>
                <a:latin typeface="+mn-lt"/>
              </a:rPr>
              <a:t>Countries using IPV vaccine to date and formal </a:t>
            </a:r>
            <a:r>
              <a:rPr lang="en-US" sz="2400" b="1" dirty="0" smtClean="0">
                <a:solidFill>
                  <a:schemeClr val="accent1">
                    <a:lumMod val="75000"/>
                  </a:schemeClr>
                </a:solidFill>
                <a:latin typeface="+mn-lt"/>
              </a:rPr>
              <a:t>decision </a:t>
            </a:r>
            <a:r>
              <a:rPr lang="en-US" sz="2400" b="1" dirty="0">
                <a:solidFill>
                  <a:schemeClr val="accent1">
                    <a:lumMod val="75000"/>
                  </a:schemeClr>
                </a:solidFill>
                <a:latin typeface="+mn-lt"/>
              </a:rPr>
              <a:t>to introduce</a:t>
            </a:r>
            <a:endParaRPr lang="en-GB" sz="2400" b="1" dirty="0">
              <a:solidFill>
                <a:schemeClr val="accent1">
                  <a:lumMod val="75000"/>
                </a:schemeClr>
              </a:solidFill>
              <a:latin typeface="+mn-lt"/>
            </a:endParaRPr>
          </a:p>
        </p:txBody>
      </p:sp>
      <p:sp>
        <p:nvSpPr>
          <p:cNvPr id="4" name="DataSource"/>
          <p:cNvSpPr txBox="1"/>
          <p:nvPr/>
        </p:nvSpPr>
        <p:spPr>
          <a:xfrm>
            <a:off x="5334000" y="6405028"/>
            <a:ext cx="3796186" cy="450248"/>
          </a:xfrm>
          <a:prstGeom prst="rect">
            <a:avLst/>
          </a:prstGeom>
          <a:noFill/>
        </p:spPr>
        <p:txBody>
          <a:bodyPr vert="horz" wrap="square" lIns="80133" tIns="40067" rIns="80133" bIns="40067" rtlCol="0">
            <a:spAutoFit/>
          </a:bodyPr>
          <a:lstStyle/>
          <a:p>
            <a:pPr algn="r" rtl="1" fontAlgn="base">
              <a:spcBef>
                <a:spcPct val="0"/>
              </a:spcBef>
              <a:spcAft>
                <a:spcPct val="0"/>
              </a:spcAft>
            </a:pPr>
            <a:r>
              <a:rPr lang="en-US" sz="800" dirty="0"/>
              <a:t>Data source: WHO/IVB Database, as of 02 </a:t>
            </a:r>
            <a:r>
              <a:rPr lang="en-US" sz="800" dirty="0" smtClean="0"/>
              <a:t>February 2016</a:t>
            </a:r>
            <a:endParaRPr lang="en-US" sz="800" dirty="0"/>
          </a:p>
          <a:p>
            <a:pPr algn="r" rtl="1" fontAlgn="base">
              <a:spcBef>
                <a:spcPct val="0"/>
              </a:spcBef>
              <a:spcAft>
                <a:spcPct val="0"/>
              </a:spcAft>
            </a:pPr>
            <a:r>
              <a:rPr lang="en-US" sz="800" dirty="0"/>
              <a:t>Map production Immunization Vaccines and Biologicals (IVB),</a:t>
            </a:r>
          </a:p>
          <a:p>
            <a:pPr algn="r" rtl="1" fontAlgn="base">
              <a:spcBef>
                <a:spcPct val="0"/>
              </a:spcBef>
              <a:spcAft>
                <a:spcPct val="0"/>
              </a:spcAft>
            </a:pPr>
            <a:r>
              <a:rPr lang="en-US" sz="800" dirty="0"/>
              <a:t>World Health Organization</a:t>
            </a:r>
            <a:endParaRPr lang="en-GB" sz="800" dirty="0"/>
          </a:p>
        </p:txBody>
      </p:sp>
      <p:sp>
        <p:nvSpPr>
          <p:cNvPr id="6" name="Disclaimer"/>
          <p:cNvSpPr txBox="1"/>
          <p:nvPr/>
        </p:nvSpPr>
        <p:spPr>
          <a:xfrm>
            <a:off x="145453" y="6407752"/>
            <a:ext cx="6160427" cy="357915"/>
          </a:xfrm>
          <a:prstGeom prst="rect">
            <a:avLst/>
          </a:prstGeom>
          <a:noFill/>
        </p:spPr>
        <p:txBody>
          <a:bodyPr vert="horz" wrap="square" lIns="80133" tIns="40067" rIns="80133" bIns="40067" rtlCol="0">
            <a:spAutoFit/>
          </a:bodyPr>
          <a:lstStyle/>
          <a:p>
            <a:pPr rtl="1" fontAlgn="base">
              <a:spcBef>
                <a:spcPct val="0"/>
              </a:spcBef>
              <a:spcAft>
                <a:spcPct val="0"/>
              </a:spcAft>
            </a:pPr>
            <a:r>
              <a:rPr lang="en-US" sz="600" dirty="0">
                <a:solidFill>
                  <a:schemeClr val="tx1">
                    <a:lumMod val="50000"/>
                    <a:lumOff val="50000"/>
                  </a:schemeClr>
                </a:solidFill>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©WHO </a:t>
            </a:r>
            <a:r>
              <a:rPr lang="en-US" sz="600" dirty="0" smtClean="0">
                <a:solidFill>
                  <a:schemeClr val="tx1">
                    <a:lumMod val="50000"/>
                    <a:lumOff val="50000"/>
                  </a:schemeClr>
                </a:solidFill>
              </a:rPr>
              <a:t>2016. </a:t>
            </a:r>
            <a:r>
              <a:rPr lang="en-US" sz="600" dirty="0">
                <a:solidFill>
                  <a:schemeClr val="tx1">
                    <a:lumMod val="50000"/>
                    <a:lumOff val="50000"/>
                  </a:schemeClr>
                </a:solidFill>
              </a:rPr>
              <a:t>All rights reserved.</a:t>
            </a:r>
            <a:endParaRPr lang="en-GB" sz="600" dirty="0">
              <a:solidFill>
                <a:schemeClr val="tx1">
                  <a:lumMod val="50000"/>
                  <a:lumOff val="50000"/>
                </a:schemeClr>
              </a:solidFill>
            </a:endParaRPr>
          </a:p>
        </p:txBody>
      </p:sp>
      <p:sp>
        <p:nvSpPr>
          <p:cNvPr id="7" name="rect_orange"/>
          <p:cNvSpPr/>
          <p:nvPr/>
        </p:nvSpPr>
        <p:spPr bwMode="auto">
          <a:xfrm>
            <a:off x="228857" y="4925854"/>
            <a:ext cx="119458" cy="126707"/>
          </a:xfrm>
          <a:prstGeom prst="rect">
            <a:avLst/>
          </a:prstGeom>
          <a:solidFill>
            <a:srgbClr val="FFAA00"/>
          </a:solidFill>
          <a:ln w="63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33" tIns="40067" rIns="80133" bIns="40067" numCol="1" rtlCol="0" anchor="t" anchorCtr="0" compatLnSpc="1">
            <a:prstTxWarp prst="textNoShape">
              <a:avLst/>
            </a:prstTxWarp>
          </a:bodyPr>
          <a:lstStyle/>
          <a:p>
            <a:pPr defTabSz="914018" rtl="1" fontAlgn="base">
              <a:spcBef>
                <a:spcPct val="0"/>
              </a:spcBef>
              <a:spcAft>
                <a:spcPct val="0"/>
              </a:spcAft>
            </a:pPr>
            <a:endParaRPr lang="en-GB" sz="900" b="1" dirty="0">
              <a:solidFill>
                <a:schemeClr val="accent1">
                  <a:lumMod val="75000"/>
                </a:schemeClr>
              </a:solidFill>
            </a:endParaRPr>
          </a:p>
        </p:txBody>
      </p:sp>
      <p:sp>
        <p:nvSpPr>
          <p:cNvPr id="8" name="text_orange"/>
          <p:cNvSpPr txBox="1"/>
          <p:nvPr/>
        </p:nvSpPr>
        <p:spPr>
          <a:xfrm>
            <a:off x="350035" y="4880411"/>
            <a:ext cx="2037379" cy="219416"/>
          </a:xfrm>
          <a:prstGeom prst="rect">
            <a:avLst/>
          </a:prstGeom>
          <a:noFill/>
        </p:spPr>
        <p:txBody>
          <a:bodyPr vert="horz" lIns="80133" tIns="40067" rIns="80133" bIns="40067" rtlCol="0">
            <a:spAutoFit/>
          </a:bodyPr>
          <a:lstStyle/>
          <a:p>
            <a:pPr rtl="1" fontAlgn="base">
              <a:spcBef>
                <a:spcPct val="0"/>
              </a:spcBef>
              <a:spcAft>
                <a:spcPct val="0"/>
              </a:spcAft>
            </a:pPr>
            <a:r>
              <a:rPr lang="en-GB" sz="900" b="1" dirty="0">
                <a:solidFill>
                  <a:schemeClr val="accent1">
                    <a:lumMod val="75000"/>
                  </a:schemeClr>
                </a:solidFill>
              </a:rPr>
              <a:t>Introduced to </a:t>
            </a:r>
            <a:r>
              <a:rPr lang="en-GB" sz="900" b="1" dirty="0" smtClean="0">
                <a:solidFill>
                  <a:schemeClr val="accent1">
                    <a:lumMod val="75000"/>
                  </a:schemeClr>
                </a:solidFill>
              </a:rPr>
              <a:t>date* </a:t>
            </a:r>
            <a:endParaRPr lang="en-GB" sz="900" b="1" dirty="0">
              <a:solidFill>
                <a:schemeClr val="accent1">
                  <a:lumMod val="75000"/>
                </a:schemeClr>
              </a:solidFill>
            </a:endParaRPr>
          </a:p>
        </p:txBody>
      </p:sp>
      <p:sp>
        <p:nvSpPr>
          <p:cNvPr id="9" name="legend_orange"/>
          <p:cNvSpPr txBox="1"/>
          <p:nvPr/>
        </p:nvSpPr>
        <p:spPr>
          <a:xfrm>
            <a:off x="1600200" y="4868917"/>
            <a:ext cx="1259743" cy="219416"/>
          </a:xfrm>
          <a:prstGeom prst="rect">
            <a:avLst/>
          </a:prstGeom>
          <a:noFill/>
        </p:spPr>
        <p:txBody>
          <a:bodyPr vert="horz" lIns="80133" tIns="40067" rIns="80133" bIns="40067" rtlCol="0">
            <a:spAutoFit/>
          </a:bodyPr>
          <a:lstStyle/>
          <a:p>
            <a:pPr rtl="1" fontAlgn="base">
              <a:spcBef>
                <a:spcPct val="0"/>
              </a:spcBef>
              <a:spcAft>
                <a:spcPct val="0"/>
              </a:spcAft>
            </a:pPr>
            <a:r>
              <a:rPr lang="en-GB" sz="900" i="1" dirty="0" smtClean="0">
                <a:solidFill>
                  <a:schemeClr val="accent1">
                    <a:lumMod val="75000"/>
                  </a:schemeClr>
                </a:solidFill>
              </a:rPr>
              <a:t>(158 </a:t>
            </a:r>
            <a:r>
              <a:rPr lang="en-GB" sz="900" i="1" dirty="0">
                <a:solidFill>
                  <a:schemeClr val="accent1">
                    <a:lumMod val="75000"/>
                  </a:schemeClr>
                </a:solidFill>
              </a:rPr>
              <a:t>countries or </a:t>
            </a:r>
            <a:r>
              <a:rPr lang="en-GB" sz="900" i="1" dirty="0" smtClean="0">
                <a:solidFill>
                  <a:schemeClr val="accent1">
                    <a:lumMod val="75000"/>
                  </a:schemeClr>
                </a:solidFill>
              </a:rPr>
              <a:t>81%)</a:t>
            </a:r>
            <a:endParaRPr lang="en-GB" sz="900" i="1" dirty="0">
              <a:solidFill>
                <a:schemeClr val="accent1">
                  <a:lumMod val="75000"/>
                </a:schemeClr>
              </a:solidFill>
            </a:endParaRPr>
          </a:p>
        </p:txBody>
      </p:sp>
      <p:sp>
        <p:nvSpPr>
          <p:cNvPr id="10" name="rect_green"/>
          <p:cNvSpPr/>
          <p:nvPr/>
        </p:nvSpPr>
        <p:spPr bwMode="auto">
          <a:xfrm>
            <a:off x="228857" y="5185637"/>
            <a:ext cx="119458" cy="126707"/>
          </a:xfrm>
          <a:prstGeom prst="rect">
            <a:avLst/>
          </a:prstGeom>
          <a:solidFill>
            <a:srgbClr val="FF0000"/>
          </a:solidFill>
          <a:ln w="63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33" tIns="40067" rIns="80133" bIns="40067" numCol="1" rtlCol="0" anchor="t" anchorCtr="0" compatLnSpc="1">
            <a:prstTxWarp prst="textNoShape">
              <a:avLst/>
            </a:prstTxWarp>
          </a:bodyPr>
          <a:lstStyle/>
          <a:p>
            <a:pPr defTabSz="914018" rtl="1" fontAlgn="base">
              <a:spcBef>
                <a:spcPct val="0"/>
              </a:spcBef>
              <a:spcAft>
                <a:spcPct val="0"/>
              </a:spcAft>
            </a:pPr>
            <a:endParaRPr lang="en-GB" sz="900" b="1" dirty="0">
              <a:solidFill>
                <a:schemeClr val="accent1">
                  <a:lumMod val="75000"/>
                </a:schemeClr>
              </a:solidFill>
            </a:endParaRPr>
          </a:p>
        </p:txBody>
      </p:sp>
      <p:sp>
        <p:nvSpPr>
          <p:cNvPr id="11" name="text_green"/>
          <p:cNvSpPr txBox="1"/>
          <p:nvPr/>
        </p:nvSpPr>
        <p:spPr>
          <a:xfrm>
            <a:off x="350035" y="5093862"/>
            <a:ext cx="1730187" cy="311749"/>
          </a:xfrm>
          <a:prstGeom prst="rect">
            <a:avLst/>
          </a:prstGeom>
          <a:noFill/>
        </p:spPr>
        <p:txBody>
          <a:bodyPr vert="horz" wrap="square" lIns="80133" tIns="40067" rIns="80133" bIns="40067" rtlCol="0">
            <a:spAutoFit/>
          </a:bodyPr>
          <a:lstStyle/>
          <a:p>
            <a:pPr rtl="1" fontAlgn="base">
              <a:lnSpc>
                <a:spcPts val="900"/>
              </a:lnSpc>
              <a:spcBef>
                <a:spcPct val="0"/>
              </a:spcBef>
              <a:spcAft>
                <a:spcPct val="0"/>
              </a:spcAft>
            </a:pPr>
            <a:r>
              <a:rPr lang="en-US" sz="900" b="1" dirty="0">
                <a:solidFill>
                  <a:schemeClr val="accent1">
                    <a:lumMod val="75000"/>
                  </a:schemeClr>
                </a:solidFill>
              </a:rPr>
              <a:t>Formal commitment to introduce in </a:t>
            </a:r>
            <a:r>
              <a:rPr lang="en-US" sz="900" b="1" dirty="0" smtClean="0">
                <a:solidFill>
                  <a:schemeClr val="accent1">
                    <a:lumMod val="75000"/>
                  </a:schemeClr>
                </a:solidFill>
              </a:rPr>
              <a:t>2016</a:t>
            </a:r>
            <a:endParaRPr lang="en-GB" sz="900" b="1" dirty="0">
              <a:solidFill>
                <a:schemeClr val="accent1">
                  <a:lumMod val="75000"/>
                </a:schemeClr>
              </a:solidFill>
            </a:endParaRPr>
          </a:p>
        </p:txBody>
      </p:sp>
      <p:sp>
        <p:nvSpPr>
          <p:cNvPr id="12" name="legend_green"/>
          <p:cNvSpPr txBox="1"/>
          <p:nvPr/>
        </p:nvSpPr>
        <p:spPr>
          <a:xfrm>
            <a:off x="1600200" y="5103692"/>
            <a:ext cx="1276780" cy="219416"/>
          </a:xfrm>
          <a:prstGeom prst="rect">
            <a:avLst/>
          </a:prstGeom>
          <a:noFill/>
        </p:spPr>
        <p:txBody>
          <a:bodyPr vert="horz" wrap="square" lIns="80133" tIns="40067" rIns="80133" bIns="40067" rtlCol="0">
            <a:spAutoFit/>
          </a:bodyPr>
          <a:lstStyle/>
          <a:p>
            <a:pPr rtl="1" fontAlgn="base">
              <a:spcBef>
                <a:spcPct val="0"/>
              </a:spcBef>
              <a:spcAft>
                <a:spcPct val="0"/>
              </a:spcAft>
            </a:pPr>
            <a:r>
              <a:rPr lang="en-GB" sz="900" i="1" dirty="0" smtClean="0">
                <a:solidFill>
                  <a:schemeClr val="accent1">
                    <a:lumMod val="75000"/>
                  </a:schemeClr>
                </a:solidFill>
              </a:rPr>
              <a:t>(36 </a:t>
            </a:r>
            <a:r>
              <a:rPr lang="en-GB" sz="900" i="1" dirty="0">
                <a:solidFill>
                  <a:schemeClr val="accent1">
                    <a:lumMod val="75000"/>
                  </a:schemeClr>
                </a:solidFill>
              </a:rPr>
              <a:t>countries or </a:t>
            </a:r>
            <a:r>
              <a:rPr lang="en-GB" sz="900" i="1" dirty="0" smtClean="0">
                <a:solidFill>
                  <a:schemeClr val="accent1">
                    <a:lumMod val="75000"/>
                  </a:schemeClr>
                </a:solidFill>
              </a:rPr>
              <a:t>19%)</a:t>
            </a:r>
            <a:endParaRPr lang="en-GB" sz="900" i="1" dirty="0">
              <a:solidFill>
                <a:schemeClr val="accent1">
                  <a:lumMod val="75000"/>
                </a:schemeClr>
              </a:solidFill>
            </a:endParaRPr>
          </a:p>
        </p:txBody>
      </p:sp>
      <p:sp>
        <p:nvSpPr>
          <p:cNvPr id="19" name="rect_grey"/>
          <p:cNvSpPr/>
          <p:nvPr/>
        </p:nvSpPr>
        <p:spPr bwMode="auto">
          <a:xfrm>
            <a:off x="228857" y="5447020"/>
            <a:ext cx="119458" cy="126707"/>
          </a:xfrm>
          <a:prstGeom prst="rect">
            <a:avLst/>
          </a:prstGeom>
          <a:solidFill>
            <a:srgbClr val="E1E1E1"/>
          </a:solidFill>
          <a:ln w="63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33" tIns="40067" rIns="80133" bIns="40067" numCol="1" rtlCol="0" anchor="t" anchorCtr="0" compatLnSpc="1">
            <a:prstTxWarp prst="textNoShape">
              <a:avLst/>
            </a:prstTxWarp>
          </a:bodyPr>
          <a:lstStyle/>
          <a:p>
            <a:pPr defTabSz="914018" rtl="1" fontAlgn="base">
              <a:spcBef>
                <a:spcPct val="0"/>
              </a:spcBef>
              <a:spcAft>
                <a:spcPct val="0"/>
              </a:spcAft>
            </a:pPr>
            <a:endParaRPr lang="en-GB" sz="900" b="1" dirty="0">
              <a:solidFill>
                <a:schemeClr val="accent1">
                  <a:lumMod val="75000"/>
                </a:schemeClr>
              </a:solidFill>
            </a:endParaRPr>
          </a:p>
        </p:txBody>
      </p:sp>
      <p:sp>
        <p:nvSpPr>
          <p:cNvPr id="20" name="text_grey"/>
          <p:cNvSpPr txBox="1"/>
          <p:nvPr/>
        </p:nvSpPr>
        <p:spPr>
          <a:xfrm>
            <a:off x="350036" y="5410604"/>
            <a:ext cx="1568233" cy="219416"/>
          </a:xfrm>
          <a:prstGeom prst="rect">
            <a:avLst/>
          </a:prstGeom>
          <a:noFill/>
        </p:spPr>
        <p:txBody>
          <a:bodyPr vert="horz" lIns="80133" tIns="40067" rIns="80133" bIns="40067" rtlCol="0">
            <a:spAutoFit/>
          </a:bodyPr>
          <a:lstStyle/>
          <a:p>
            <a:pPr rtl="1" fontAlgn="base">
              <a:spcBef>
                <a:spcPct val="0"/>
              </a:spcBef>
              <a:spcAft>
                <a:spcPct val="0"/>
              </a:spcAft>
            </a:pPr>
            <a:r>
              <a:rPr lang="en-US" sz="900" b="1" dirty="0">
                <a:solidFill>
                  <a:schemeClr val="accent1">
                    <a:lumMod val="75000"/>
                  </a:schemeClr>
                </a:solidFill>
              </a:rPr>
              <a:t>Not Available </a:t>
            </a:r>
            <a:endParaRPr lang="en-GB" sz="900" b="1" dirty="0">
              <a:solidFill>
                <a:schemeClr val="accent1">
                  <a:lumMod val="75000"/>
                </a:schemeClr>
              </a:solidFill>
            </a:endParaRPr>
          </a:p>
        </p:txBody>
      </p:sp>
      <p:sp>
        <p:nvSpPr>
          <p:cNvPr id="22" name="rect_na"/>
          <p:cNvSpPr/>
          <p:nvPr/>
        </p:nvSpPr>
        <p:spPr bwMode="auto">
          <a:xfrm>
            <a:off x="228857" y="5707879"/>
            <a:ext cx="119458" cy="126707"/>
          </a:xfrm>
          <a:prstGeom prst="rect">
            <a:avLst/>
          </a:prstGeom>
          <a:solidFill>
            <a:srgbClr val="B2B2B2"/>
          </a:solidFill>
          <a:ln w="635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33" tIns="40067" rIns="80133" bIns="40067" numCol="1" rtlCol="0" anchor="t" anchorCtr="0" compatLnSpc="1">
            <a:prstTxWarp prst="textNoShape">
              <a:avLst/>
            </a:prstTxWarp>
          </a:bodyPr>
          <a:lstStyle/>
          <a:p>
            <a:pPr defTabSz="914018" rtl="1" fontAlgn="base">
              <a:spcBef>
                <a:spcPct val="0"/>
              </a:spcBef>
              <a:spcAft>
                <a:spcPct val="0"/>
              </a:spcAft>
            </a:pPr>
            <a:endParaRPr lang="en-GB" sz="900" b="1" dirty="0">
              <a:solidFill>
                <a:schemeClr val="accent1">
                  <a:lumMod val="75000"/>
                </a:schemeClr>
              </a:solidFill>
            </a:endParaRPr>
          </a:p>
        </p:txBody>
      </p:sp>
      <p:sp>
        <p:nvSpPr>
          <p:cNvPr id="23" name="legend_na"/>
          <p:cNvSpPr txBox="1"/>
          <p:nvPr/>
        </p:nvSpPr>
        <p:spPr>
          <a:xfrm>
            <a:off x="350036" y="5668340"/>
            <a:ext cx="1259743" cy="219416"/>
          </a:xfrm>
          <a:prstGeom prst="rect">
            <a:avLst/>
          </a:prstGeom>
          <a:noFill/>
        </p:spPr>
        <p:txBody>
          <a:bodyPr vert="horz" lIns="80133" tIns="40067" rIns="80133" bIns="40067" rtlCol="0">
            <a:spAutoFit/>
          </a:bodyPr>
          <a:lstStyle/>
          <a:p>
            <a:pPr rtl="1" fontAlgn="base">
              <a:spcBef>
                <a:spcPct val="0"/>
              </a:spcBef>
              <a:spcAft>
                <a:spcPct val="0"/>
              </a:spcAft>
            </a:pPr>
            <a:r>
              <a:rPr lang="en-GB" sz="900" b="1" dirty="0">
                <a:solidFill>
                  <a:schemeClr val="accent1">
                    <a:lumMod val="75000"/>
                  </a:schemeClr>
                </a:solidFill>
              </a:rPr>
              <a:t>Not applicable</a:t>
            </a:r>
          </a:p>
        </p:txBody>
      </p:sp>
      <p:sp>
        <p:nvSpPr>
          <p:cNvPr id="30" name="Footnote"/>
          <p:cNvSpPr txBox="1"/>
          <p:nvPr/>
        </p:nvSpPr>
        <p:spPr>
          <a:xfrm>
            <a:off x="3276600" y="4566301"/>
            <a:ext cx="5791200" cy="1758299"/>
          </a:xfrm>
          <a:prstGeom prst="rect">
            <a:avLst/>
          </a:prstGeom>
          <a:noFill/>
        </p:spPr>
        <p:txBody>
          <a:bodyPr vert="horz" wrap="square" lIns="80133" tIns="40067" rIns="80133" bIns="40067" rtlCol="0">
            <a:spAutoFit/>
          </a:bodyPr>
          <a:lstStyle>
            <a:defPPr>
              <a:defRPr lang="en-US"/>
            </a:defPPr>
            <a:lvl1pPr rtl="1" fontAlgn="base">
              <a:spcBef>
                <a:spcPct val="0"/>
              </a:spcBef>
              <a:spcAft>
                <a:spcPct val="0"/>
              </a:spcAft>
              <a:defRPr sz="1000">
                <a:solidFill>
                  <a:schemeClr val="accent1">
                    <a:lumMod val="75000"/>
                  </a:schemeClr>
                </a:solidFill>
              </a:defRPr>
            </a:lvl1pPr>
          </a:lstStyle>
          <a:p>
            <a:r>
              <a:rPr lang="en-US" b="1" dirty="0"/>
              <a:t>Since January 2013, the following countries have introduced IPV: </a:t>
            </a:r>
            <a:r>
              <a:rPr lang="en-GB" sz="900" dirty="0"/>
              <a:t>Kazakhstan, Peru &amp; Singapore (July 2013); Micronesia (August 2013); Libya (April 2014); Albania &amp; Panama (May 2014); Nepal &amp; Tunisia (September 2014); Philippines (October 2014); China (December 2014); Comoros, Senegal &amp; Serbia (January 2015); Colombia &amp; Nigeria (February 2015); Bangladesh &amp; Maldives (March 2015); DR Congo, DPR Korea &amp; The Gambia (April 2015); Madagascar (May 2015); Cote d'Ivoire, Grenada, Kiribati, Morocco, St Vincent and the Grenadines &amp; Sudan (June 2015); Bhutan, Cameroon, Niger, Pakistan, Philippines &amp; Sri Lanka (July 2015); Benin, Chad, Papua New Guinea, The Former Yug. Rep. of Macedonia (August 2015); Afghanistan, CAR, Dominica, Guyana, Iran, Jamaica, Seychelles &amp; Solomon Islands (September 2015); Bahamas, Lao People's Dem Rep, Nauru, Samoa (October 2015); Antigua and Barbuda, Botswana, Burundi, Cook Islands, Guinea, India, Mauritania, Mauritius, Mozambique, Namibia, Nicaragua, St Lucia, Suriname, Tuvalu, Vanuatu &amp; Yemen (November 2015); Algeria, Belize, Cambodia, Dominical Rep, Ecuador, Ethiopia, Fiji, Gabon, Georgia, Honduras, Kenya, Myanmar, Paraguay, St Kitts &amp; Nevis, S. Sudan, Thailand, Tonga &amp; Trinidad &amp; Tobago (December 2015); Cuba, El Salvador, Guatemala, Haiti, Iraq &amp; Venezuela (Bolivian Rep of) (January 2016); Timor-Leste (1 February 2016)</a:t>
            </a:r>
          </a:p>
        </p:txBody>
      </p:sp>
      <p:sp>
        <p:nvSpPr>
          <p:cNvPr id="29" name="text_grey"/>
          <p:cNvSpPr txBox="1"/>
          <p:nvPr/>
        </p:nvSpPr>
        <p:spPr>
          <a:xfrm>
            <a:off x="228857" y="6105184"/>
            <a:ext cx="2693190" cy="219416"/>
          </a:xfrm>
          <a:prstGeom prst="rect">
            <a:avLst/>
          </a:prstGeom>
          <a:noFill/>
        </p:spPr>
        <p:txBody>
          <a:bodyPr vert="horz" wrap="square" lIns="80133" tIns="40067" rIns="80133" bIns="40067" rtlCol="0">
            <a:spAutoFit/>
          </a:bodyPr>
          <a:lstStyle/>
          <a:p>
            <a:pPr rtl="1" fontAlgn="base">
              <a:spcBef>
                <a:spcPct val="0"/>
              </a:spcBef>
              <a:spcAft>
                <a:spcPct val="0"/>
              </a:spcAft>
            </a:pPr>
            <a:r>
              <a:rPr lang="en-US" sz="900" b="1" dirty="0" smtClean="0">
                <a:solidFill>
                  <a:schemeClr val="accent1">
                    <a:lumMod val="75000"/>
                  </a:schemeClr>
                </a:solidFill>
              </a:rPr>
              <a:t>*</a:t>
            </a:r>
            <a:r>
              <a:rPr lang="en-US" sz="850" dirty="0" smtClean="0">
                <a:solidFill>
                  <a:schemeClr val="accent1">
                    <a:lumMod val="75000"/>
                  </a:schemeClr>
                </a:solidFill>
              </a:rPr>
              <a:t>Including partial introduction in Haiti, India &amp; Venezuela</a:t>
            </a:r>
            <a:r>
              <a:rPr lang="en-US" sz="900" b="1" dirty="0" smtClean="0">
                <a:solidFill>
                  <a:schemeClr val="accent1">
                    <a:lumMod val="75000"/>
                  </a:schemeClr>
                </a:solidFill>
              </a:rPr>
              <a:t> </a:t>
            </a:r>
            <a:endParaRPr lang="en-GB" sz="900" b="1" dirty="0">
              <a:solidFill>
                <a:schemeClr val="accent1">
                  <a:lumMod val="75000"/>
                </a:schemeClr>
              </a:solidFill>
            </a:endParaRPr>
          </a:p>
        </p:txBody>
      </p:sp>
    </p:spTree>
    <p:extLst>
      <p:ext uri="{BB962C8B-B14F-4D97-AF65-F5344CB8AC3E}">
        <p14:creationId xmlns:p14="http://schemas.microsoft.com/office/powerpoint/2010/main" val="4169351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985</Words>
  <Application>Microsoft Office PowerPoint</Application>
  <PresentationFormat>On-screen Show (4:3)</PresentationFormat>
  <Paragraphs>24</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master</vt:lpstr>
      <vt:lpstr>Office Theme</vt:lpstr>
      <vt:lpstr>Countries using IPV vaccine to date and formal decision to introduce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Countries using IPV vaccine to date and formal decision/intent to introduce</dc:title>
  <dc:creator>Thrush, Ms. Elizabeth (WDC)</dc:creator>
  <cp:lastModifiedBy>Revilla, Mr. Fernando (WDC)</cp:lastModifiedBy>
  <cp:revision>69</cp:revision>
  <dcterms:created xsi:type="dcterms:W3CDTF">2015-04-20T15:18:29Z</dcterms:created>
  <dcterms:modified xsi:type="dcterms:W3CDTF">2016-02-19T14:14:13Z</dcterms:modified>
</cp:coreProperties>
</file>