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71026538349371E-2"/>
          <c:y val="3.8007601918089037E-2"/>
          <c:w val="0.87057341790609521"/>
          <c:h val="0.82154582350761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 (2011-2015)</c:v>
                </c:pt>
              </c:strCache>
            </c:strRef>
          </c:tx>
          <c:spPr>
            <a:ln w="3175">
              <a:noFill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15</c:v>
                </c:pt>
                <c:pt idx="1">
                  <c:v>29</c:v>
                </c:pt>
                <c:pt idx="2">
                  <c:v>1021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>
                  <c:v>78</c:v>
                </c:pt>
                <c:pt idx="1">
                  <c:v>1206</c:v>
                </c:pt>
                <c:pt idx="2">
                  <c:v>223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ECU (2011-2013)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3"/>
                <c:pt idx="0">
                  <c:v>1</c:v>
                </c:pt>
                <c:pt idx="1">
                  <c:v>328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US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3"/>
                <c:pt idx="0">
                  <c:v>232</c:v>
                </c:pt>
                <c:pt idx="1">
                  <c:v>992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Countries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3"/>
                <c:pt idx="0">
                  <c:v>147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Sheet1!$B$7:$E$7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403968"/>
        <c:axId val="46405504"/>
      </c:barChart>
      <c:catAx>
        <c:axId val="4640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6405504"/>
        <c:crosses val="autoZero"/>
        <c:auto val="1"/>
        <c:lblAlgn val="ctr"/>
        <c:lblOffset val="100"/>
        <c:noMultiLvlLbl val="0"/>
      </c:catAx>
      <c:valAx>
        <c:axId val="4640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403968"/>
        <c:crosses val="autoZero"/>
        <c:crossBetween val="between"/>
      </c:valAx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04AE-6589-4EC3-8FB0-E042AAD8422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94089-755E-4473-8AB2-F9A246C3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34027-0C60-4EA3-9050-1CE9E8E25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7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5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Distribution of confirmed measles cases by import status, American Region, 2011-2015*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860106"/>
              </p:ext>
            </p:extLst>
          </p:nvPr>
        </p:nvGraphicFramePr>
        <p:xfrm>
          <a:off x="536377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2912" y="304651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Measles confirmed cases</a:t>
            </a:r>
            <a:endParaRPr lang="en-US" sz="1400" dirty="0"/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72276" y="6174557"/>
            <a:ext cx="6815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100" b="1" dirty="0" err="1"/>
              <a:t>Source</a:t>
            </a:r>
            <a:r>
              <a:rPr lang="es-ES_tradnl" sz="1100" b="1" dirty="0"/>
              <a:t>: </a:t>
            </a:r>
            <a:r>
              <a:rPr lang="es-ES_tradnl" sz="1100" b="1" dirty="0" smtClean="0"/>
              <a:t>MESS, ISIS, and country </a:t>
            </a:r>
            <a:r>
              <a:rPr lang="es-ES_tradnl" sz="1100" b="1" dirty="0" err="1"/>
              <a:t>reports</a:t>
            </a:r>
            <a:r>
              <a:rPr lang="es-ES_tradnl" sz="1100" b="1" dirty="0"/>
              <a:t> </a:t>
            </a:r>
            <a:endParaRPr lang="es-ES_tradnl" sz="1100" b="1" dirty="0" smtClean="0"/>
          </a:p>
          <a:p>
            <a:r>
              <a:rPr lang="es-ES_tradnl" sz="1100" b="1" dirty="0" smtClean="0"/>
              <a:t>*Data as of 21 May 2015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191666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N=4,357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0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by import status, American Region, 2011-2015*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Pacis, Ms. Carmelita Lucia (WDC)</cp:lastModifiedBy>
  <cp:revision>16</cp:revision>
  <dcterms:created xsi:type="dcterms:W3CDTF">2015-05-18T15:05:44Z</dcterms:created>
  <dcterms:modified xsi:type="dcterms:W3CDTF">2015-05-21T22:14:17Z</dcterms:modified>
</cp:coreProperties>
</file>