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2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5181</c:v>
                </c:pt>
                <c:pt idx="1">
                  <c:v>6647</c:v>
                </c:pt>
                <c:pt idx="2">
                  <c:v>4654</c:v>
                </c:pt>
                <c:pt idx="3">
                  <c:v>3528</c:v>
                </c:pt>
                <c:pt idx="4">
                  <c:v>3895</c:v>
                </c:pt>
                <c:pt idx="5">
                  <c:v>829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904</c:v>
                </c:pt>
                <c:pt idx="1">
                  <c:v>1370</c:v>
                </c:pt>
                <c:pt idx="2">
                  <c:v>1186</c:v>
                </c:pt>
                <c:pt idx="3">
                  <c:v>1128</c:v>
                </c:pt>
                <c:pt idx="4">
                  <c:v>1388</c:v>
                </c:pt>
                <c:pt idx="5">
                  <c:v>389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CAR</c:v>
                </c:pt>
              </c:strCache>
            </c:strRef>
          </c:tx>
          <c:invertIfNegative val="0"/>
          <c:dLbls>
            <c:dLbl>
              <c:idx val="5"/>
              <c:delete val="1"/>
            </c:dLbl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422</c:v>
                </c:pt>
                <c:pt idx="1">
                  <c:v>480</c:v>
                </c:pt>
                <c:pt idx="2">
                  <c:v>553</c:v>
                </c:pt>
                <c:pt idx="3">
                  <c:v>320</c:v>
                </c:pt>
                <c:pt idx="4">
                  <c:v>416</c:v>
                </c:pt>
                <c:pt idx="5">
                  <c:v>113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LAC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171</c:v>
                </c:pt>
                <c:pt idx="1">
                  <c:v>129</c:v>
                </c:pt>
                <c:pt idx="2">
                  <c:v>257</c:v>
                </c:pt>
                <c:pt idx="3">
                  <c:v>461</c:v>
                </c:pt>
                <c:pt idx="4">
                  <c:v>170</c:v>
                </c:pt>
                <c:pt idx="5">
                  <c:v>77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616</c:v>
                </c:pt>
                <c:pt idx="1">
                  <c:v>1324</c:v>
                </c:pt>
                <c:pt idx="2">
                  <c:v>1289</c:v>
                </c:pt>
                <c:pt idx="3">
                  <c:v>932</c:v>
                </c:pt>
                <c:pt idx="4">
                  <c:v>1001</c:v>
                </c:pt>
                <c:pt idx="5">
                  <c:v>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100"/>
        <c:axId val="47789568"/>
        <c:axId val="47791104"/>
      </c:barChart>
      <c:catAx>
        <c:axId val="4778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791104"/>
        <c:crosses val="autoZero"/>
        <c:auto val="1"/>
        <c:lblAlgn val="ctr"/>
        <c:lblOffset val="100"/>
        <c:noMultiLvlLbl val="0"/>
      </c:catAx>
      <c:valAx>
        <c:axId val="4779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895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8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1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9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5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8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9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745E-A77F-47D1-ABAE-FFDEC2B3F1A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6E31-F60D-4B75-A5F6-4157DBDE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3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47012"/>
              </p:ext>
            </p:extLst>
          </p:nvPr>
        </p:nvGraphicFramePr>
        <p:xfrm>
          <a:off x="543100" y="142716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 rot="16200000">
            <a:off x="-471595" y="2963795"/>
            <a:ext cx="1616290" cy="4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s-MX" sz="2000" b="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Sample taken</a:t>
            </a:r>
            <a:endParaRPr lang="en-US" altLang="es-MX" sz="20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821017" y="225788"/>
            <a:ext cx="7566830" cy="10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US" altLang="es-MX" sz="3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first </a:t>
            </a:r>
            <a:r>
              <a:rPr lang="en-US" alt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serum sample taken </a:t>
            </a:r>
            <a:br>
              <a:rPr lang="en-US" alt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Sub Region: 2010-2015* </a:t>
            </a:r>
            <a:endParaRPr lang="en-US" altLang="es-MX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3236" y="6172200"/>
            <a:ext cx="4048238" cy="53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/>
          <a:p>
            <a:r>
              <a:rPr lang="en-US" altLang="es-MX" sz="1400" dirty="0" smtClean="0">
                <a:solidFill>
                  <a:schemeClr val="tx1"/>
                </a:solidFill>
              </a:rPr>
              <a:t>* </a:t>
            </a:r>
            <a:r>
              <a:rPr lang="en-US" altLang="es-MX" sz="1400" dirty="0">
                <a:solidFill>
                  <a:schemeClr val="tx1"/>
                </a:solidFill>
              </a:rPr>
              <a:t>Data reported as of epidemiological week </a:t>
            </a:r>
            <a:r>
              <a:rPr lang="en-US" altLang="es-MX" sz="1400" dirty="0" smtClean="0">
                <a:solidFill>
                  <a:schemeClr val="tx1"/>
                </a:solidFill>
              </a:rPr>
              <a:t>20, 2015</a:t>
            </a:r>
            <a:endParaRPr lang="en-US" altLang="es-MX" sz="1400" dirty="0">
              <a:solidFill>
                <a:schemeClr val="tx1"/>
              </a:solidFill>
            </a:endParaRPr>
          </a:p>
          <a:p>
            <a:r>
              <a:rPr lang="en-US" altLang="es-MX" sz="1400" dirty="0">
                <a:solidFill>
                  <a:schemeClr val="tx1"/>
                </a:solidFill>
              </a:rPr>
              <a:t>NOTE: Brazil and Mexico data not available</a:t>
            </a:r>
          </a:p>
        </p:txBody>
      </p:sp>
    </p:spTree>
    <p:extLst>
      <p:ext uri="{BB962C8B-B14F-4D97-AF65-F5344CB8AC3E}">
        <p14:creationId xmlns:p14="http://schemas.microsoft.com/office/powerpoint/2010/main" val="19789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2015-07-16T22:18:36Z</dcterms:created>
  <dcterms:modified xsi:type="dcterms:W3CDTF">2015-07-17T17:59:32Z</dcterms:modified>
</cp:coreProperties>
</file>