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098"/>
    <a:srgbClr val="F77D03"/>
    <a:srgbClr val="1B48A1"/>
    <a:srgbClr val="0E43AE"/>
    <a:srgbClr val="003FBC"/>
    <a:srgbClr val="003399"/>
    <a:srgbClr val="FFFF00"/>
    <a:srgbClr val="3366CC"/>
    <a:srgbClr val="00B050"/>
    <a:srgbClr val="FF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4632" autoAdjust="0"/>
  </p:normalViewPr>
  <p:slideViewPr>
    <p:cSldViewPr>
      <p:cViewPr varScale="1">
        <p:scale>
          <a:sx n="82" d="100"/>
          <a:sy n="82" d="100"/>
        </p:scale>
        <p:origin x="-129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AFP Rate</c:v>
                </c:pt>
              </c:strCache>
            </c:strRef>
          </c:tx>
          <c:spPr>
            <a:solidFill>
              <a:srgbClr val="4584D3"/>
            </a:solidFill>
            <a:ln w="3221" cmpd="sng">
              <a:solidFill>
                <a:schemeClr val="tx1"/>
              </a:solidFill>
            </a:ln>
          </c:spPr>
          <c:invertIfNegative val="0"/>
          <c:dPt>
            <c:idx val="22"/>
            <c:invertIfNegative val="0"/>
            <c:bubble3D val="0"/>
            <c:spPr>
              <a:solidFill>
                <a:srgbClr val="FF8001"/>
              </a:solidFill>
              <a:ln w="3221" cmpd="sng">
                <a:solidFill>
                  <a:schemeClr val="tx1"/>
                </a:solidFill>
              </a:ln>
            </c:spPr>
          </c:dPt>
          <c:cat>
            <c:strRef>
              <c:f>Sheet1!$A$2:$A$24</c:f>
              <c:strCache>
                <c:ptCount val="23"/>
                <c:pt idx="0">
                  <c:v>El Salvador</c:v>
                </c:pt>
                <c:pt idx="1">
                  <c:v>Chile</c:v>
                </c:pt>
                <c:pt idx="2">
                  <c:v>Mexico</c:v>
                </c:pt>
                <c:pt idx="3">
                  <c:v>Honduras</c:v>
                </c:pt>
                <c:pt idx="4">
                  <c:v>Costa Rica</c:v>
                </c:pt>
                <c:pt idx="5">
                  <c:v>Nicaragua</c:v>
                </c:pt>
                <c:pt idx="6">
                  <c:v>Panama</c:v>
                </c:pt>
                <c:pt idx="7">
                  <c:v>Argentina</c:v>
                </c:pt>
                <c:pt idx="8">
                  <c:v>Colombia</c:v>
                </c:pt>
                <c:pt idx="9">
                  <c:v>Bolivia</c:v>
                </c:pt>
                <c:pt idx="10">
                  <c:v>Paraguay</c:v>
                </c:pt>
                <c:pt idx="11">
                  <c:v>Dominican Republic</c:v>
                </c:pt>
                <c:pt idx="12">
                  <c:v>Guatemala</c:v>
                </c:pt>
                <c:pt idx="13">
                  <c:v>Peru</c:v>
                </c:pt>
                <c:pt idx="14">
                  <c:v>CAREC</c:v>
                </c:pt>
                <c:pt idx="15">
                  <c:v>Brazil</c:v>
                </c:pt>
                <c:pt idx="16">
                  <c:v>Venezuela</c:v>
                </c:pt>
                <c:pt idx="17">
                  <c:v>Cuba</c:v>
                </c:pt>
                <c:pt idx="18">
                  <c:v>Haiti</c:v>
                </c:pt>
                <c:pt idx="19">
                  <c:v>Ecuador</c:v>
                </c:pt>
                <c:pt idx="20">
                  <c:v>Canada</c:v>
                </c:pt>
                <c:pt idx="21">
                  <c:v>Uruguay</c:v>
                </c:pt>
                <c:pt idx="22">
                  <c:v>REGION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2.3199999999999998</c:v>
                </c:pt>
                <c:pt idx="1">
                  <c:v>1.71</c:v>
                </c:pt>
                <c:pt idx="2">
                  <c:v>1.68</c:v>
                </c:pt>
                <c:pt idx="3">
                  <c:v>1.62</c:v>
                </c:pt>
                <c:pt idx="4">
                  <c:v>1.61</c:v>
                </c:pt>
                <c:pt idx="5">
                  <c:v>1.43</c:v>
                </c:pt>
                <c:pt idx="6">
                  <c:v>1.29</c:v>
                </c:pt>
                <c:pt idx="7">
                  <c:v>1.25</c:v>
                </c:pt>
                <c:pt idx="8">
                  <c:v>1.1000000000000001</c:v>
                </c:pt>
                <c:pt idx="9">
                  <c:v>1.07</c:v>
                </c:pt>
                <c:pt idx="10">
                  <c:v>0.78</c:v>
                </c:pt>
                <c:pt idx="11">
                  <c:v>0.63</c:v>
                </c:pt>
                <c:pt idx="12">
                  <c:v>0.59</c:v>
                </c:pt>
                <c:pt idx="13">
                  <c:v>0.57999999999999996</c:v>
                </c:pt>
                <c:pt idx="14">
                  <c:v>0.5</c:v>
                </c:pt>
                <c:pt idx="15">
                  <c:v>0.48</c:v>
                </c:pt>
                <c:pt idx="16">
                  <c:v>0.47</c:v>
                </c:pt>
                <c:pt idx="17">
                  <c:v>0.47</c:v>
                </c:pt>
                <c:pt idx="18">
                  <c:v>0.46</c:v>
                </c:pt>
                <c:pt idx="19">
                  <c:v>0.4</c:v>
                </c:pt>
                <c:pt idx="20">
                  <c:v>0.27</c:v>
                </c:pt>
                <c:pt idx="21">
                  <c:v>0.26</c:v>
                </c:pt>
                <c:pt idx="22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119777152"/>
        <c:axId val="119778688"/>
      </c:barChart>
      <c:catAx>
        <c:axId val="11977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en-US"/>
          </a:p>
        </c:txPr>
        <c:crossAx val="119778688"/>
        <c:crosses val="autoZero"/>
        <c:auto val="1"/>
        <c:lblAlgn val="ctr"/>
        <c:lblOffset val="100"/>
        <c:noMultiLvlLbl val="0"/>
      </c:catAx>
      <c:valAx>
        <c:axId val="119778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aseline="0" dirty="0"/>
                  <a:t>Rate per 100,000 </a:t>
                </a:r>
                <a:r>
                  <a:rPr lang="en-US" sz="1400" baseline="0" dirty="0" smtClean="0"/>
                  <a:t>children &lt;15 years</a:t>
                </a:r>
                <a:endParaRPr lang="en-US" sz="1400" baseline="0" dirty="0"/>
              </a:p>
            </c:rich>
          </c:tx>
          <c:layout>
            <c:manualLayout>
              <c:xMode val="edge"/>
              <c:yMode val="edge"/>
              <c:x val="7.5961233775163062E-3"/>
              <c:y val="0.18301417322834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119777152"/>
        <c:crosses val="autoZero"/>
        <c:crossBetween val="between"/>
      </c:valAx>
      <c:spPr>
        <a:noFill/>
        <a:ln w="25770">
          <a:noFill/>
        </a:ln>
      </c:spPr>
    </c:plotArea>
    <c:plotVisOnly val="1"/>
    <c:dispBlanksAs val="gap"/>
    <c:showDLblsOverMax val="0"/>
  </c:chart>
  <c:txPr>
    <a:bodyPr/>
    <a:lstStyle/>
    <a:p>
      <a:pPr>
        <a:defRPr sz="182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1F33F1-AE28-4456-A293-B03856029AE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7D9970-E1EE-4FF0-A47F-CED7750B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9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8252B7-6282-41A5-94C4-56A66AF94A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B1AF44-6EBE-44E0-9D9C-5E96DA88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54384A-5980-4CF6-AB00-A2CA12EF3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438422-23B2-4ECD-B1D6-DFACEAD8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3D8E1B-FD1C-4188-AC1B-1F93643AB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B390F-904B-428B-BEE4-95152A4C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F33D9-E02C-427A-9B22-B4A8EF49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A9616-97FD-4CFD-8575-95061A14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2B3CD-7384-441E-8ECC-2924DD29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235543-0DB2-4A0F-98F6-BB55AECD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BF3BC-7481-4E5A-B651-E46CFC6F0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effectLst/>
                <a:latin typeface="Calibri" panose="020F0502020204030204" pitchFamily="34" charset="0"/>
              </a:rPr>
              <a:t>A</a:t>
            </a:r>
            <a:r>
              <a:rPr lang="en-US" sz="2400" b="1" dirty="0" smtClean="0">
                <a:effectLst/>
                <a:latin typeface="Calibri" panose="020F0502020204030204" pitchFamily="34" charset="0"/>
              </a:rPr>
              <a:t>cute </a:t>
            </a:r>
            <a:r>
              <a:rPr lang="en-US" sz="2400" b="1" dirty="0">
                <a:effectLst/>
                <a:latin typeface="Calibri" panose="020F0502020204030204" pitchFamily="34" charset="0"/>
              </a:rPr>
              <a:t>Flaccid Paralysis Rate per </a:t>
            </a:r>
            <a:r>
              <a:rPr lang="en-US" sz="2400" b="1" dirty="0" smtClean="0">
                <a:effectLst/>
                <a:latin typeface="Calibri" panose="020F0502020204030204" pitchFamily="34" charset="0"/>
              </a:rPr>
              <a:t>100,000 children </a:t>
            </a:r>
            <a:r>
              <a:rPr lang="en-US" sz="2400" b="1" dirty="0">
                <a:effectLst/>
                <a:latin typeface="Calibri" panose="020F0502020204030204" pitchFamily="34" charset="0"/>
              </a:rPr>
              <a:t>&lt;15 </a:t>
            </a:r>
            <a:r>
              <a:rPr lang="en-US" sz="2400" b="1" dirty="0" smtClean="0">
                <a:effectLst/>
                <a:latin typeface="Calibri" panose="020F0502020204030204" pitchFamily="34" charset="0"/>
              </a:rPr>
              <a:t>years, </a:t>
            </a:r>
            <a:br>
              <a:rPr lang="en-US" sz="2400" b="1" dirty="0" smtClean="0">
                <a:effectLst/>
                <a:latin typeface="Calibri" panose="020F0502020204030204" pitchFamily="34" charset="0"/>
              </a:rPr>
            </a:br>
            <a:r>
              <a:rPr lang="en-US" sz="2400" b="1" dirty="0" smtClean="0">
                <a:effectLst/>
                <a:latin typeface="Calibri" panose="020F0502020204030204" pitchFamily="34" charset="0"/>
              </a:rPr>
              <a:t>last </a:t>
            </a:r>
            <a:r>
              <a:rPr lang="en-US" sz="2400" b="1" dirty="0">
                <a:effectLst/>
                <a:latin typeface="Calibri" panose="020F0502020204030204" pitchFamily="34" charset="0"/>
              </a:rPr>
              <a:t>52 </a:t>
            </a:r>
            <a:r>
              <a:rPr lang="en-US" sz="2400" b="1" dirty="0" smtClean="0">
                <a:effectLst/>
                <a:latin typeface="Calibri" panose="020F0502020204030204" pitchFamily="34" charset="0"/>
              </a:rPr>
              <a:t>weeks* </a:t>
            </a:r>
            <a:r>
              <a:rPr lang="en-US" sz="2400" b="1" dirty="0">
                <a:effectLst/>
                <a:latin typeface="Calibri" panose="020F0502020204030204" pitchFamily="34" charset="0"/>
              </a:rPr>
              <a:t>- The Americas</a:t>
            </a:r>
            <a:endParaRPr lang="en-US" sz="2400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395880"/>
              </p:ext>
            </p:extLst>
          </p:nvPr>
        </p:nvGraphicFramePr>
        <p:xfrm>
          <a:off x="381000" y="1193800"/>
          <a:ext cx="84836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28232" y="6324600"/>
            <a:ext cx="248016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Source: ISIS, PESS and countries reports.</a:t>
            </a: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*Data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as of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11 December 2014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27886" y="3672714"/>
            <a:ext cx="7620000" cy="0"/>
          </a:xfrm>
          <a:prstGeom prst="line">
            <a:avLst/>
          </a:prstGeom>
          <a:ln w="25400">
            <a:solidFill>
              <a:srgbClr val="2450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Picture 6" descr="horizontal WHO .pd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0988" y="6156010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MapWhiteEnglish</Template>
  <TotalTime>323</TotalTime>
  <Words>35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MapWhiteEnglish</vt:lpstr>
      <vt:lpstr>Acute Flaccid Paralysis Rate per 100,000 children &lt;15 years,  last 52 weeks* - The Americas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38</cp:revision>
  <dcterms:created xsi:type="dcterms:W3CDTF">2013-10-28T15:07:09Z</dcterms:created>
  <dcterms:modified xsi:type="dcterms:W3CDTF">2014-12-11T21:52:24Z</dcterms:modified>
</cp:coreProperties>
</file>