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64" r:id="rId7"/>
    <p:sldId id="265" r:id="rId8"/>
    <p:sldId id="284" r:id="rId9"/>
    <p:sldId id="285" r:id="rId10"/>
    <p:sldId id="267" r:id="rId11"/>
    <p:sldId id="287" r:id="rId12"/>
    <p:sldId id="268" r:id="rId13"/>
    <p:sldId id="269" r:id="rId14"/>
    <p:sldId id="288" r:id="rId15"/>
    <p:sldId id="289" r:id="rId16"/>
    <p:sldId id="272" r:id="rId17"/>
    <p:sldId id="270" r:id="rId18"/>
    <p:sldId id="280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5B1A8"/>
    <a:srgbClr val="87A79C"/>
    <a:srgbClr val="506E64"/>
    <a:srgbClr val="FFFF66"/>
    <a:srgbClr val="6666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03" autoAdjust="0"/>
    <p:restoredTop sz="94660"/>
  </p:normalViewPr>
  <p:slideViewPr>
    <p:cSldViewPr>
      <p:cViewPr>
        <p:scale>
          <a:sx n="50" d="100"/>
          <a:sy n="50" d="100"/>
        </p:scale>
        <p:origin x="-1302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6C419-F6C9-4CBB-86C1-922A3058E00C}" type="datetimeFigureOut">
              <a:rPr lang="es-SV"/>
              <a:pPr>
                <a:defRPr/>
              </a:pPr>
              <a:t>25/02/2014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61A62-DA9C-4A53-B57B-7ED4C0605A79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05B36-009B-496A-B780-10FCA0912B83}" type="datetimeFigureOut">
              <a:rPr lang="es-SV"/>
              <a:pPr>
                <a:defRPr/>
              </a:pPr>
              <a:t>25/02/2014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5096-9763-4D99-AB7C-44D5B20CC455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02A7D-CE35-4D72-9A17-3058E90C6C6C}" type="datetimeFigureOut">
              <a:rPr lang="es-SV"/>
              <a:pPr>
                <a:defRPr/>
              </a:pPr>
              <a:t>25/02/2014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6EEB6-DF61-4245-BAFF-C42450B4CDD8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85025-218E-40E5-A9A5-17EA69906C93}" type="datetimeFigureOut">
              <a:rPr lang="es-SV"/>
              <a:pPr>
                <a:defRPr/>
              </a:pPr>
              <a:t>25/02/2014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4B0AA-C743-46A9-AACF-18A8B5E7ABB3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DE19C-6C38-4A98-B620-A2CE2E4DC766}" type="datetimeFigureOut">
              <a:rPr lang="es-SV"/>
              <a:pPr>
                <a:defRPr/>
              </a:pPr>
              <a:t>25/02/2014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B539B-9F98-4C20-9E0D-9B3FC2091909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C8DF9-0436-49FF-A956-46B147B1E0EA}" type="datetimeFigureOut">
              <a:rPr lang="es-SV"/>
              <a:pPr>
                <a:defRPr/>
              </a:pPr>
              <a:t>25/02/2014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16978-8825-4FBD-A502-C11D37E86B72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5CE36-F50E-4902-B1E2-F13A2D051191}" type="datetimeFigureOut">
              <a:rPr lang="es-SV"/>
              <a:pPr>
                <a:defRPr/>
              </a:pPr>
              <a:t>25/02/2014</a:t>
            </a:fld>
            <a:endParaRPr lang="es-SV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E7DA0-385C-47F8-A5EB-561F77433B6B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FE7E6-E684-4538-AA55-77C7368A70B9}" type="datetimeFigureOut">
              <a:rPr lang="es-SV"/>
              <a:pPr>
                <a:defRPr/>
              </a:pPr>
              <a:t>25/02/2014</a:t>
            </a:fld>
            <a:endParaRPr lang="es-SV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C6DE0-828B-4EFE-B8B0-7156E7191C32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DD8D-7A86-4CE5-A6C7-B8F013055F8C}" type="datetimeFigureOut">
              <a:rPr lang="es-SV"/>
              <a:pPr>
                <a:defRPr/>
              </a:pPr>
              <a:t>25/02/2014</a:t>
            </a:fld>
            <a:endParaRPr lang="es-SV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2841D-F1C5-4597-92C5-D83E0F1BB9E2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7EACE-C670-4CBB-B11A-195EED1C8C67}" type="datetimeFigureOut">
              <a:rPr lang="es-SV"/>
              <a:pPr>
                <a:defRPr/>
              </a:pPr>
              <a:t>25/02/2014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FE49E-E4D3-411A-9DCE-1B88443513BC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4DA62-706F-40E8-B8C4-19711C5481FC}" type="datetimeFigureOut">
              <a:rPr lang="es-SV"/>
              <a:pPr>
                <a:defRPr/>
              </a:pPr>
              <a:t>25/02/2014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FD903-FD79-49A3-981A-3C523FBB7335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DDBF51-8E0F-41FF-9E5D-5631747B692F}" type="datetimeFigureOut">
              <a:rPr lang="es-SV"/>
              <a:pPr>
                <a:defRPr/>
              </a:pPr>
              <a:t>25/02/2014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CA5DB8-75BF-4EF0-9C94-A76F705396E8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evserver.paho.org/virtualcampus/moodle/mod/glossary/showentry.php?courseid=25&amp;concept=Participaci%C3%B3n" TargetMode="External"/><Relationship Id="rId3" Type="http://schemas.openxmlformats.org/officeDocument/2006/relationships/hyperlink" Target="http://devserver.paho.org/virtualcampus/moodle/mod/glossary/showentry.php?courseid=25&amp;concept=Gobernanza" TargetMode="External"/><Relationship Id="rId7" Type="http://schemas.openxmlformats.org/officeDocument/2006/relationships/hyperlink" Target="http://devserver.paho.org/virtualcampus/moodle/mod/glossary/showentry.php?courseid=25&amp;concept=FESP+6" TargetMode="External"/><Relationship Id="rId2" Type="http://schemas.openxmlformats.org/officeDocument/2006/relationships/hyperlink" Target="http://devserver.paho.org/virtualcampus/moodle/mod/glossary/showentry.php?courseid=25&amp;concept=Rector%C3%A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server.paho.org/virtualcampus/moodle/mod/glossary/showentry.php?courseid=25&amp;concept=Regulaci%C3%B3n" TargetMode="External"/><Relationship Id="rId5" Type="http://schemas.openxmlformats.org/officeDocument/2006/relationships/hyperlink" Target="http://devserver.paho.org/virtualcampus/moodle/mod/glossary/showentry.php?courseid=25&amp;concept=FESP+5" TargetMode="External"/><Relationship Id="rId10" Type="http://schemas.openxmlformats.org/officeDocument/2006/relationships/hyperlink" Target="http://devserver.paho.org/virtualcampus/moodle/mod/glossary/showentry.php?courseid=25&amp;concept=Salud" TargetMode="External"/><Relationship Id="rId4" Type="http://schemas.openxmlformats.org/officeDocument/2006/relationships/hyperlink" Target="http://devserver.paho.org/virtualcampus/moodle/mod/glossary/showentry.php?courseid=25&amp;concept=Salud+P%C3%BAblica" TargetMode="External"/><Relationship Id="rId9" Type="http://schemas.openxmlformats.org/officeDocument/2006/relationships/hyperlink" Target="http://devserver.paho.org/virtualcampus/moodle/mod/glossary/showentry.php?courseid=25&amp;concept=FESP+4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devserver.paho.org/virtualcampus/moodle/mod/glossary/showentry.php?courseid=25&amp;concept=Vigilancia" TargetMode="External"/><Relationship Id="rId3" Type="http://schemas.openxmlformats.org/officeDocument/2006/relationships/hyperlink" Target="http://devserver.paho.org/virtualcampus/moodle/mod/glossary/showentry.php?courseid=25&amp;concept=Equidad" TargetMode="External"/><Relationship Id="rId7" Type="http://schemas.openxmlformats.org/officeDocument/2006/relationships/hyperlink" Target="http://devserver.paho.org/virtualcampus/moodle/mod/glossary/showentry.php?courseid=25&amp;concept=FESP+10" TargetMode="External"/><Relationship Id="rId12" Type="http://schemas.openxmlformats.org/officeDocument/2006/relationships/hyperlink" Target="http://devserver.paho.org/virtualcampus/moodle/mod/glossary/showentry.php?courseid=25&amp;concept=FESP+11" TargetMode="External"/><Relationship Id="rId2" Type="http://schemas.openxmlformats.org/officeDocument/2006/relationships/hyperlink" Target="http://devserver.paho.org/virtualcampus/moodle/mod/glossary/showentry.php?courseid=25&amp;concept=An%C3%A1lisis+de+la+situaci%C3%B3n+de+salu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server.paho.org/virtualcampus/moodle/mod/glossary/showentry.php?courseid=25&amp;concept=FESP+9" TargetMode="External"/><Relationship Id="rId11" Type="http://schemas.openxmlformats.org/officeDocument/2006/relationships/hyperlink" Target="http://devserver.paho.org/virtualcampus/moodle/mod/glossary/showentry.php?courseid=25&amp;concept=FESP+8" TargetMode="External"/><Relationship Id="rId5" Type="http://schemas.openxmlformats.org/officeDocument/2006/relationships/hyperlink" Target="http://devserver.paho.org/virtualcampus/moodle/mod/glossary/showentry.php?courseid=25&amp;concept=Calidad" TargetMode="External"/><Relationship Id="rId10" Type="http://schemas.openxmlformats.org/officeDocument/2006/relationships/hyperlink" Target="http://devserver.paho.org/virtualcampus/moodle/mod/glossary/showentry.php?courseid=25&amp;concept=Promoci%C3%B3n+de+la+Salud" TargetMode="External"/><Relationship Id="rId4" Type="http://schemas.openxmlformats.org/officeDocument/2006/relationships/hyperlink" Target="http://devserver.paho.org/virtualcampus/moodle/mod/glossary/showentry.php?courseid=25&amp;concept=FESP+7" TargetMode="External"/><Relationship Id="rId9" Type="http://schemas.openxmlformats.org/officeDocument/2006/relationships/hyperlink" Target="http://devserver.paho.org/virtualcampus/moodle/mod/glossary/showentry.php?courseid=25&amp;concept=Salud+P%C3%BAblica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288" y="1773238"/>
            <a:ext cx="8424862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b="1" dirty="0" smtClean="0"/>
              <a:t>CURSO VIRTUAL</a:t>
            </a:r>
            <a:br>
              <a:rPr lang="es-ES_tradnl" b="1" dirty="0" smtClean="0"/>
            </a:br>
            <a:r>
              <a:rPr lang="es-ES_tradnl" b="1" dirty="0" smtClean="0"/>
              <a:t>FUNCIONES </a:t>
            </a:r>
            <a:r>
              <a:rPr lang="es-ES_tradnl" b="1" dirty="0"/>
              <a:t>ESENCIALES 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DE </a:t>
            </a:r>
            <a:r>
              <a:rPr lang="es-ES_tradnl" b="1" dirty="0"/>
              <a:t>SALUD PÚBLICA 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088" y="3789363"/>
            <a:ext cx="7489825" cy="14398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Reunión Revisión Curso Funciones Esenciales de Salud Pública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79512" y="404662"/>
            <a:ext cx="8856984" cy="10801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13316" name="3 CuadroTexto"/>
          <p:cNvSpPr txBox="1">
            <a:spLocks noChangeArrowheads="1"/>
          </p:cNvSpPr>
          <p:nvPr/>
        </p:nvSpPr>
        <p:spPr bwMode="auto">
          <a:xfrm>
            <a:off x="2700338" y="1125538"/>
            <a:ext cx="358775" cy="184150"/>
          </a:xfrm>
          <a:prstGeom prst="rect">
            <a:avLst/>
          </a:prstGeom>
          <a:solidFill>
            <a:srgbClr val="95B1A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24300" y="6022975"/>
            <a:ext cx="505142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13 de febrero </a:t>
            </a:r>
            <a:r>
              <a:rPr lang="es-SV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2014. OPS- </a:t>
            </a:r>
            <a:r>
              <a:rPr lang="es-SV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Buenos Aires, Argentina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Dr</a:t>
            </a:r>
            <a:r>
              <a:rPr lang="es-SV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 Jonathan Hernández Somoza.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6264275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2200" b="1" dirty="0" smtClean="0">
                <a:solidFill>
                  <a:srgbClr val="002060"/>
                </a:solidFill>
              </a:rPr>
              <a:t>En el 2009 los </a:t>
            </a:r>
            <a:r>
              <a:rPr lang="es-SV" sz="2200" b="1" dirty="0">
                <a:solidFill>
                  <a:srgbClr val="002060"/>
                </a:solidFill>
              </a:rPr>
              <a:t>módulos temáticos </a:t>
            </a:r>
            <a:r>
              <a:rPr lang="es-SV" sz="2200" b="1" dirty="0" smtClean="0">
                <a:solidFill>
                  <a:srgbClr val="002060"/>
                </a:solidFill>
              </a:rPr>
              <a:t>incluyeron </a:t>
            </a:r>
            <a:r>
              <a:rPr lang="es-SV" sz="2200" b="1" dirty="0">
                <a:solidFill>
                  <a:srgbClr val="002060"/>
                </a:solidFill>
              </a:rPr>
              <a:t>el siguiente contenido</a:t>
            </a:r>
            <a:r>
              <a:rPr lang="es-SV" sz="2200" dirty="0" smtClean="0">
                <a:solidFill>
                  <a:srgbClr val="002060"/>
                </a:solidFill>
              </a:rPr>
              <a:t>: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1100" dirty="0" smtClean="0">
              <a:solidFill>
                <a:srgbClr val="002060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s-SV" sz="2100" dirty="0" smtClean="0">
                <a:solidFill>
                  <a:srgbClr val="002060"/>
                </a:solidFill>
              </a:rPr>
              <a:t>Introducción breve al tema.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s-SV" sz="2100" dirty="0" smtClean="0">
                <a:solidFill>
                  <a:srgbClr val="002060"/>
                </a:solidFill>
              </a:rPr>
              <a:t>Objetivos específicos del módulo.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s-SV" sz="2100" dirty="0" smtClean="0">
                <a:solidFill>
                  <a:srgbClr val="002060"/>
                </a:solidFill>
              </a:rPr>
              <a:t>Unidades temáticas.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s-SV" sz="2100" dirty="0" smtClean="0">
                <a:solidFill>
                  <a:srgbClr val="002060"/>
                </a:solidFill>
              </a:rPr>
              <a:t>Lectura Principal.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s-SV" sz="2100" dirty="0" smtClean="0">
                <a:solidFill>
                  <a:srgbClr val="002060"/>
                </a:solidFill>
              </a:rPr>
              <a:t>Lecturas Complementarias.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s-SV" sz="2100" dirty="0" smtClean="0">
                <a:solidFill>
                  <a:srgbClr val="002060"/>
                </a:solidFill>
              </a:rPr>
              <a:t>Bibliografía adicional de referencia.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s-SV" sz="2100" dirty="0" smtClean="0">
                <a:solidFill>
                  <a:srgbClr val="002060"/>
                </a:solidFill>
              </a:rPr>
              <a:t>Ejercicios (de problematización y/o de construcción de propuesta de intervención).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s-SV" sz="2100" dirty="0" smtClean="0">
                <a:solidFill>
                  <a:srgbClr val="002060"/>
                </a:solidFill>
              </a:rPr>
              <a:t>Foro sobre temas críticos.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s-SV" sz="2100" dirty="0" smtClean="0">
                <a:solidFill>
                  <a:srgbClr val="002060"/>
                </a:solidFill>
              </a:rPr>
              <a:t>Ejercicio sobre la guía metodológica para la evaluación del desempeño de las FESP y el análisis de los resultados aplicando el caso de los países de la región.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s-SV" sz="2100" dirty="0" smtClean="0">
                <a:solidFill>
                  <a:srgbClr val="002060"/>
                </a:solidFill>
              </a:rPr>
              <a:t>Links con páginas Web que contengan temas y/o herramientas de interés sobre el módulo.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s-SV" sz="2100" dirty="0" smtClean="0">
                <a:solidFill>
                  <a:srgbClr val="002060"/>
                </a:solidFill>
              </a:rPr>
              <a:t>Evaluación del módulo.</a:t>
            </a:r>
            <a:endParaRPr lang="es-SV" sz="2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68313" y="668338"/>
            <a:ext cx="8280400" cy="54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SV" sz="2000" b="1">
                <a:solidFill>
                  <a:srgbClr val="002060"/>
                </a:solidFill>
                <a:latin typeface="Calibri" pitchFamily="34" charset="0"/>
              </a:rPr>
              <a:t>A partir del 2010 los módulos temáticos incluyeron el siguiente contenido</a:t>
            </a:r>
            <a:r>
              <a:rPr lang="es-SV" sz="2000">
                <a:solidFill>
                  <a:srgbClr val="002060"/>
                </a:solidFill>
                <a:latin typeface="Calibri" pitchFamily="34" charset="0"/>
              </a:rPr>
              <a:t>:</a:t>
            </a:r>
          </a:p>
          <a:p>
            <a:pPr algn="just"/>
            <a:endParaRPr lang="es-SV" altLang="es-SV" sz="80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algn="just" eaLnBrk="0" hangingPunct="0"/>
            <a:r>
              <a:rPr lang="es-SV" altLang="es-SV" sz="20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1.) La guía de presentación del Módulo que incluye: </a:t>
            </a:r>
          </a:p>
          <a:p>
            <a:pPr lvl="2" algn="just" eaLnBrk="0" hangingPunct="0"/>
            <a:r>
              <a:rPr lang="es-SV" altLang="es-SV" sz="20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o Una breve introducción a la temática. </a:t>
            </a:r>
          </a:p>
          <a:p>
            <a:pPr lvl="2" algn="just" eaLnBrk="0" hangingPunct="0"/>
            <a:r>
              <a:rPr lang="es-SV" altLang="es-SV" sz="20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o Los objetivos específicos. </a:t>
            </a:r>
          </a:p>
          <a:p>
            <a:pPr lvl="2" algn="just" eaLnBrk="0" hangingPunct="0"/>
            <a:r>
              <a:rPr lang="es-SV" altLang="es-SV" sz="20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o Los contenidos y estructura del módulo </a:t>
            </a:r>
          </a:p>
          <a:p>
            <a:pPr lvl="2" algn="just" eaLnBrk="0" hangingPunct="0"/>
            <a:r>
              <a:rPr lang="es-SV" altLang="es-SV" sz="20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o La duración </a:t>
            </a:r>
          </a:p>
          <a:p>
            <a:pPr lvl="2" algn="just" eaLnBrk="0" hangingPunct="0"/>
            <a:r>
              <a:rPr lang="es-SV" altLang="es-SV" sz="20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o Las actividades educativas </a:t>
            </a:r>
          </a:p>
          <a:p>
            <a:pPr lvl="2" algn="just" eaLnBrk="0" hangingPunct="0"/>
            <a:r>
              <a:rPr lang="es-SV" altLang="es-SV" sz="20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o Los criterios de evaluación.</a:t>
            </a:r>
          </a:p>
          <a:p>
            <a:pPr algn="just" eaLnBrk="0" hangingPunct="0"/>
            <a:r>
              <a:rPr lang="es-SV" altLang="es-SV" sz="20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2.) Un caso hipotético que es objeto de debate en el foro grupal durante las dos primeras semanas de cada módulo. El caso se complejiza a lo largo de los módulos para ilustrar los ámbitos de aplicación de las FESP. </a:t>
            </a:r>
          </a:p>
          <a:p>
            <a:pPr algn="just" eaLnBrk="0" hangingPunct="0"/>
            <a:r>
              <a:rPr lang="es-SV" altLang="es-SV" sz="20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3.) Las lecturas principales sobre el tema.</a:t>
            </a:r>
          </a:p>
          <a:p>
            <a:pPr algn="just" eaLnBrk="0" hangingPunct="0"/>
            <a:r>
              <a:rPr lang="es-SV" altLang="es-SV" sz="20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4.) El ejercicio individual de construcción progresiva de la propuesta de intervención. </a:t>
            </a:r>
          </a:p>
          <a:p>
            <a:pPr algn="just" eaLnBrk="0" hangingPunct="0"/>
            <a:r>
              <a:rPr lang="es-SV" altLang="es-SV" sz="20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5.) Otros recursos de aprendizaje o Una bibliografía adicional de referencia. o Vínculos a páginas Web que contengan temas y/o herramientas de interés sobre el módulo.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3 Rectángulo"/>
          <p:cNvSpPr>
            <a:spLocks noChangeArrowheads="1"/>
          </p:cNvSpPr>
          <p:nvPr/>
        </p:nvSpPr>
        <p:spPr bwMode="auto">
          <a:xfrm>
            <a:off x="703263" y="908050"/>
            <a:ext cx="78486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200" b="1">
                <a:solidFill>
                  <a:srgbClr val="002060"/>
                </a:solidFill>
                <a:latin typeface="Calibri" pitchFamily="34" charset="0"/>
              </a:rPr>
              <a:t>Estructura general del curso 2009:</a:t>
            </a:r>
          </a:p>
          <a:p>
            <a:pPr algn="ctr"/>
            <a:endParaRPr lang="es-SV" sz="2200" b="1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r>
              <a:rPr lang="es-ES_tradnl" sz="2200">
                <a:solidFill>
                  <a:srgbClr val="002060"/>
                </a:solidFill>
                <a:latin typeface="Calibri" pitchFamily="34" charset="0"/>
              </a:rPr>
              <a:t>Módulo 1 - Fundamentos de los sistemas de salud y de la salud pública.</a:t>
            </a:r>
            <a:endParaRPr lang="es-SV" sz="220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algn="just">
              <a:buFont typeface="Arial" charset="0"/>
              <a:buChar char="•"/>
            </a:pPr>
            <a:r>
              <a:rPr lang="es-ES_tradnl" sz="2200">
                <a:solidFill>
                  <a:srgbClr val="002060"/>
                </a:solidFill>
                <a:latin typeface="Calibri" pitchFamily="34" charset="0"/>
              </a:rPr>
              <a:t>Sistemas de salud.</a:t>
            </a:r>
            <a:endParaRPr lang="es-SV" sz="220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algn="just">
              <a:buFont typeface="Arial" charset="0"/>
              <a:buChar char="•"/>
            </a:pPr>
            <a:r>
              <a:rPr lang="es-ES_tradnl" sz="2200">
                <a:solidFill>
                  <a:srgbClr val="002060"/>
                </a:solidFill>
                <a:latin typeface="Calibri" pitchFamily="34" charset="0"/>
                <a:hlinkClick r:id="rId2" tooltip="Glosario: Rectoría"/>
              </a:rPr>
              <a:t>Rectoría</a:t>
            </a:r>
            <a:r>
              <a:rPr lang="es-ES_tradnl" sz="2200">
                <a:solidFill>
                  <a:srgbClr val="002060"/>
                </a:solidFill>
                <a:latin typeface="Calibri" pitchFamily="34" charset="0"/>
              </a:rPr>
              <a:t> y salud pública.</a:t>
            </a:r>
            <a:endParaRPr lang="es-SV" sz="220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algn="just">
              <a:buFont typeface="Arial" charset="0"/>
              <a:buChar char="•"/>
            </a:pPr>
            <a:r>
              <a:rPr lang="es-ES_tradnl" sz="2200">
                <a:solidFill>
                  <a:srgbClr val="002060"/>
                </a:solidFill>
                <a:latin typeface="Calibri" pitchFamily="34" charset="0"/>
              </a:rPr>
              <a:t>Funciones Esenciales de Salud Pública. </a:t>
            </a:r>
            <a:endParaRPr lang="es-SV" sz="220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r>
              <a:rPr lang="es-ES" sz="2200">
                <a:solidFill>
                  <a:srgbClr val="002060"/>
                </a:solidFill>
                <a:latin typeface="Calibri" pitchFamily="34" charset="0"/>
              </a:rPr>
              <a:t> </a:t>
            </a:r>
            <a:endParaRPr lang="es-SV" sz="220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r>
              <a:rPr lang="es-ES_tradnl" sz="2200">
                <a:solidFill>
                  <a:srgbClr val="002060"/>
                </a:solidFill>
                <a:latin typeface="Calibri" pitchFamily="34" charset="0"/>
              </a:rPr>
              <a:t>Módulo 2 - </a:t>
            </a:r>
            <a:r>
              <a:rPr lang="es-ES_tradnl" sz="2200">
                <a:solidFill>
                  <a:srgbClr val="002060"/>
                </a:solidFill>
                <a:latin typeface="Calibri" pitchFamily="34" charset="0"/>
                <a:hlinkClick r:id="rId3" tooltip="Glosario: Gobernanza"/>
              </a:rPr>
              <a:t>Gobernanza</a:t>
            </a:r>
            <a:r>
              <a:rPr lang="es-ES_tradnl" sz="2200">
                <a:solidFill>
                  <a:srgbClr val="002060"/>
                </a:solidFill>
                <a:latin typeface="Calibri" pitchFamily="34" charset="0"/>
              </a:rPr>
              <a:t> y </a:t>
            </a:r>
            <a:r>
              <a:rPr lang="es-ES_tradnl" sz="2200">
                <a:solidFill>
                  <a:srgbClr val="002060"/>
                </a:solidFill>
                <a:latin typeface="Calibri" pitchFamily="34" charset="0"/>
                <a:hlinkClick r:id="rId4" tooltip="Glosario: Salud Pública"/>
              </a:rPr>
              <a:t>Salud Pública</a:t>
            </a:r>
            <a:r>
              <a:rPr lang="es-ES_tradnl" sz="220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es-SV" sz="220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algn="just">
              <a:buFont typeface="Arial" charset="0"/>
              <a:buChar char="•"/>
            </a:pPr>
            <a:r>
              <a:rPr lang="es-ES_tradnl" sz="2200">
                <a:solidFill>
                  <a:srgbClr val="002060"/>
                </a:solidFill>
                <a:latin typeface="Calibri" pitchFamily="34" charset="0"/>
              </a:rPr>
              <a:t>Desarrollo de políticas y planificación (</a:t>
            </a:r>
            <a:r>
              <a:rPr lang="es-ES_tradnl" sz="2200">
                <a:solidFill>
                  <a:srgbClr val="002060"/>
                </a:solidFill>
                <a:latin typeface="Calibri" pitchFamily="34" charset="0"/>
                <a:hlinkClick r:id="rId5" tooltip="Glosario: FESP 5"/>
              </a:rPr>
              <a:t>FESP 5</a:t>
            </a:r>
            <a:r>
              <a:rPr lang="es-ES_tradnl" sz="2200">
                <a:solidFill>
                  <a:srgbClr val="002060"/>
                </a:solidFill>
                <a:latin typeface="Calibri" pitchFamily="34" charset="0"/>
              </a:rPr>
              <a:t>).</a:t>
            </a:r>
            <a:endParaRPr lang="es-SV" sz="220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algn="just">
              <a:buFont typeface="Arial" charset="0"/>
              <a:buChar char="•"/>
            </a:pPr>
            <a:r>
              <a:rPr lang="es-ES_tradnl" sz="2200">
                <a:solidFill>
                  <a:srgbClr val="002060"/>
                </a:solidFill>
                <a:latin typeface="Calibri" pitchFamily="34" charset="0"/>
                <a:hlinkClick r:id="rId6" tooltip="Glosario: Regulación"/>
              </a:rPr>
              <a:t>Regulación</a:t>
            </a:r>
            <a:r>
              <a:rPr lang="es-ES_tradnl" sz="2200">
                <a:solidFill>
                  <a:srgbClr val="002060"/>
                </a:solidFill>
                <a:latin typeface="Calibri" pitchFamily="34" charset="0"/>
              </a:rPr>
              <a:t> y control (</a:t>
            </a:r>
            <a:r>
              <a:rPr lang="es-ES_tradnl" sz="2200">
                <a:solidFill>
                  <a:srgbClr val="002060"/>
                </a:solidFill>
                <a:latin typeface="Calibri" pitchFamily="34" charset="0"/>
                <a:hlinkClick r:id="rId7" tooltip="Glosario: FESP 6"/>
              </a:rPr>
              <a:t>FESP 6</a:t>
            </a:r>
            <a:r>
              <a:rPr lang="es-ES_tradnl" sz="2200">
                <a:solidFill>
                  <a:srgbClr val="002060"/>
                </a:solidFill>
                <a:latin typeface="Calibri" pitchFamily="34" charset="0"/>
              </a:rPr>
              <a:t>).</a:t>
            </a:r>
            <a:endParaRPr lang="es-SV" sz="220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algn="just">
              <a:buFont typeface="Arial" charset="0"/>
              <a:buChar char="•"/>
            </a:pPr>
            <a:r>
              <a:rPr lang="es-ES_tradnl" sz="2200">
                <a:solidFill>
                  <a:srgbClr val="002060"/>
                </a:solidFill>
                <a:latin typeface="Calibri" pitchFamily="34" charset="0"/>
                <a:hlinkClick r:id="rId8" tooltip="Glosario: Participación"/>
              </a:rPr>
              <a:t>Participación</a:t>
            </a:r>
            <a:r>
              <a:rPr lang="es-ES_tradnl" sz="2200">
                <a:solidFill>
                  <a:srgbClr val="002060"/>
                </a:solidFill>
                <a:latin typeface="Calibri" pitchFamily="34" charset="0"/>
              </a:rPr>
              <a:t> social e intersectorial (</a:t>
            </a:r>
            <a:r>
              <a:rPr lang="es-ES_tradnl" sz="2200">
                <a:solidFill>
                  <a:srgbClr val="002060"/>
                </a:solidFill>
                <a:latin typeface="Calibri" pitchFamily="34" charset="0"/>
                <a:hlinkClick r:id="rId9" tooltip="Glosario: FESP 4"/>
              </a:rPr>
              <a:t>FESP 4</a:t>
            </a:r>
            <a:r>
              <a:rPr lang="es-ES_tradnl" sz="2200">
                <a:solidFill>
                  <a:srgbClr val="002060"/>
                </a:solidFill>
                <a:latin typeface="Calibri" pitchFamily="34" charset="0"/>
              </a:rPr>
              <a:t>).</a:t>
            </a:r>
            <a:endParaRPr lang="es-SV" sz="220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algn="just">
              <a:buFont typeface="Arial" charset="0"/>
              <a:buChar char="•"/>
            </a:pPr>
            <a:r>
              <a:rPr lang="es-ES_tradnl" sz="2200">
                <a:solidFill>
                  <a:srgbClr val="002060"/>
                </a:solidFill>
                <a:latin typeface="Calibri" pitchFamily="34" charset="0"/>
                <a:hlinkClick r:id="rId10" tooltip="Glosario: Salud"/>
              </a:rPr>
              <a:t>Salud</a:t>
            </a:r>
            <a:r>
              <a:rPr lang="es-ES_tradnl" sz="2200">
                <a:solidFill>
                  <a:srgbClr val="002060"/>
                </a:solidFill>
                <a:latin typeface="Calibri" pitchFamily="34" charset="0"/>
              </a:rPr>
              <a:t> Internacional. </a:t>
            </a:r>
            <a:endParaRPr lang="es-SV" sz="220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r>
              <a:rPr lang="es-ES" sz="2200">
                <a:solidFill>
                  <a:srgbClr val="002060"/>
                </a:solidFill>
                <a:latin typeface="Calibri" pitchFamily="34" charset="0"/>
              </a:rPr>
              <a:t> </a:t>
            </a:r>
            <a:endParaRPr lang="es-SV" sz="220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088" y="476250"/>
            <a:ext cx="7993062" cy="59864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200" dirty="0">
                <a:solidFill>
                  <a:srgbClr val="002060"/>
                </a:solidFill>
                <a:latin typeface="+mn-lt"/>
              </a:rPr>
              <a:t>Módulo 3 - Desempeño y resultados del sistema de salud 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200" dirty="0">
                <a:solidFill>
                  <a:srgbClr val="002060"/>
                </a:solidFill>
                <a:latin typeface="+mn-lt"/>
              </a:rPr>
              <a:t>Análisis de situación de salud (</a:t>
            </a:r>
            <a:r>
              <a:rPr lang="es-ES_tradnl" sz="2200" u="sng" dirty="0">
                <a:solidFill>
                  <a:srgbClr val="002060"/>
                </a:solidFill>
                <a:latin typeface="+mn-lt"/>
                <a:hlinkClick r:id="rId2" tooltip="Glosario: Análisis de la situación de salud"/>
              </a:rPr>
              <a:t>FESP 1</a:t>
            </a:r>
            <a:r>
              <a:rPr lang="es-ES_tradnl" sz="2200" dirty="0">
                <a:solidFill>
                  <a:srgbClr val="002060"/>
                </a:solidFill>
                <a:latin typeface="+mn-lt"/>
              </a:rPr>
              <a:t>).</a:t>
            </a:r>
            <a:endParaRPr lang="es-SV" sz="2200" dirty="0">
              <a:solidFill>
                <a:srgbClr val="002060"/>
              </a:solidFill>
              <a:latin typeface="+mn-lt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200" u="sng" dirty="0">
                <a:solidFill>
                  <a:srgbClr val="002060"/>
                </a:solidFill>
                <a:latin typeface="+mn-lt"/>
                <a:hlinkClick r:id="rId3" tooltip="Glosario: Equidad"/>
              </a:rPr>
              <a:t>Equidad</a:t>
            </a:r>
            <a:r>
              <a:rPr lang="es-ES_tradnl" sz="2200" dirty="0">
                <a:solidFill>
                  <a:srgbClr val="002060"/>
                </a:solidFill>
                <a:latin typeface="+mn-lt"/>
              </a:rPr>
              <a:t> en el acceso (</a:t>
            </a:r>
            <a:r>
              <a:rPr lang="es-ES_tradnl" sz="2200" u="sng" dirty="0">
                <a:solidFill>
                  <a:srgbClr val="002060"/>
                </a:solidFill>
                <a:latin typeface="+mn-lt"/>
                <a:hlinkClick r:id="rId4" tooltip="Glosario: FESP 7"/>
              </a:rPr>
              <a:t>FESP 7</a:t>
            </a:r>
            <a:r>
              <a:rPr lang="es-ES_tradnl" sz="2200" dirty="0">
                <a:solidFill>
                  <a:srgbClr val="002060"/>
                </a:solidFill>
                <a:latin typeface="+mn-lt"/>
              </a:rPr>
              <a:t>).</a:t>
            </a:r>
            <a:endParaRPr lang="es-SV" sz="2200" dirty="0">
              <a:solidFill>
                <a:srgbClr val="002060"/>
              </a:solidFill>
              <a:latin typeface="+mn-lt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200" u="sng" dirty="0">
                <a:solidFill>
                  <a:srgbClr val="002060"/>
                </a:solidFill>
                <a:latin typeface="+mn-lt"/>
                <a:hlinkClick r:id="rId5" tooltip="Glosario: Calidad"/>
              </a:rPr>
              <a:t>Calidad</a:t>
            </a:r>
            <a:r>
              <a:rPr lang="es-ES_tradnl" sz="2200" dirty="0">
                <a:solidFill>
                  <a:srgbClr val="002060"/>
                </a:solidFill>
                <a:latin typeface="+mn-lt"/>
              </a:rPr>
              <a:t> de los servicios individuales y colectivos (</a:t>
            </a:r>
            <a:r>
              <a:rPr lang="es-ES_tradnl" sz="2200" u="sng" dirty="0">
                <a:solidFill>
                  <a:srgbClr val="002060"/>
                </a:solidFill>
                <a:latin typeface="+mn-lt"/>
                <a:hlinkClick r:id="rId6" tooltip="Glosario: FESP 9"/>
              </a:rPr>
              <a:t>FESP 9</a:t>
            </a:r>
            <a:r>
              <a:rPr lang="es-ES_tradnl" sz="2200" dirty="0">
                <a:solidFill>
                  <a:srgbClr val="002060"/>
                </a:solidFill>
                <a:latin typeface="+mn-lt"/>
              </a:rPr>
              <a:t>).</a:t>
            </a:r>
            <a:endParaRPr lang="es-SV" sz="2200" dirty="0">
              <a:solidFill>
                <a:srgbClr val="002060"/>
              </a:solidFill>
              <a:latin typeface="+mn-lt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200" dirty="0">
                <a:solidFill>
                  <a:srgbClr val="002060"/>
                </a:solidFill>
                <a:latin typeface="+mn-lt"/>
              </a:rPr>
              <a:t>Investigación en salud pública (</a:t>
            </a:r>
            <a:r>
              <a:rPr lang="es-ES_tradnl" sz="2200" u="sng" dirty="0">
                <a:solidFill>
                  <a:srgbClr val="002060"/>
                </a:solidFill>
                <a:latin typeface="+mn-lt"/>
                <a:hlinkClick r:id="rId7" tooltip="Glosario: FESP 10"/>
              </a:rPr>
              <a:t>FESP 10</a:t>
            </a:r>
            <a:r>
              <a:rPr lang="es-ES_tradnl" sz="2200" dirty="0">
                <a:solidFill>
                  <a:srgbClr val="002060"/>
                </a:solidFill>
                <a:latin typeface="+mn-lt"/>
              </a:rPr>
              <a:t>). </a:t>
            </a:r>
            <a:endParaRPr lang="es-SV" sz="2200" dirty="0">
              <a:solidFill>
                <a:srgbClr val="002060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900" dirty="0">
              <a:solidFill>
                <a:srgbClr val="002060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200" dirty="0">
                <a:solidFill>
                  <a:srgbClr val="002060"/>
                </a:solidFill>
                <a:latin typeface="+mn-lt"/>
              </a:rPr>
              <a:t>Módulo </a:t>
            </a:r>
            <a:r>
              <a:rPr lang="es-ES_tradnl" sz="2200" dirty="0">
                <a:solidFill>
                  <a:srgbClr val="002060"/>
                </a:solidFill>
                <a:latin typeface="+mn-lt"/>
              </a:rPr>
              <a:t>4 - Estrategias clave en salud pública </a:t>
            </a:r>
            <a:endParaRPr lang="es-SV" sz="2200" dirty="0">
              <a:solidFill>
                <a:srgbClr val="002060"/>
              </a:solidFill>
              <a:latin typeface="+mn-lt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200" u="sng" dirty="0">
                <a:solidFill>
                  <a:srgbClr val="002060"/>
                </a:solidFill>
                <a:latin typeface="+mn-lt"/>
                <a:hlinkClick r:id="rId8" tooltip="Glosario: Vigilancia"/>
              </a:rPr>
              <a:t>Vigilancia</a:t>
            </a:r>
            <a:r>
              <a:rPr lang="es-ES_tradnl" sz="2200" dirty="0">
                <a:solidFill>
                  <a:srgbClr val="002060"/>
                </a:solidFill>
                <a:latin typeface="+mn-lt"/>
              </a:rPr>
              <a:t> en </a:t>
            </a:r>
            <a:r>
              <a:rPr lang="es-ES_tradnl" sz="2200" u="sng" dirty="0">
                <a:solidFill>
                  <a:srgbClr val="002060"/>
                </a:solidFill>
                <a:latin typeface="+mn-lt"/>
                <a:hlinkClick r:id="rId9" tooltip="Glosario: Salud Pública"/>
              </a:rPr>
              <a:t>Salud Pública</a:t>
            </a:r>
            <a:r>
              <a:rPr lang="es-ES_tradnl" sz="2200" dirty="0">
                <a:solidFill>
                  <a:srgbClr val="002060"/>
                </a:solidFill>
                <a:latin typeface="+mn-lt"/>
              </a:rPr>
              <a:t> (</a:t>
            </a:r>
            <a:r>
              <a:rPr lang="es-ES_tradnl" sz="2200" u="sng" dirty="0">
                <a:solidFill>
                  <a:srgbClr val="002060"/>
                </a:solidFill>
                <a:latin typeface="+mn-lt"/>
                <a:hlinkClick r:id="rId8" tooltip="Glosario: Vigilancia"/>
              </a:rPr>
              <a:t>FESP 2</a:t>
            </a:r>
            <a:r>
              <a:rPr lang="es-ES_tradnl" sz="2200" dirty="0">
                <a:solidFill>
                  <a:srgbClr val="002060"/>
                </a:solidFill>
                <a:latin typeface="+mn-lt"/>
              </a:rPr>
              <a:t>).</a:t>
            </a:r>
            <a:endParaRPr lang="es-SV" sz="2200" dirty="0">
              <a:solidFill>
                <a:srgbClr val="002060"/>
              </a:solidFill>
              <a:latin typeface="+mn-lt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200" dirty="0">
                <a:solidFill>
                  <a:srgbClr val="002060"/>
                </a:solidFill>
                <a:latin typeface="+mn-lt"/>
              </a:rPr>
              <a:t>Promoción de la salud (</a:t>
            </a:r>
            <a:r>
              <a:rPr lang="es-ES_tradnl" sz="2200" u="sng" dirty="0">
                <a:solidFill>
                  <a:srgbClr val="002060"/>
                </a:solidFill>
                <a:latin typeface="+mn-lt"/>
                <a:hlinkClick r:id="rId10" tooltip="Glosario: Promoción de la Salud"/>
              </a:rPr>
              <a:t>FESP 3</a:t>
            </a:r>
            <a:r>
              <a:rPr lang="es-ES_tradnl" sz="2200" dirty="0">
                <a:solidFill>
                  <a:srgbClr val="002060"/>
                </a:solidFill>
                <a:latin typeface="+mn-lt"/>
              </a:rPr>
              <a:t>).</a:t>
            </a:r>
            <a:endParaRPr lang="es-SV" sz="2200" dirty="0">
              <a:solidFill>
                <a:srgbClr val="002060"/>
              </a:solidFill>
              <a:latin typeface="+mn-lt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200" dirty="0">
                <a:solidFill>
                  <a:srgbClr val="002060"/>
                </a:solidFill>
                <a:latin typeface="+mn-lt"/>
              </a:rPr>
              <a:t>Recursos humanos en salud (</a:t>
            </a:r>
            <a:r>
              <a:rPr lang="es-ES_tradnl" sz="2200" u="sng" dirty="0">
                <a:solidFill>
                  <a:srgbClr val="002060"/>
                </a:solidFill>
                <a:latin typeface="+mn-lt"/>
                <a:hlinkClick r:id="rId11" tooltip="Glosario: FESP 8"/>
              </a:rPr>
              <a:t>FESP 8</a:t>
            </a:r>
            <a:r>
              <a:rPr lang="es-ES_tradnl" sz="2200" dirty="0">
                <a:solidFill>
                  <a:srgbClr val="002060"/>
                </a:solidFill>
                <a:latin typeface="+mn-lt"/>
              </a:rPr>
              <a:t>).</a:t>
            </a:r>
            <a:endParaRPr lang="es-SV" sz="2200" dirty="0">
              <a:solidFill>
                <a:srgbClr val="002060"/>
              </a:solidFill>
              <a:latin typeface="+mn-lt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200" dirty="0">
                <a:solidFill>
                  <a:srgbClr val="002060"/>
                </a:solidFill>
                <a:latin typeface="+mn-lt"/>
              </a:rPr>
              <a:t>Atención a emergencias y desastres (</a:t>
            </a:r>
            <a:r>
              <a:rPr lang="es-ES_tradnl" sz="2200" u="sng" dirty="0">
                <a:solidFill>
                  <a:srgbClr val="002060"/>
                </a:solidFill>
                <a:latin typeface="+mn-lt"/>
                <a:hlinkClick r:id="rId12" tooltip="Glosario: FESP 11"/>
              </a:rPr>
              <a:t>FESP 11</a:t>
            </a:r>
            <a:r>
              <a:rPr lang="es-ES_tradnl" sz="2200" dirty="0">
                <a:solidFill>
                  <a:srgbClr val="002060"/>
                </a:solidFill>
                <a:latin typeface="+mn-lt"/>
              </a:rPr>
              <a:t>). </a:t>
            </a:r>
            <a:endParaRPr lang="es-SV" sz="900" dirty="0">
              <a:solidFill>
                <a:srgbClr val="002060"/>
              </a:solidFill>
              <a:latin typeface="+mn-lt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900" dirty="0">
              <a:solidFill>
                <a:srgbClr val="002060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200" dirty="0">
                <a:solidFill>
                  <a:srgbClr val="002060"/>
                </a:solidFill>
                <a:latin typeface="+mn-lt"/>
              </a:rPr>
              <a:t>Módulo 5 – Módulo de Integración </a:t>
            </a:r>
            <a:endParaRPr lang="es-SV" sz="2200" dirty="0">
              <a:solidFill>
                <a:srgbClr val="002060"/>
              </a:solidFill>
              <a:latin typeface="+mn-lt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200" dirty="0">
                <a:solidFill>
                  <a:srgbClr val="002060"/>
                </a:solidFill>
                <a:latin typeface="+mn-lt"/>
              </a:rPr>
              <a:t>Propone un ejercicio final de integración y propuesta de intervención en su ámbito de práctica, que facilite el abordaje y desarrollo de las FESP. </a:t>
            </a:r>
            <a:endParaRPr lang="es-SV" sz="2200" dirty="0">
              <a:solidFill>
                <a:srgbClr val="002060"/>
              </a:solidFill>
              <a:latin typeface="+mn-lt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200" dirty="0">
                <a:solidFill>
                  <a:srgbClr val="002060"/>
                </a:solidFill>
                <a:latin typeface="+mn-lt"/>
              </a:rPr>
              <a:t>Analiza las experiencias de medición y fortalecimiento de las FESP en países seleccionados. </a:t>
            </a:r>
            <a:endParaRPr lang="es-SV" sz="22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750" y="549275"/>
            <a:ext cx="7993063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SV" altLang="es-SV" sz="2200" b="1">
                <a:solidFill>
                  <a:srgbClr val="002060"/>
                </a:solidFill>
                <a:latin typeface="Calibri" pitchFamily="34" charset="0"/>
                <a:cs typeface="Arial" charset="0"/>
              </a:rPr>
              <a:t>Estructura General del Curso a partir del 2010:</a:t>
            </a:r>
            <a:r>
              <a:rPr lang="es-SV" altLang="es-SV" sz="22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algn="ctr" eaLnBrk="0" hangingPunct="0"/>
            <a:endParaRPr lang="es-SV" altLang="es-SV" sz="220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algn="just" eaLnBrk="0" hangingPunct="0"/>
            <a:r>
              <a:rPr lang="es-SV" altLang="es-SV" sz="22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Programa de Familiarización del CVSP. </a:t>
            </a:r>
          </a:p>
          <a:p>
            <a:pPr algn="just" eaLnBrk="0" hangingPunct="0"/>
            <a:endParaRPr lang="es-SV" altLang="es-SV" sz="220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algn="just" eaLnBrk="0" hangingPunct="0"/>
            <a:r>
              <a:rPr lang="es-SV" altLang="es-SV" sz="22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Módulo 1 - Fundamentos de los sistemas de salud y de la salud pública:</a:t>
            </a:r>
          </a:p>
          <a:p>
            <a:pPr marL="800100" lvl="1" indent="-342900" algn="just" eaLnBrk="0" hangingPunct="0">
              <a:buFont typeface="Arial" charset="0"/>
              <a:buChar char="•"/>
            </a:pPr>
            <a:r>
              <a:rPr lang="es-SV" altLang="es-SV" sz="22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Sistemas de salud </a:t>
            </a:r>
          </a:p>
          <a:p>
            <a:pPr marL="800100" lvl="1" indent="-342900" algn="just" eaLnBrk="0" hangingPunct="0">
              <a:buFont typeface="Arial" charset="0"/>
              <a:buChar char="•"/>
            </a:pPr>
            <a:r>
              <a:rPr lang="es-SV" altLang="es-SV" sz="22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Rectoría y salud pública </a:t>
            </a:r>
          </a:p>
          <a:p>
            <a:pPr marL="800100" lvl="1" indent="-342900" algn="just" eaLnBrk="0" hangingPunct="0">
              <a:buFont typeface="Arial" charset="0"/>
              <a:buChar char="•"/>
            </a:pPr>
            <a:r>
              <a:rPr lang="es-SV" altLang="es-SV" sz="22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Funciones Esenciales de Salud Pública. </a:t>
            </a:r>
          </a:p>
          <a:p>
            <a:pPr algn="just" eaLnBrk="0" hangingPunct="0"/>
            <a:endParaRPr lang="es-SV" altLang="es-SV" sz="220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algn="just" eaLnBrk="0" hangingPunct="0"/>
            <a:r>
              <a:rPr lang="es-SV" altLang="es-SV" sz="22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Módulo 2 - Gobernanza y Salud Pública:</a:t>
            </a:r>
          </a:p>
          <a:p>
            <a:pPr marL="800100" lvl="1" indent="-342900" algn="just" eaLnBrk="0" hangingPunct="0">
              <a:buFont typeface="Arial" charset="0"/>
              <a:buChar char="•"/>
            </a:pPr>
            <a:r>
              <a:rPr lang="es-SV" altLang="es-SV" sz="22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Desarrollo de políticas y planificación (FESP 5).</a:t>
            </a:r>
          </a:p>
          <a:p>
            <a:pPr marL="800100" lvl="1" indent="-342900" algn="just" eaLnBrk="0" hangingPunct="0">
              <a:buFont typeface="Arial" charset="0"/>
              <a:buChar char="•"/>
            </a:pPr>
            <a:r>
              <a:rPr lang="es-SV" altLang="es-SV" sz="22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Regulación y control (FESP 6).</a:t>
            </a:r>
          </a:p>
          <a:p>
            <a:pPr marL="800100" lvl="1" indent="-342900" algn="just" eaLnBrk="0" hangingPunct="0">
              <a:buFont typeface="Arial" charset="0"/>
              <a:buChar char="•"/>
            </a:pPr>
            <a:r>
              <a:rPr lang="es-SV" altLang="es-SV" sz="2200">
                <a:solidFill>
                  <a:srgbClr val="002060"/>
                </a:solidFill>
                <a:latin typeface="Calibri" pitchFamily="34" charset="0"/>
                <a:cs typeface="Arial" charset="0"/>
              </a:rPr>
              <a:t>Participación social e intersectorial (FESP 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650" y="1052513"/>
            <a:ext cx="7704138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Módulo 3 - Desempeño y resultados del sistema de 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salud: </a:t>
            </a:r>
            <a:endParaRPr lang="es-SV" altLang="es-SV" sz="2200" dirty="0">
              <a:solidFill>
                <a:srgbClr val="002060"/>
              </a:solidFill>
              <a:latin typeface="+mn-lt"/>
              <a:cs typeface="Arial" charset="0"/>
            </a:endParaRP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  <a:defRPr/>
            </a:pP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Análisis 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de situación de salud (FESP 1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).</a:t>
            </a:r>
            <a:endParaRPr lang="es-SV" altLang="es-SV" sz="2200" dirty="0">
              <a:solidFill>
                <a:srgbClr val="002060"/>
              </a:solidFill>
              <a:latin typeface="+mn-lt"/>
              <a:cs typeface="Arial" charset="0"/>
            </a:endParaRP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  <a:defRPr/>
            </a:pP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Equidad 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en el acceso (FESP 7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).</a:t>
            </a:r>
            <a:endParaRPr lang="es-SV" altLang="es-SV" sz="2200" dirty="0">
              <a:solidFill>
                <a:srgbClr val="002060"/>
              </a:solidFill>
              <a:latin typeface="+mn-lt"/>
              <a:cs typeface="Arial" charset="0"/>
            </a:endParaRP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  <a:defRPr/>
            </a:pP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Calidad 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de los servicios individuales y colectivos (FESP 9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).</a:t>
            </a:r>
            <a:endParaRPr lang="es-SV" altLang="es-SV" sz="2200" dirty="0">
              <a:solidFill>
                <a:srgbClr val="002060"/>
              </a:solidFill>
              <a:latin typeface="+mn-lt"/>
              <a:cs typeface="Arial" charset="0"/>
            </a:endParaRP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  <a:defRPr/>
            </a:pP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Investigación 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en salud pública (FESP 10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).</a:t>
            </a:r>
          </a:p>
          <a:p>
            <a:pPr lvl="1" algn="just" eaLnBrk="0" hangingPunct="0">
              <a:defRPr/>
            </a:pP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 </a:t>
            </a:r>
            <a:endParaRPr lang="es-SV" altLang="es-SV" sz="2200" dirty="0">
              <a:solidFill>
                <a:srgbClr val="002060"/>
              </a:solidFill>
              <a:latin typeface="+mn-lt"/>
              <a:cs typeface="Arial" charset="0"/>
            </a:endParaRPr>
          </a:p>
          <a:p>
            <a:pPr algn="just" eaLnBrk="0" hangingPunct="0">
              <a:defRPr/>
            </a:pP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Módulo 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4 - Estrategias claves en salud 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pública:</a:t>
            </a:r>
            <a:endParaRPr lang="es-SV" altLang="es-SV" sz="2200" dirty="0">
              <a:solidFill>
                <a:srgbClr val="002060"/>
              </a:solidFill>
              <a:latin typeface="+mn-lt"/>
              <a:cs typeface="Arial" charset="0"/>
            </a:endParaRP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  <a:defRPr/>
            </a:pP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Vigilancia 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en Salud Pública (FESP 2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).</a:t>
            </a:r>
            <a:endParaRPr lang="es-SV" altLang="es-SV" sz="2200" dirty="0">
              <a:solidFill>
                <a:srgbClr val="002060"/>
              </a:solidFill>
              <a:latin typeface="+mn-lt"/>
              <a:cs typeface="Arial" charset="0"/>
            </a:endParaRP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  <a:defRPr/>
            </a:pP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Promoción 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de la salud (FESP 3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).</a:t>
            </a:r>
            <a:endParaRPr lang="es-SV" altLang="es-SV" sz="2200" dirty="0">
              <a:solidFill>
                <a:srgbClr val="002060"/>
              </a:solidFill>
              <a:latin typeface="+mn-lt"/>
              <a:cs typeface="Arial" charset="0"/>
            </a:endParaRP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  <a:defRPr/>
            </a:pP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Recursos 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humanos en salud (FESP 8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).</a:t>
            </a:r>
            <a:endParaRPr lang="es-SV" altLang="es-SV" sz="2200" dirty="0">
              <a:solidFill>
                <a:srgbClr val="002060"/>
              </a:solidFill>
              <a:latin typeface="+mn-lt"/>
              <a:cs typeface="Arial" charset="0"/>
            </a:endParaRP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  <a:defRPr/>
            </a:pP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Atención 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a emergencias y desastres (FESP 11). </a:t>
            </a:r>
            <a:endParaRPr lang="es-SV" altLang="es-SV" sz="2200" dirty="0">
              <a:solidFill>
                <a:srgbClr val="002060"/>
              </a:solidFill>
              <a:latin typeface="+mn-lt"/>
              <a:cs typeface="Arial" charset="0"/>
            </a:endParaRPr>
          </a:p>
          <a:p>
            <a:pPr lvl="1" algn="just" eaLnBrk="0" hangingPunct="0">
              <a:defRPr/>
            </a:pPr>
            <a:endParaRPr lang="es-SV" altLang="es-SV" sz="2200" dirty="0">
              <a:solidFill>
                <a:srgbClr val="002060"/>
              </a:solidFill>
              <a:latin typeface="+mn-lt"/>
              <a:cs typeface="Arial" charset="0"/>
            </a:endParaRPr>
          </a:p>
          <a:p>
            <a:pPr algn="just" eaLnBrk="0" hangingPunct="0">
              <a:defRPr/>
            </a:pP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Módulo 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5 – Módulo de 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Integración:</a:t>
            </a:r>
            <a:endParaRPr lang="es-SV" altLang="es-SV" sz="2200" dirty="0">
              <a:solidFill>
                <a:srgbClr val="002060"/>
              </a:solidFill>
              <a:latin typeface="+mn-lt"/>
              <a:cs typeface="Arial" charset="0"/>
            </a:endParaRP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  <a:defRPr/>
            </a:pP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Propuesta </a:t>
            </a:r>
            <a:r>
              <a:rPr lang="es-SV" altLang="es-SV" sz="2200" dirty="0">
                <a:solidFill>
                  <a:srgbClr val="002060"/>
                </a:solidFill>
                <a:latin typeface="+mn-lt"/>
                <a:cs typeface="Arial" charset="0"/>
              </a:rPr>
              <a:t>final de intervención. </a:t>
            </a:r>
            <a:endParaRPr lang="es-SV" sz="2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" y="990600"/>
            <a:ext cx="9202738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1 CuadroTexto"/>
          <p:cNvSpPr txBox="1">
            <a:spLocks noChangeArrowheads="1"/>
          </p:cNvSpPr>
          <p:nvPr/>
        </p:nvSpPr>
        <p:spPr bwMode="auto">
          <a:xfrm>
            <a:off x="2051050" y="333375"/>
            <a:ext cx="5473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SV" sz="2400" b="1">
                <a:solidFill>
                  <a:srgbClr val="002060"/>
                </a:solidFill>
                <a:latin typeface="Calibri" pitchFamily="34" charset="0"/>
              </a:rPr>
              <a:t>Estructura y contenido FESP 2009: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950" y="990600"/>
            <a:ext cx="9666288" cy="543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2 CuadroTexto"/>
          <p:cNvSpPr txBox="1">
            <a:spLocks noChangeArrowheads="1"/>
          </p:cNvSpPr>
          <p:nvPr/>
        </p:nvSpPr>
        <p:spPr bwMode="auto">
          <a:xfrm>
            <a:off x="1042988" y="333375"/>
            <a:ext cx="70580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SV" sz="2400" b="1">
                <a:solidFill>
                  <a:srgbClr val="002060"/>
                </a:solidFill>
                <a:latin typeface="Calibri" pitchFamily="34" charset="0"/>
              </a:rPr>
              <a:t>Estructura y contenido FESP a partir del 2010: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76937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2200" b="1" dirty="0">
                <a:solidFill>
                  <a:srgbClr val="002060"/>
                </a:solidFill>
              </a:rPr>
              <a:t>Los objetivos generales del curso </a:t>
            </a:r>
            <a:r>
              <a:rPr lang="es-SV" sz="2200" b="1" dirty="0" smtClean="0">
                <a:solidFill>
                  <a:srgbClr val="002060"/>
                </a:solidFill>
              </a:rPr>
              <a:t>2009 fueron: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1050" dirty="0">
              <a:solidFill>
                <a:srgbClr val="002060"/>
              </a:solidFill>
            </a:endParaRP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Analizar </a:t>
            </a:r>
            <a:r>
              <a:rPr lang="es-SV" sz="2200" dirty="0">
                <a:solidFill>
                  <a:srgbClr val="002060"/>
                </a:solidFill>
              </a:rPr>
              <a:t>la situación de las FESP y las brechas de desempeño, </a:t>
            </a:r>
            <a:r>
              <a:rPr lang="es-SV" sz="2200" dirty="0" smtClean="0">
                <a:solidFill>
                  <a:srgbClr val="002060"/>
                </a:solidFill>
              </a:rPr>
              <a:t>sus determinantes</a:t>
            </a:r>
            <a:r>
              <a:rPr lang="es-SV" sz="2200" dirty="0">
                <a:solidFill>
                  <a:srgbClr val="002060"/>
                </a:solidFill>
              </a:rPr>
              <a:t>, alcances y limitaciones, en el contexto específico de </a:t>
            </a:r>
            <a:r>
              <a:rPr lang="es-SV" sz="2200" dirty="0" smtClean="0">
                <a:solidFill>
                  <a:srgbClr val="002060"/>
                </a:solidFill>
              </a:rPr>
              <a:t>los países </a:t>
            </a:r>
            <a:r>
              <a:rPr lang="es-SV" sz="2200" dirty="0">
                <a:solidFill>
                  <a:srgbClr val="002060"/>
                </a:solidFill>
              </a:rPr>
              <a:t>de la Región.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Identificar </a:t>
            </a:r>
            <a:r>
              <a:rPr lang="es-SV" sz="2200" dirty="0">
                <a:solidFill>
                  <a:srgbClr val="002060"/>
                </a:solidFill>
              </a:rPr>
              <a:t>los desafíos actuales de la Autoridad Sanitaria para </a:t>
            </a:r>
            <a:r>
              <a:rPr lang="es-SV" sz="2200" dirty="0" smtClean="0">
                <a:solidFill>
                  <a:srgbClr val="002060"/>
                </a:solidFill>
              </a:rPr>
              <a:t>el desarrollo </a:t>
            </a:r>
            <a:r>
              <a:rPr lang="es-SV" sz="2200" dirty="0">
                <a:solidFill>
                  <a:srgbClr val="002060"/>
                </a:solidFill>
              </a:rPr>
              <a:t>de las FESP y fomentar la práctica de las FESP como </a:t>
            </a:r>
            <a:r>
              <a:rPr lang="es-SV" sz="2200" dirty="0" smtClean="0">
                <a:solidFill>
                  <a:srgbClr val="002060"/>
                </a:solidFill>
              </a:rPr>
              <a:t>elemento transformador </a:t>
            </a:r>
            <a:r>
              <a:rPr lang="es-SV" sz="2200" dirty="0">
                <a:solidFill>
                  <a:srgbClr val="002060"/>
                </a:solidFill>
              </a:rPr>
              <a:t>de los sistemas de salud.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Reconocer </a:t>
            </a:r>
            <a:r>
              <a:rPr lang="es-SV" sz="2200" dirty="0">
                <a:solidFill>
                  <a:srgbClr val="002060"/>
                </a:solidFill>
              </a:rPr>
              <a:t>la importancia de la acción participativa, de los actores </a:t>
            </a:r>
            <a:r>
              <a:rPr lang="es-SV" sz="2200" dirty="0" smtClean="0">
                <a:solidFill>
                  <a:srgbClr val="002060"/>
                </a:solidFill>
              </a:rPr>
              <a:t>del sector </a:t>
            </a:r>
            <a:r>
              <a:rPr lang="es-SV" sz="2200" dirty="0">
                <a:solidFill>
                  <a:srgbClr val="002060"/>
                </a:solidFill>
              </a:rPr>
              <a:t>salud, de la población, del ámbito intersectorial e internacional </a:t>
            </a:r>
            <a:r>
              <a:rPr lang="es-SV" sz="2200" dirty="0" smtClean="0">
                <a:solidFill>
                  <a:srgbClr val="002060"/>
                </a:solidFill>
              </a:rPr>
              <a:t>para el </a:t>
            </a:r>
            <a:r>
              <a:rPr lang="es-SV" sz="2200" dirty="0">
                <a:solidFill>
                  <a:srgbClr val="002060"/>
                </a:solidFill>
              </a:rPr>
              <a:t>desarrollo de las FESP y la solución de los problemas de salud.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Reconocer </a:t>
            </a:r>
            <a:r>
              <a:rPr lang="es-SV" sz="2200" dirty="0">
                <a:solidFill>
                  <a:srgbClr val="002060"/>
                </a:solidFill>
              </a:rPr>
              <a:t>las responsabilidades de los actores involucrados en la </a:t>
            </a:r>
            <a:r>
              <a:rPr lang="es-SV" sz="2200" dirty="0" smtClean="0">
                <a:solidFill>
                  <a:srgbClr val="002060"/>
                </a:solidFill>
              </a:rPr>
              <a:t>salud pública </a:t>
            </a:r>
            <a:r>
              <a:rPr lang="es-SV" sz="2200" dirty="0">
                <a:solidFill>
                  <a:srgbClr val="002060"/>
                </a:solidFill>
              </a:rPr>
              <a:t>para la gestión de las FESP.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Proponer </a:t>
            </a:r>
            <a:r>
              <a:rPr lang="es-SV" sz="2200" dirty="0">
                <a:solidFill>
                  <a:srgbClr val="002060"/>
                </a:solidFill>
              </a:rPr>
              <a:t>estrategias de intervención para enfrentar los desafíos de </a:t>
            </a:r>
            <a:r>
              <a:rPr lang="es-SV" sz="2200" dirty="0" smtClean="0">
                <a:solidFill>
                  <a:srgbClr val="002060"/>
                </a:solidFill>
              </a:rPr>
              <a:t>la práctica </a:t>
            </a:r>
            <a:r>
              <a:rPr lang="es-SV" sz="2200" dirty="0">
                <a:solidFill>
                  <a:srgbClr val="002060"/>
                </a:solidFill>
              </a:rPr>
              <a:t>de la salud pública.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774700"/>
            <a:ext cx="7993063" cy="4525963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2200" b="1" dirty="0">
                <a:solidFill>
                  <a:srgbClr val="002060"/>
                </a:solidFill>
              </a:rPr>
              <a:t>Objetivos generales del curso</a:t>
            </a:r>
            <a:r>
              <a:rPr lang="es-SV" sz="2200" dirty="0">
                <a:solidFill>
                  <a:srgbClr val="002060"/>
                </a:solidFill>
              </a:rPr>
              <a:t> </a:t>
            </a:r>
            <a:r>
              <a:rPr lang="es-SV" sz="2200" b="1" dirty="0" smtClean="0">
                <a:solidFill>
                  <a:srgbClr val="002060"/>
                </a:solidFill>
              </a:rPr>
              <a:t>a partir del 2010</a:t>
            </a:r>
            <a:r>
              <a:rPr lang="es-SV" sz="2200" dirty="0" smtClean="0">
                <a:solidFill>
                  <a:srgbClr val="002060"/>
                </a:solidFill>
              </a:rPr>
              <a:t>: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1050" dirty="0">
              <a:solidFill>
                <a:srgbClr val="002060"/>
              </a:solidFill>
            </a:endParaRP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Reconocer </a:t>
            </a:r>
            <a:r>
              <a:rPr lang="es-SV" sz="2200" dirty="0">
                <a:solidFill>
                  <a:srgbClr val="002060"/>
                </a:solidFill>
              </a:rPr>
              <a:t>las FESP como marco de conceptualización y desafíos de la práctica de la salud pública en la Región.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Identificar </a:t>
            </a:r>
            <a:r>
              <a:rPr lang="es-SV" sz="2200" dirty="0">
                <a:solidFill>
                  <a:srgbClr val="002060"/>
                </a:solidFill>
              </a:rPr>
              <a:t>el papel y los retos de la Autoridad Sanitaria para el desarrollo de las FESP.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Identificar </a:t>
            </a:r>
            <a:r>
              <a:rPr lang="es-SV" sz="2200" dirty="0">
                <a:solidFill>
                  <a:srgbClr val="002060"/>
                </a:solidFill>
              </a:rPr>
              <a:t>las responsabilidades de los actores involucrados en el desarrollo de las FESP y en la solución de los problemas de salud, y la importancia de la acción participativa e intersectorial para mejorar la salud pública.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Diseñar </a:t>
            </a:r>
            <a:r>
              <a:rPr lang="es-SV" sz="2200" dirty="0">
                <a:solidFill>
                  <a:srgbClr val="002060"/>
                </a:solidFill>
              </a:rPr>
              <a:t>una propuesta de intervención para el fortalecimiento de las FESP en su área de influencia, a fin de enfrentar los desafíos de la práctica de la salud pública en su área de </a:t>
            </a:r>
            <a:r>
              <a:rPr lang="es-SV" sz="2200" dirty="0" smtClean="0">
                <a:solidFill>
                  <a:srgbClr val="002060"/>
                </a:solidFill>
              </a:rPr>
              <a:t>trabajo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SV" sz="2200" dirty="0">
              <a:solidFill>
                <a:srgbClr val="002060"/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598" cy="3550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624989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Participantes</a:t>
                      </a:r>
                      <a:r>
                        <a:rPr lang="es-ES_tradnl" sz="2000" b="0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al Inicio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CUPOS PERDIDOS (CP)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 </a:t>
                      </a:r>
                      <a:r>
                        <a:rPr lang="es-ES_tradnl" sz="20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CP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 APROBADOS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99589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No Matriculad.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No Inician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1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2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3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4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5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Finalizan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</a:endParaRPr>
                    </a:p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No </a:t>
                      </a:r>
                      <a:r>
                        <a:rPr lang="es-ES_tradnl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Aprueban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AD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AE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2515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29 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3 </a:t>
                      </a:r>
                      <a:endParaRPr lang="es-SV" sz="14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24989">
                <a:tc v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32  (38%)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52  (62%)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27088" y="549275"/>
            <a:ext cx="7416800" cy="10763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RESULTADOS CUANTITATIVOS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FESP 2009:</a:t>
            </a:r>
            <a:endParaRPr lang="es-SV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339" name="1 CuadroTexto"/>
          <p:cNvSpPr txBox="1">
            <a:spLocks noChangeArrowheads="1"/>
          </p:cNvSpPr>
          <p:nvPr/>
        </p:nvSpPr>
        <p:spPr bwMode="auto">
          <a:xfrm>
            <a:off x="2339975" y="5673725"/>
            <a:ext cx="63357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b="1">
                <a:latin typeface="Calibri" pitchFamily="34" charset="0"/>
              </a:rPr>
              <a:t>Período: </a:t>
            </a:r>
            <a:r>
              <a:rPr lang="es-ES_tradnl">
                <a:latin typeface="Calibri" pitchFamily="34" charset="0"/>
              </a:rPr>
              <a:t>Del 18 de mayo al 18 de noviembre, 2009</a:t>
            </a:r>
            <a:endParaRPr lang="es-SV">
              <a:latin typeface="Calibri" pitchFamily="34" charset="0"/>
            </a:endParaRPr>
          </a:p>
          <a:p>
            <a:pPr algn="r"/>
            <a:r>
              <a:rPr lang="es-ES_tradnl" b="1">
                <a:latin typeface="Calibri" pitchFamily="34" charset="0"/>
              </a:rPr>
              <a:t>Duración:</a:t>
            </a:r>
            <a:r>
              <a:rPr lang="es-ES_tradnl">
                <a:latin typeface="Calibri" pitchFamily="34" charset="0"/>
              </a:rPr>
              <a:t> 180 horas</a:t>
            </a:r>
            <a:endParaRPr lang="es-SV">
              <a:latin typeface="Calibri" pitchFamily="34" charset="0"/>
            </a:endParaRPr>
          </a:p>
          <a:p>
            <a:pPr algn="r"/>
            <a:r>
              <a:rPr lang="es-ES_tradnl" b="1">
                <a:latin typeface="Calibri" pitchFamily="34" charset="0"/>
              </a:rPr>
              <a:t>No. de tutores:</a:t>
            </a:r>
            <a:r>
              <a:rPr lang="es-ES_tradnl">
                <a:latin typeface="Calibri" pitchFamily="34" charset="0"/>
              </a:rPr>
              <a:t> 8</a:t>
            </a:r>
            <a:endParaRPr lang="es-SV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288" y="476250"/>
            <a:ext cx="8137525" cy="5545138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2200" b="1" dirty="0">
                <a:solidFill>
                  <a:srgbClr val="002060"/>
                </a:solidFill>
              </a:rPr>
              <a:t>Competencias a </a:t>
            </a:r>
            <a:r>
              <a:rPr lang="es-SV" sz="2200" b="1" dirty="0" smtClean="0">
                <a:solidFill>
                  <a:srgbClr val="002060"/>
                </a:solidFill>
              </a:rPr>
              <a:t>desarrollar en el 2009: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1050" b="1" dirty="0">
              <a:solidFill>
                <a:srgbClr val="002060"/>
              </a:solidFill>
            </a:endParaRP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Reconoce </a:t>
            </a:r>
            <a:r>
              <a:rPr lang="es-SV" sz="2200" dirty="0">
                <a:solidFill>
                  <a:srgbClr val="002060"/>
                </a:solidFill>
              </a:rPr>
              <a:t>los diversos contextos, tipos de sistemas y sus funciones </a:t>
            </a:r>
            <a:r>
              <a:rPr lang="es-SV" sz="2200" dirty="0" smtClean="0">
                <a:solidFill>
                  <a:srgbClr val="002060"/>
                </a:solidFill>
              </a:rPr>
              <a:t>en que </a:t>
            </a:r>
            <a:r>
              <a:rPr lang="es-SV" sz="2200" dirty="0">
                <a:solidFill>
                  <a:srgbClr val="002060"/>
                </a:solidFill>
              </a:rPr>
              <a:t>se desempeña y gestiona las FESP.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Identifica </a:t>
            </a:r>
            <a:r>
              <a:rPr lang="es-SV" sz="2200" dirty="0">
                <a:solidFill>
                  <a:srgbClr val="002060"/>
                </a:solidFill>
              </a:rPr>
              <a:t>las acciones del Estado y de la Autoridad Sanitaria para </a:t>
            </a:r>
            <a:r>
              <a:rPr lang="es-SV" sz="2200" dirty="0" smtClean="0">
                <a:solidFill>
                  <a:srgbClr val="002060"/>
                </a:solidFill>
              </a:rPr>
              <a:t>el cumplimiento </a:t>
            </a:r>
            <a:r>
              <a:rPr lang="es-SV" sz="2200" dirty="0">
                <a:solidFill>
                  <a:srgbClr val="002060"/>
                </a:solidFill>
              </a:rPr>
              <a:t>de las funciones del sistema de salud y el desempeño </a:t>
            </a:r>
            <a:r>
              <a:rPr lang="es-SV" sz="2200" dirty="0" smtClean="0">
                <a:solidFill>
                  <a:srgbClr val="002060"/>
                </a:solidFill>
              </a:rPr>
              <a:t>de las </a:t>
            </a:r>
            <a:r>
              <a:rPr lang="es-SV" sz="2200" dirty="0">
                <a:solidFill>
                  <a:srgbClr val="002060"/>
                </a:solidFill>
              </a:rPr>
              <a:t>FESP.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Establece </a:t>
            </a:r>
            <a:r>
              <a:rPr lang="es-SV" sz="2200" dirty="0">
                <a:solidFill>
                  <a:srgbClr val="002060"/>
                </a:solidFill>
              </a:rPr>
              <a:t>los alcances y limitaciones de las FESP.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Comprende </a:t>
            </a:r>
            <a:r>
              <a:rPr lang="es-SV" sz="2200" dirty="0">
                <a:solidFill>
                  <a:srgbClr val="002060"/>
                </a:solidFill>
              </a:rPr>
              <a:t>la herramienta de medición del desempeño de las FESP</a:t>
            </a:r>
            <a:r>
              <a:rPr lang="es-SV" sz="2200" dirty="0" smtClean="0">
                <a:solidFill>
                  <a:srgbClr val="002060"/>
                </a:solidFill>
              </a:rPr>
              <a:t>, analiza </a:t>
            </a:r>
            <a:r>
              <a:rPr lang="es-SV" sz="2200" dirty="0">
                <a:solidFill>
                  <a:srgbClr val="002060"/>
                </a:solidFill>
              </a:rPr>
              <a:t>los resultados y su relación con los planes de mejoramiento.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Formula </a:t>
            </a:r>
            <a:r>
              <a:rPr lang="es-SV" sz="2200" dirty="0">
                <a:solidFill>
                  <a:srgbClr val="002060"/>
                </a:solidFill>
              </a:rPr>
              <a:t>acciones de mejoramiento de la práctica en salud pública </a:t>
            </a:r>
            <a:r>
              <a:rPr lang="es-SV" sz="2200" dirty="0" smtClean="0">
                <a:solidFill>
                  <a:srgbClr val="002060"/>
                </a:solidFill>
              </a:rPr>
              <a:t>frente al </a:t>
            </a:r>
            <a:r>
              <a:rPr lang="es-SV" sz="2200" dirty="0">
                <a:solidFill>
                  <a:srgbClr val="002060"/>
                </a:solidFill>
              </a:rPr>
              <a:t>análisis crítico efectuado respecto a las FESP.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Formula </a:t>
            </a:r>
            <a:r>
              <a:rPr lang="es-SV" sz="2200" dirty="0">
                <a:solidFill>
                  <a:srgbClr val="002060"/>
                </a:solidFill>
              </a:rPr>
              <a:t>una propuesta de intervención para el fortalecimiento de </a:t>
            </a:r>
            <a:r>
              <a:rPr lang="es-SV" sz="2200" dirty="0" smtClean="0">
                <a:solidFill>
                  <a:srgbClr val="002060"/>
                </a:solidFill>
              </a:rPr>
              <a:t>la FESP</a:t>
            </a:r>
            <a:r>
              <a:rPr lang="es-SV" sz="22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613"/>
            <a:ext cx="7859713" cy="4608512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2200" b="1" dirty="0">
                <a:solidFill>
                  <a:srgbClr val="002060"/>
                </a:solidFill>
              </a:rPr>
              <a:t>Competencias a desarrollar </a:t>
            </a:r>
            <a:r>
              <a:rPr lang="es-SV" sz="2200" b="1" dirty="0" smtClean="0">
                <a:solidFill>
                  <a:srgbClr val="002060"/>
                </a:solidFill>
              </a:rPr>
              <a:t>a partir del 2010: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1050" b="1" dirty="0">
              <a:solidFill>
                <a:srgbClr val="002060"/>
              </a:solidFill>
            </a:endParaRP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Establecer </a:t>
            </a:r>
            <a:r>
              <a:rPr lang="es-SV" sz="2200" dirty="0">
                <a:solidFill>
                  <a:srgbClr val="002060"/>
                </a:solidFill>
              </a:rPr>
              <a:t>los alcances y limitaciones de las FESP en diferentes contextos y tipos de sistemas de salud.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Identificar </a:t>
            </a:r>
            <a:r>
              <a:rPr lang="es-SV" sz="2200" dirty="0">
                <a:solidFill>
                  <a:srgbClr val="002060"/>
                </a:solidFill>
              </a:rPr>
              <a:t>las acciones del Estado y de la Autoridad Sanitaria para el cumplimiento de las funciones del sistema de salud y el desempeño de las FESP.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Identificar </a:t>
            </a:r>
            <a:r>
              <a:rPr lang="es-SV" sz="2200" dirty="0">
                <a:solidFill>
                  <a:srgbClr val="002060"/>
                </a:solidFill>
              </a:rPr>
              <a:t>los roles de los diferentes actores involucrados en la práctica de la salud pública.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SV" sz="2200" dirty="0" smtClean="0">
                <a:solidFill>
                  <a:srgbClr val="002060"/>
                </a:solidFill>
              </a:rPr>
              <a:t>Formular </a:t>
            </a:r>
            <a:r>
              <a:rPr lang="es-SV" sz="2200" dirty="0">
                <a:solidFill>
                  <a:srgbClr val="002060"/>
                </a:solidFill>
              </a:rPr>
              <a:t>una propuesta de intervención para el fortalecimiento en su región de alguna de las FESP, teniendo en cuenta las herramientas disponibles.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598" cy="3550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624989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Participantes</a:t>
                      </a:r>
                      <a:r>
                        <a:rPr lang="es-ES_tradnl" sz="2000" b="0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al Inicio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CUPOS PERDIDOS (CP)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 </a:t>
                      </a:r>
                      <a:r>
                        <a:rPr lang="es-ES_tradnl" sz="20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CP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 APROBADOS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99589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No Matriculad.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No Inician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1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2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3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4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5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Finalizan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</a:endParaRPr>
                    </a:p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No </a:t>
                      </a:r>
                      <a:r>
                        <a:rPr lang="es-ES_tradnl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Aprueban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AD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AE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2515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130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24989">
                <a:tc v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44  (36%)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78  (64%)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27088" y="549275"/>
            <a:ext cx="7416800" cy="10763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RESULTADOS CUANTITATIVOS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FESP 2010:</a:t>
            </a:r>
            <a:endParaRPr lang="es-SV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363" name="1 Rectángulo"/>
          <p:cNvSpPr>
            <a:spLocks noChangeArrowheads="1"/>
          </p:cNvSpPr>
          <p:nvPr/>
        </p:nvSpPr>
        <p:spPr bwMode="auto">
          <a:xfrm>
            <a:off x="3419475" y="5602288"/>
            <a:ext cx="52927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b="1">
                <a:latin typeface="Calibri" pitchFamily="34" charset="0"/>
              </a:rPr>
              <a:t>Período:</a:t>
            </a:r>
            <a:r>
              <a:rPr lang="es-ES_tradnl">
                <a:latin typeface="Calibri" pitchFamily="34" charset="0"/>
              </a:rPr>
              <a:t> Del 5 de agosto al 25 de noviembre de 2010</a:t>
            </a:r>
            <a:endParaRPr lang="es-SV">
              <a:latin typeface="Calibri" pitchFamily="34" charset="0"/>
            </a:endParaRPr>
          </a:p>
          <a:p>
            <a:pPr algn="r"/>
            <a:r>
              <a:rPr lang="es-ES_tradnl" b="1">
                <a:latin typeface="Calibri" pitchFamily="34" charset="0"/>
              </a:rPr>
              <a:t>Duración:</a:t>
            </a:r>
            <a:r>
              <a:rPr lang="es-ES_tradnl">
                <a:latin typeface="Calibri" pitchFamily="34" charset="0"/>
              </a:rPr>
              <a:t> 128 horas</a:t>
            </a:r>
            <a:endParaRPr lang="es-SV">
              <a:latin typeface="Calibri" pitchFamily="34" charset="0"/>
            </a:endParaRPr>
          </a:p>
          <a:p>
            <a:pPr algn="r"/>
            <a:r>
              <a:rPr lang="es-ES_tradnl" b="1">
                <a:latin typeface="Calibri" pitchFamily="34" charset="0"/>
              </a:rPr>
              <a:t>No. de tutores:</a:t>
            </a:r>
            <a:r>
              <a:rPr lang="es-ES_tradnl">
                <a:latin typeface="Calibri" pitchFamily="34" charset="0"/>
              </a:rPr>
              <a:t> 10</a:t>
            </a:r>
            <a:endParaRPr lang="es-SV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598" cy="3550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624989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Participantes</a:t>
                      </a:r>
                      <a:r>
                        <a:rPr lang="es-ES_tradnl" sz="2000" b="0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al Inicio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CUPOS PERDIDOS (CP)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 </a:t>
                      </a:r>
                      <a:r>
                        <a:rPr lang="es-ES_tradnl" sz="20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CP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 APROBADOS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99589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No Matriculad.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No Inician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1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2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3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4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5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Finalizan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</a:endParaRPr>
                    </a:p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No </a:t>
                      </a:r>
                      <a:r>
                        <a:rPr lang="es-ES_tradnl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Aprueban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AD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AE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2515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100*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24989">
                <a:tc v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25 (33%)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SV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  <a:latin typeface="Times New Roman"/>
                          <a:ea typeface="Times New Roman"/>
                        </a:rPr>
                        <a:t>51 (67%)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27088" y="549275"/>
            <a:ext cx="7416800" cy="10763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RESULTADOS CUANTITATIVOS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FESP 2012:</a:t>
            </a:r>
            <a:endParaRPr lang="es-SV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387" name="1 Rectángulo"/>
          <p:cNvSpPr>
            <a:spLocks noChangeArrowheads="1"/>
          </p:cNvSpPr>
          <p:nvPr/>
        </p:nvSpPr>
        <p:spPr bwMode="auto">
          <a:xfrm>
            <a:off x="3419475" y="5589588"/>
            <a:ext cx="52197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b="1">
                <a:latin typeface="Calibri" pitchFamily="34" charset="0"/>
              </a:rPr>
              <a:t>Período:</a:t>
            </a:r>
            <a:r>
              <a:rPr lang="es-ES_tradnl">
                <a:latin typeface="Calibri" pitchFamily="34" charset="0"/>
              </a:rPr>
              <a:t> Del 7 de junio al 19 de septiembre de 2012</a:t>
            </a:r>
            <a:endParaRPr lang="es-SV">
              <a:latin typeface="Calibri" pitchFamily="34" charset="0"/>
            </a:endParaRPr>
          </a:p>
          <a:p>
            <a:pPr algn="r"/>
            <a:r>
              <a:rPr lang="es-ES_tradnl" b="1">
                <a:latin typeface="Calibri" pitchFamily="34" charset="0"/>
              </a:rPr>
              <a:t>Duración:</a:t>
            </a:r>
            <a:r>
              <a:rPr lang="es-ES_tradnl">
                <a:latin typeface="Calibri" pitchFamily="34" charset="0"/>
              </a:rPr>
              <a:t> 128 horas</a:t>
            </a:r>
            <a:endParaRPr lang="es-SV">
              <a:latin typeface="Calibri" pitchFamily="34" charset="0"/>
            </a:endParaRPr>
          </a:p>
          <a:p>
            <a:pPr algn="r"/>
            <a:r>
              <a:rPr lang="es-ES_tradnl" b="1">
                <a:latin typeface="Calibri" pitchFamily="34" charset="0"/>
              </a:rPr>
              <a:t>No. de tutores:</a:t>
            </a:r>
            <a:r>
              <a:rPr lang="es-ES_tradnl">
                <a:latin typeface="Calibri" pitchFamily="34" charset="0"/>
              </a:rPr>
              <a:t> 8</a:t>
            </a:r>
            <a:endParaRPr lang="es-SV">
              <a:latin typeface="Calibri" pitchFamily="34" charset="0"/>
            </a:endParaRPr>
          </a:p>
        </p:txBody>
      </p:sp>
      <p:sp>
        <p:nvSpPr>
          <p:cNvPr id="16388" name="2 CuadroTexto"/>
          <p:cNvSpPr txBox="1">
            <a:spLocks noChangeArrowheads="1"/>
          </p:cNvSpPr>
          <p:nvPr/>
        </p:nvSpPr>
        <p:spPr bwMode="auto">
          <a:xfrm>
            <a:off x="468313" y="5516563"/>
            <a:ext cx="1727200" cy="6477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>
                <a:latin typeface="Calibri" pitchFamily="34" charset="0"/>
              </a:rPr>
              <a:t>*Aplicaciones en Línea: 286.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598" cy="3550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624989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Participantes</a:t>
                      </a:r>
                      <a:r>
                        <a:rPr lang="es-ES_tradnl" sz="2000" b="0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al Inicio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CUPOS PERDIDOS (CP)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 </a:t>
                      </a:r>
                      <a:r>
                        <a:rPr lang="es-ES_tradnl" sz="20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CP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 APROBADOS</a:t>
                      </a:r>
                      <a:endParaRPr lang="es-SV" sz="2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99589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No Matriculad.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No Inician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1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2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3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4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Salen MOD 5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Finalizan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</a:endParaRPr>
                    </a:p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No </a:t>
                      </a:r>
                      <a:r>
                        <a:rPr lang="es-ES_tradnl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Aprueban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AD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AE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2515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b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139</a:t>
                      </a:r>
                      <a:endParaRPr lang="es-SV" sz="2000" b="1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 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14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16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1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5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11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6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3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2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58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8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31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42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24989">
                <a:tc v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30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28  (26%)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 </a:t>
                      </a:r>
                      <a:r>
                        <a:rPr lang="es-ES_tradnl" sz="200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81  (74%)</a:t>
                      </a:r>
                      <a:endParaRPr lang="es-SV" sz="2000" dirty="0">
                        <a:ln>
                          <a:solidFill>
                            <a:srgbClr val="002060"/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827088" y="549275"/>
            <a:ext cx="7416800" cy="10763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RESULTADOS CUANTITATIVOS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FESP 2013:</a:t>
            </a:r>
            <a:endParaRPr lang="es-SV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411" name="1 Rectángulo"/>
          <p:cNvSpPr>
            <a:spLocks noChangeArrowheads="1"/>
          </p:cNvSpPr>
          <p:nvPr/>
        </p:nvSpPr>
        <p:spPr bwMode="auto">
          <a:xfrm>
            <a:off x="3348038" y="5516563"/>
            <a:ext cx="53641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b="1">
                <a:latin typeface="Calibri" pitchFamily="34" charset="0"/>
              </a:rPr>
              <a:t>Período: </a:t>
            </a:r>
            <a:r>
              <a:rPr lang="es-ES_tradnl">
                <a:latin typeface="Calibri" pitchFamily="34" charset="0"/>
              </a:rPr>
              <a:t>Del 15 de mayo al 28 de agosto de 2013    </a:t>
            </a:r>
            <a:r>
              <a:rPr lang="es-ES_tradnl" b="1">
                <a:latin typeface="Calibri" pitchFamily="34" charset="0"/>
              </a:rPr>
              <a:t>Duración: </a:t>
            </a:r>
            <a:r>
              <a:rPr lang="es-ES_tradnl">
                <a:latin typeface="Calibri" pitchFamily="34" charset="0"/>
              </a:rPr>
              <a:t>128 horas</a:t>
            </a:r>
          </a:p>
          <a:p>
            <a:pPr algn="r"/>
            <a:r>
              <a:rPr lang="es-ES_tradnl">
                <a:latin typeface="Calibri" pitchFamily="34" charset="0"/>
              </a:rPr>
              <a:t>Número de Tutores: 10</a:t>
            </a:r>
            <a:endParaRPr lang="es-SV">
              <a:latin typeface="Calibri" pitchFamily="34" charset="0"/>
            </a:endParaRPr>
          </a:p>
        </p:txBody>
      </p:sp>
      <p:sp>
        <p:nvSpPr>
          <p:cNvPr id="17412" name="2 Rectángulo"/>
          <p:cNvSpPr>
            <a:spLocks noChangeArrowheads="1"/>
          </p:cNvSpPr>
          <p:nvPr/>
        </p:nvSpPr>
        <p:spPr bwMode="auto">
          <a:xfrm>
            <a:off x="468313" y="5538788"/>
            <a:ext cx="1655762" cy="6461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>
                <a:latin typeface="Calibri" pitchFamily="34" charset="0"/>
              </a:rPr>
              <a:t>Aplicaciones </a:t>
            </a:r>
          </a:p>
          <a:p>
            <a:r>
              <a:rPr lang="es-ES_tradnl">
                <a:latin typeface="Calibri" pitchFamily="34" charset="0"/>
              </a:rPr>
              <a:t>en línea: 264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>
          <a:xfrm>
            <a:off x="827088" y="549275"/>
            <a:ext cx="7416800" cy="1143000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es-SV" sz="3200" b="1" smtClean="0"/>
              <a:t>RESUMEN COMPARATIVO RESULTADOS CUANTITATIVOS CURSOS FESP: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11188" y="1976438"/>
          <a:ext cx="8064500" cy="3978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872208"/>
                <a:gridCol w="2304256"/>
                <a:gridCol w="2376264"/>
              </a:tblGrid>
              <a:tr h="918265"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AÑO: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Participantes</a:t>
                      </a:r>
                      <a:r>
                        <a:rPr lang="es-SV" sz="2400" b="1" baseline="0" dirty="0" smtClean="0">
                          <a:solidFill>
                            <a:schemeClr val="tx1"/>
                          </a:solidFill>
                        </a:rPr>
                        <a:t> al Inicio: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Cupos Perdidos: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Total Aprobados: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10147"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2009: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38  (42%)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52  (58%).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10147"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2010: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130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52  (40%)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78  (60%).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10147"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2012: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49  (49%)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51  (51%).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10147"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2013: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58  (42%) 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81  (58%).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10147"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Promedio: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115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49 (43.25 %)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66 (57%)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10147"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Total: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459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197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es-SV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SV" dirty="0" smtClean="0">
                <a:solidFill>
                  <a:schemeClr val="accent5">
                    <a:lumMod val="50000"/>
                  </a:schemeClr>
                </a:solidFill>
              </a:rPr>
              <a:t>FESP 2009:</a:t>
            </a:r>
            <a:endParaRPr lang="es-SV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4784725"/>
          </a:xfrm>
        </p:spPr>
        <p:txBody>
          <a:bodyPr rtlCol="0">
            <a:normAutofit fontScale="6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600" dirty="0">
                <a:solidFill>
                  <a:schemeClr val="accent5">
                    <a:lumMod val="50000"/>
                  </a:schemeClr>
                </a:solidFill>
              </a:rPr>
              <a:t>Primer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600" dirty="0">
                <a:solidFill>
                  <a:schemeClr val="accent5">
                    <a:lumMod val="50000"/>
                  </a:schemeClr>
                </a:solidFill>
              </a:rPr>
              <a:t>CURSO VIRTUAL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600" dirty="0">
                <a:solidFill>
                  <a:schemeClr val="accent5">
                    <a:lumMod val="50000"/>
                  </a:schemeClr>
                </a:solidFill>
              </a:rPr>
              <a:t>FUNCIONES ESENCIALES DE SALUD PÚBLICA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600" dirty="0">
                <a:solidFill>
                  <a:schemeClr val="accent5">
                    <a:lumMod val="50000"/>
                  </a:schemeClr>
                </a:solidFill>
              </a:rPr>
              <a:t>18 de mayo a 18 de noviembre 2009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600" dirty="0">
                <a:solidFill>
                  <a:schemeClr val="accent5">
                    <a:lumMod val="50000"/>
                  </a:schemeClr>
                </a:solidFill>
              </a:rPr>
              <a:t>180 </a:t>
            </a:r>
            <a:r>
              <a:rPr lang="es-SV" sz="3600" dirty="0" smtClean="0">
                <a:solidFill>
                  <a:schemeClr val="accent5">
                    <a:lumMod val="50000"/>
                  </a:schemeClr>
                </a:solidFill>
              </a:rPr>
              <a:t>horas</a:t>
            </a:r>
            <a:endParaRPr lang="es-SV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3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Área </a:t>
            </a:r>
            <a:r>
              <a:rPr lang="es-SV" sz="3400" dirty="0">
                <a:solidFill>
                  <a:schemeClr val="accent5">
                    <a:lumMod val="50000"/>
                  </a:schemeClr>
                </a:solidFill>
              </a:rPr>
              <a:t>de Sistemas y Servicios de </a:t>
            </a: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salud.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 Campus </a:t>
            </a:r>
            <a:r>
              <a:rPr lang="es-SV" sz="3400" dirty="0">
                <a:solidFill>
                  <a:schemeClr val="accent5">
                    <a:lumMod val="50000"/>
                  </a:schemeClr>
                </a:solidFill>
              </a:rPr>
              <a:t>Virtual de Salud Pública - CVSP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13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dirty="0" smtClean="0">
                <a:solidFill>
                  <a:schemeClr val="accent5">
                    <a:lumMod val="50000"/>
                  </a:schemeClr>
                </a:solidFill>
              </a:rPr>
              <a:t>CVSP</a:t>
            </a:r>
            <a:r>
              <a:rPr lang="es-SV" dirty="0">
                <a:solidFill>
                  <a:schemeClr val="accent5">
                    <a:lumMod val="50000"/>
                  </a:schemeClr>
                </a:solidFill>
              </a:rPr>
              <a:t>, Nodo Colombia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dirty="0">
                <a:solidFill>
                  <a:schemeClr val="accent5">
                    <a:lumMod val="50000"/>
                  </a:schemeClr>
                </a:solidFill>
              </a:rPr>
              <a:t>Universidad de La Sabana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dirty="0">
                <a:solidFill>
                  <a:schemeClr val="accent5">
                    <a:lumMod val="50000"/>
                  </a:schemeClr>
                </a:solidFill>
              </a:rPr>
              <a:t>Universidad de Antioquia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dirty="0">
                <a:solidFill>
                  <a:schemeClr val="accent5">
                    <a:lumMod val="50000"/>
                  </a:schemeClr>
                </a:solidFill>
              </a:rPr>
              <a:t>Universidad </a:t>
            </a:r>
            <a:r>
              <a:rPr lang="es-SV" dirty="0" smtClean="0">
                <a:solidFill>
                  <a:schemeClr val="accent5">
                    <a:lumMod val="50000"/>
                  </a:schemeClr>
                </a:solidFill>
              </a:rPr>
              <a:t>Javeriana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7138" y="3100388"/>
            <a:ext cx="1609725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SV" dirty="0" smtClean="0">
                <a:solidFill>
                  <a:schemeClr val="accent5">
                    <a:lumMod val="50000"/>
                  </a:schemeClr>
                </a:solidFill>
              </a:rPr>
              <a:t>FESP 2010:</a:t>
            </a:r>
            <a:endParaRPr lang="es-SV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4784725"/>
          </a:xfrm>
        </p:spPr>
        <p:txBody>
          <a:bodyPr rtlCol="0">
            <a:normAutofit fontScale="70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dirty="0" smtClean="0">
                <a:solidFill>
                  <a:srgbClr val="002060"/>
                </a:solidFill>
              </a:rPr>
              <a:t>Segundo </a:t>
            </a:r>
            <a:endParaRPr lang="es-SV" dirty="0">
              <a:solidFill>
                <a:srgbClr val="002060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dirty="0">
                <a:solidFill>
                  <a:srgbClr val="002060"/>
                </a:solidFill>
              </a:rPr>
              <a:t>CURSO VIRTUAL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dirty="0">
                <a:solidFill>
                  <a:srgbClr val="002060"/>
                </a:solidFill>
              </a:rPr>
              <a:t>FUNCIONES ESENCIALES DE SALUD </a:t>
            </a:r>
            <a:r>
              <a:rPr lang="es-SV" dirty="0" smtClean="0">
                <a:solidFill>
                  <a:srgbClr val="002060"/>
                </a:solidFill>
              </a:rPr>
              <a:t>PÚBLICA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_tradnl" dirty="0" smtClean="0">
                <a:solidFill>
                  <a:srgbClr val="002060"/>
                </a:solidFill>
              </a:rPr>
              <a:t>Del </a:t>
            </a:r>
            <a:r>
              <a:rPr lang="es-ES_tradnl" dirty="0">
                <a:solidFill>
                  <a:srgbClr val="002060"/>
                </a:solidFill>
              </a:rPr>
              <a:t>5 de agosto al 25 de noviembre de </a:t>
            </a:r>
            <a:r>
              <a:rPr lang="es-ES_tradnl" dirty="0" smtClean="0">
                <a:solidFill>
                  <a:srgbClr val="002060"/>
                </a:solidFill>
              </a:rPr>
              <a:t>2010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_tradnl" b="1" dirty="0" smtClean="0">
                <a:solidFill>
                  <a:srgbClr val="002060"/>
                </a:solidFill>
              </a:rPr>
              <a:t>Duración</a:t>
            </a:r>
            <a:r>
              <a:rPr lang="es-ES_tradnl" b="1" dirty="0">
                <a:solidFill>
                  <a:srgbClr val="002060"/>
                </a:solidFill>
              </a:rPr>
              <a:t>:</a:t>
            </a:r>
            <a:r>
              <a:rPr lang="es-ES_tradnl" dirty="0">
                <a:solidFill>
                  <a:srgbClr val="002060"/>
                </a:solidFill>
              </a:rPr>
              <a:t> 128 horas</a:t>
            </a:r>
            <a:endParaRPr lang="es-SV" dirty="0">
              <a:solidFill>
                <a:srgbClr val="002060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3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Área </a:t>
            </a:r>
            <a:r>
              <a:rPr lang="es-SV" sz="3400" dirty="0">
                <a:solidFill>
                  <a:schemeClr val="accent5">
                    <a:lumMod val="50000"/>
                  </a:schemeClr>
                </a:solidFill>
              </a:rPr>
              <a:t>de Sistemas y Servicios de </a:t>
            </a: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salud.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 Campus </a:t>
            </a:r>
            <a:r>
              <a:rPr lang="es-SV" sz="3400" dirty="0">
                <a:solidFill>
                  <a:schemeClr val="accent5">
                    <a:lumMod val="50000"/>
                  </a:schemeClr>
                </a:solidFill>
              </a:rPr>
              <a:t>Virtual de Salud Pública </a:t>
            </a: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– CVSP.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Revisión del Curso en Febrero 2010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 en San Salvador, El Salvador.</a:t>
            </a:r>
            <a:endParaRPr lang="es-SV" sz="3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13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257550"/>
            <a:ext cx="160972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SV" dirty="0" smtClean="0">
                <a:solidFill>
                  <a:schemeClr val="accent5">
                    <a:lumMod val="50000"/>
                  </a:schemeClr>
                </a:solidFill>
              </a:rPr>
              <a:t>FESP 2012:</a:t>
            </a:r>
            <a:endParaRPr lang="es-SV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4784725"/>
          </a:xfrm>
        </p:spPr>
        <p:txBody>
          <a:bodyPr rtlCol="0">
            <a:normAutofit fontScale="70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dirty="0" smtClean="0">
                <a:solidFill>
                  <a:srgbClr val="002060"/>
                </a:solidFill>
              </a:rPr>
              <a:t>Tercer </a:t>
            </a:r>
            <a:endParaRPr lang="es-SV" dirty="0">
              <a:solidFill>
                <a:srgbClr val="002060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dirty="0">
                <a:solidFill>
                  <a:srgbClr val="002060"/>
                </a:solidFill>
              </a:rPr>
              <a:t>CURSO VIRTUAL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dirty="0">
                <a:solidFill>
                  <a:srgbClr val="002060"/>
                </a:solidFill>
              </a:rPr>
              <a:t>FUNCIONES ESENCIALES DE SALUD </a:t>
            </a:r>
            <a:r>
              <a:rPr lang="es-SV" dirty="0" smtClean="0">
                <a:solidFill>
                  <a:srgbClr val="002060"/>
                </a:solidFill>
              </a:rPr>
              <a:t>PÚBLICA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400" dirty="0">
                <a:solidFill>
                  <a:schemeClr val="accent5">
                    <a:lumMod val="50000"/>
                  </a:schemeClr>
                </a:solidFill>
              </a:rPr>
              <a:t>Del 7 de junio al 19 de septiembre de 2012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400" dirty="0">
                <a:solidFill>
                  <a:schemeClr val="accent5">
                    <a:lumMod val="50000"/>
                  </a:schemeClr>
                </a:solidFill>
              </a:rPr>
              <a:t>Duración: 128 horas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3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Área </a:t>
            </a:r>
            <a:r>
              <a:rPr lang="es-SV" sz="3400" dirty="0">
                <a:solidFill>
                  <a:schemeClr val="accent5">
                    <a:lumMod val="50000"/>
                  </a:schemeClr>
                </a:solidFill>
              </a:rPr>
              <a:t>de Sistemas y Servicios de </a:t>
            </a: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salud.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 Campus </a:t>
            </a:r>
            <a:r>
              <a:rPr lang="es-SV" sz="3400" dirty="0">
                <a:solidFill>
                  <a:schemeClr val="accent5">
                    <a:lumMod val="50000"/>
                  </a:schemeClr>
                </a:solidFill>
              </a:rPr>
              <a:t>Virtual de Salud Pública </a:t>
            </a: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– CVSP.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Revisión del Curso en Mayo 2012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400" dirty="0" smtClean="0">
                <a:solidFill>
                  <a:schemeClr val="accent5">
                    <a:lumMod val="50000"/>
                  </a:schemeClr>
                </a:solidFill>
              </a:rPr>
              <a:t> en Bogotá, Colombia.</a:t>
            </a:r>
            <a:endParaRPr lang="es-SV" sz="3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13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257550"/>
            <a:ext cx="160972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1287</Words>
  <Application>Microsoft Office PowerPoint</Application>
  <PresentationFormat>On-screen Show (4:3)</PresentationFormat>
  <Paragraphs>209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Calibri</vt:lpstr>
      <vt:lpstr>Arial</vt:lpstr>
      <vt:lpstr>Tema de Office</vt:lpstr>
      <vt:lpstr>CURSO VIRTUAL FUNCIONES ESENCIALES  DE SALUD PÚBLICA </vt:lpstr>
      <vt:lpstr>Slide 2</vt:lpstr>
      <vt:lpstr>Slide 3</vt:lpstr>
      <vt:lpstr>Slide 4</vt:lpstr>
      <vt:lpstr>Slide 5</vt:lpstr>
      <vt:lpstr>RESUMEN COMPARATIVO RESULTADOS CUANTITATIVOS CURSOS FESP:</vt:lpstr>
      <vt:lpstr>FESP 2009:</vt:lpstr>
      <vt:lpstr>FESP 2010:</vt:lpstr>
      <vt:lpstr>FESP 2012: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Jonathan</dc:creator>
  <cp:lastModifiedBy>borrellr</cp:lastModifiedBy>
  <cp:revision>124</cp:revision>
  <dcterms:created xsi:type="dcterms:W3CDTF">2014-02-11T02:44:13Z</dcterms:created>
  <dcterms:modified xsi:type="dcterms:W3CDTF">2014-02-25T20:23:55Z</dcterms:modified>
</cp:coreProperties>
</file>