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562" autoAdjust="0"/>
    <p:restoredTop sz="92756" autoAdjust="0"/>
  </p:normalViewPr>
  <p:slideViewPr>
    <p:cSldViewPr snapToGrid="0">
      <p:cViewPr varScale="1">
        <p:scale>
          <a:sx n="108" d="100"/>
          <a:sy n="108" d="100"/>
        </p:scale>
        <p:origin x="-459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villaf\Desktop\CaseSampleTim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982501371244E-2"/>
          <c:y val="6.9019181468595509E-2"/>
          <c:w val="0.86404198338518523"/>
          <c:h val="0.798938839040468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Average of Days Between 
Sample Taken Date &amp; Result Date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Sheet2!$A$2:$A$15</c:f>
              <c:strCache>
                <c:ptCount val="14"/>
                <c:pt idx="0">
                  <c:v>ECU</c:v>
                </c:pt>
                <c:pt idx="1">
                  <c:v>PER</c:v>
                </c:pt>
                <c:pt idx="2">
                  <c:v>DOM</c:v>
                </c:pt>
                <c:pt idx="3">
                  <c:v>GUY</c:v>
                </c:pt>
                <c:pt idx="4">
                  <c:v>HTI</c:v>
                </c:pt>
                <c:pt idx="5">
                  <c:v>BRA</c:v>
                </c:pt>
                <c:pt idx="6">
                  <c:v>PAN</c:v>
                </c:pt>
                <c:pt idx="7">
                  <c:v>MEX</c:v>
                </c:pt>
                <c:pt idx="8">
                  <c:v>VEN</c:v>
                </c:pt>
                <c:pt idx="9">
                  <c:v>COL</c:v>
                </c:pt>
                <c:pt idx="10">
                  <c:v>CHL</c:v>
                </c:pt>
                <c:pt idx="11">
                  <c:v>JAM</c:v>
                </c:pt>
                <c:pt idx="12">
                  <c:v>ARG</c:v>
                </c:pt>
                <c:pt idx="13">
                  <c:v>CUB</c:v>
                </c:pt>
              </c:strCache>
            </c:strRef>
          </c:cat>
          <c:val>
            <c:numRef>
              <c:f>Sheet2!$B$2:$B$15</c:f>
              <c:numCache>
                <c:formatCode>_(* #,##0.0_);_(* \(#,##0.0\);_(* "-"??_);_(@_)</c:formatCode>
                <c:ptCount val="14"/>
                <c:pt idx="0">
                  <c:v>70</c:v>
                </c:pt>
                <c:pt idx="1">
                  <c:v>61.833333333333336</c:v>
                </c:pt>
                <c:pt idx="2">
                  <c:v>50</c:v>
                </c:pt>
                <c:pt idx="3">
                  <c:v>35.333333333333336</c:v>
                </c:pt>
                <c:pt idx="4">
                  <c:v>33.333333333333336</c:v>
                </c:pt>
                <c:pt idx="5">
                  <c:v>31</c:v>
                </c:pt>
                <c:pt idx="6">
                  <c:v>28.5</c:v>
                </c:pt>
                <c:pt idx="7">
                  <c:v>22.065420560747665</c:v>
                </c:pt>
                <c:pt idx="8">
                  <c:v>21.157894736842106</c:v>
                </c:pt>
                <c:pt idx="9">
                  <c:v>18.810810810810811</c:v>
                </c:pt>
                <c:pt idx="10">
                  <c:v>17.5</c:v>
                </c:pt>
                <c:pt idx="11">
                  <c:v>16.666666666666668</c:v>
                </c:pt>
                <c:pt idx="12">
                  <c:v>15.642857142857142</c:v>
                </c:pt>
                <c:pt idx="13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3658368"/>
        <c:axId val="73661056"/>
      </c:barChart>
      <c:catAx>
        <c:axId val="73658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3661056"/>
        <c:crosses val="autoZero"/>
        <c:auto val="1"/>
        <c:lblAlgn val="ctr"/>
        <c:lblOffset val="100"/>
        <c:noMultiLvlLbl val="0"/>
      </c:catAx>
      <c:valAx>
        <c:axId val="73661056"/>
        <c:scaling>
          <c:orientation val="minMax"/>
          <c:max val="75"/>
          <c:min val="0"/>
        </c:scaling>
        <c:delete val="0"/>
        <c:axPos val="l"/>
        <c:majorGridlines>
          <c:spPr>
            <a:ln>
              <a:gradFill flip="none" rotWithShape="1"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1"/>
                <a:tileRect/>
              </a:gra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 b="0"/>
                </a:pPr>
                <a:r>
                  <a:rPr lang="en-US" sz="1100" b="0" dirty="0" smtClean="0"/>
                  <a:t>Average Days</a:t>
                </a:r>
                <a:endParaRPr lang="en-US" sz="1100" b="0" dirty="0"/>
              </a:p>
            </c:rich>
          </c:tx>
          <c:layout>
            <c:manualLayout>
              <c:xMode val="edge"/>
              <c:yMode val="edge"/>
              <c:x val="1.1098207539328614E-2"/>
              <c:y val="0.4325174000859662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365836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07324" y="203200"/>
            <a:ext cx="8736676" cy="76358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kern="0" dirty="0" smtClean="0">
                <a:solidFill>
                  <a:schemeClr val="tx2"/>
                </a:solidFill>
              </a:rPr>
              <a:t>Average of Days Between </a:t>
            </a:r>
            <a:br>
              <a:rPr lang="en-US" altLang="en-US" sz="2400" b="1" kern="0" dirty="0" smtClean="0">
                <a:solidFill>
                  <a:schemeClr val="tx2"/>
                </a:solidFill>
              </a:rPr>
            </a:br>
            <a:r>
              <a:rPr lang="en-US" altLang="en-US" sz="2400" b="1" kern="0" dirty="0" smtClean="0">
                <a:solidFill>
                  <a:schemeClr val="tx2"/>
                </a:solidFill>
              </a:rPr>
              <a:t>Sample Taken Date &amp; Result Date*, Latin America, 2014</a:t>
            </a:r>
            <a:endParaRPr lang="en-US" altLang="en-US" sz="2400" b="1" kern="0" dirty="0">
              <a:solidFill>
                <a:schemeClr val="tx2"/>
              </a:solidFill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14301" y="6365160"/>
            <a:ext cx="57348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* Data 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as of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31 May 2014, excluding cases with blank dates or errors.</a:t>
            </a:r>
            <a:b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Source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Country Reports in PAHO</a:t>
            </a:r>
            <a:endParaRPr lang="en-US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7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0988" y="6176745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828999" y="5620341"/>
            <a:ext cx="180391" cy="15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 flipH="1">
            <a:off x="1289537" y="5620341"/>
            <a:ext cx="186785" cy="15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1784104" y="5612441"/>
            <a:ext cx="208496" cy="15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3352801" y="5612441"/>
            <a:ext cx="15438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5922495" y="5612442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7429874" y="5612442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4353169" y="5612441"/>
            <a:ext cx="16502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6403940" y="5612442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4842159" y="5612442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6963002" y="5612442"/>
            <a:ext cx="148997" cy="15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7977467" y="5620340"/>
            <a:ext cx="150532" cy="15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2341087" y="5612441"/>
            <a:ext cx="163364" cy="15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522845" y="5613315"/>
            <a:ext cx="65883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 (cases) </a:t>
            </a: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3872650" y="5612441"/>
            <a:ext cx="148237" cy="154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34266" y="5612441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999869"/>
              </p:ext>
            </p:extLst>
          </p:nvPr>
        </p:nvGraphicFramePr>
        <p:xfrm>
          <a:off x="468923" y="1023038"/>
          <a:ext cx="8276492" cy="4822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24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</TotalTime>
  <Words>41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Average of Days Between  Sample Taken Date &amp; Result Date*, Latin America, 2014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PAHO Lan User</dc:creator>
  <cp:lastModifiedBy>Revilla, Mr. Fernando (WDC)</cp:lastModifiedBy>
  <cp:revision>96</cp:revision>
  <dcterms:created xsi:type="dcterms:W3CDTF">2007-11-01T14:35:31Z</dcterms:created>
  <dcterms:modified xsi:type="dcterms:W3CDTF">2014-06-13T14:54:41Z</dcterms:modified>
</cp:coreProperties>
</file>