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256" r:id="rId2"/>
    <p:sldId id="257" r:id="rId3"/>
    <p:sldId id="258" r:id="rId4"/>
    <p:sldId id="265" r:id="rId5"/>
    <p:sldId id="266" r:id="rId6"/>
    <p:sldId id="259" r:id="rId7"/>
    <p:sldId id="267" r:id="rId8"/>
    <p:sldId id="268" r:id="rId9"/>
    <p:sldId id="260" r:id="rId10"/>
    <p:sldId id="269" r:id="rId11"/>
    <p:sldId id="261" r:id="rId12"/>
    <p:sldId id="270" r:id="rId13"/>
    <p:sldId id="262" r:id="rId14"/>
    <p:sldId id="271" r:id="rId15"/>
    <p:sldId id="272" r:id="rId16"/>
    <p:sldId id="263" r:id="rId17"/>
    <p:sldId id="264" r:id="rId18"/>
  </p:sldIdLst>
  <p:sldSz cx="9144000" cy="6858000" type="screen4x3"/>
  <p:notesSz cx="71501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06" y="-102"/>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096" y="-78"/>
      </p:cViewPr>
      <p:guideLst>
        <p:guide orient="horz" pos="2976"/>
        <p:guide pos="225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8377" cy="472440"/>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050069" y="0"/>
            <a:ext cx="3098377" cy="472440"/>
          </a:xfrm>
          <a:prstGeom prst="rect">
            <a:avLst/>
          </a:prstGeom>
        </p:spPr>
        <p:txBody>
          <a:bodyPr vert="horz" lIns="94851" tIns="47425" rIns="94851" bIns="47425" rtlCol="0"/>
          <a:lstStyle>
            <a:lvl1pPr algn="r">
              <a:defRPr sz="1200"/>
            </a:lvl1pPr>
          </a:lstStyle>
          <a:p>
            <a:fld id="{9D20BE27-F6EA-458A-A825-1C42057D349A}" type="datetimeFigureOut">
              <a:rPr lang="en-US" smtClean="0"/>
              <a:t>10/24/2011</a:t>
            </a:fld>
            <a:endParaRPr lang="en-US"/>
          </a:p>
        </p:txBody>
      </p:sp>
      <p:sp>
        <p:nvSpPr>
          <p:cNvPr id="4" name="Footer Placeholder 3"/>
          <p:cNvSpPr>
            <a:spLocks noGrp="1"/>
          </p:cNvSpPr>
          <p:nvPr>
            <p:ph type="ftr" sz="quarter" idx="2"/>
          </p:nvPr>
        </p:nvSpPr>
        <p:spPr>
          <a:xfrm>
            <a:off x="0" y="8974720"/>
            <a:ext cx="3098377" cy="472440"/>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050069" y="8974720"/>
            <a:ext cx="3098377" cy="472440"/>
          </a:xfrm>
          <a:prstGeom prst="rect">
            <a:avLst/>
          </a:prstGeom>
        </p:spPr>
        <p:txBody>
          <a:bodyPr vert="horz" lIns="94851" tIns="47425" rIns="94851" bIns="47425" rtlCol="0" anchor="b"/>
          <a:lstStyle>
            <a:lvl1pPr algn="r">
              <a:defRPr sz="1200"/>
            </a:lvl1pPr>
          </a:lstStyle>
          <a:p>
            <a:fld id="{F5CE9C45-F36B-4C4A-876A-5DB27FDC550B}" type="slidenum">
              <a:rPr lang="en-US" smtClean="0"/>
              <a:t>‹#›</a:t>
            </a:fld>
            <a:endParaRPr lang="en-US"/>
          </a:p>
        </p:txBody>
      </p:sp>
    </p:spTree>
    <p:extLst>
      <p:ext uri="{BB962C8B-B14F-4D97-AF65-F5344CB8AC3E}">
        <p14:creationId xmlns:p14="http://schemas.microsoft.com/office/powerpoint/2010/main" val="2150315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8377" cy="472440"/>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050069" y="0"/>
            <a:ext cx="3098377" cy="472440"/>
          </a:xfrm>
          <a:prstGeom prst="rect">
            <a:avLst/>
          </a:prstGeom>
        </p:spPr>
        <p:txBody>
          <a:bodyPr vert="horz" lIns="94851" tIns="47425" rIns="94851" bIns="47425" rtlCol="0"/>
          <a:lstStyle>
            <a:lvl1pPr algn="r">
              <a:defRPr sz="1200"/>
            </a:lvl1pPr>
          </a:lstStyle>
          <a:p>
            <a:fld id="{E603DB32-E6CC-4CED-8D7A-909E0E11E34F}" type="datetimeFigureOut">
              <a:rPr lang="en-US" smtClean="0"/>
              <a:t>10/24/2011</a:t>
            </a:fld>
            <a:endParaRPr lang="en-US"/>
          </a:p>
        </p:txBody>
      </p:sp>
      <p:sp>
        <p:nvSpPr>
          <p:cNvPr id="4" name="Slide Image Placeholder 3"/>
          <p:cNvSpPr>
            <a:spLocks noGrp="1" noRot="1" noChangeAspect="1"/>
          </p:cNvSpPr>
          <p:nvPr>
            <p:ph type="sldImg" idx="2"/>
          </p:nvPr>
        </p:nvSpPr>
        <p:spPr>
          <a:xfrm>
            <a:off x="1212850" y="708025"/>
            <a:ext cx="4724400" cy="354330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15010" y="4488180"/>
            <a:ext cx="5720080" cy="4251960"/>
          </a:xfrm>
          <a:prstGeom prst="rect">
            <a:avLst/>
          </a:prstGeom>
        </p:spPr>
        <p:txBody>
          <a:bodyPr vert="horz" lIns="94851" tIns="47425" rIns="94851" bIns="474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4720"/>
            <a:ext cx="3098377" cy="472440"/>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050069" y="8974720"/>
            <a:ext cx="3098377" cy="472440"/>
          </a:xfrm>
          <a:prstGeom prst="rect">
            <a:avLst/>
          </a:prstGeom>
        </p:spPr>
        <p:txBody>
          <a:bodyPr vert="horz" lIns="94851" tIns="47425" rIns="94851" bIns="47425" rtlCol="0" anchor="b"/>
          <a:lstStyle>
            <a:lvl1pPr algn="r">
              <a:defRPr sz="1200"/>
            </a:lvl1pPr>
          </a:lstStyle>
          <a:p>
            <a:fld id="{47E4FEE1-4954-4BF2-9EC3-3766C9BB1FA5}" type="slidenum">
              <a:rPr lang="en-US" smtClean="0"/>
              <a:t>‹#›</a:t>
            </a:fld>
            <a:endParaRPr lang="en-US"/>
          </a:p>
        </p:txBody>
      </p:sp>
    </p:spTree>
    <p:extLst>
      <p:ext uri="{BB962C8B-B14F-4D97-AF65-F5344CB8AC3E}">
        <p14:creationId xmlns:p14="http://schemas.microsoft.com/office/powerpoint/2010/main" val="30193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ealth-equity-sustainability-schools.org/page/Statement+on+Symposium+Discuss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E4FEE1-4954-4BF2-9EC3-3766C9BB1FA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010" y="4488180"/>
            <a:ext cx="5720080" cy="4566920"/>
          </a:xfrm>
        </p:spPr>
        <p:txBody>
          <a:bodyPr>
            <a:normAutofit/>
          </a:bodyPr>
          <a:lstStyle/>
          <a:p>
            <a:r>
              <a:rPr lang="en-US" b="1" i="1" dirty="0"/>
              <a:t>III. Integrated approaches to health, sustainability and equity: addressing the challenges </a:t>
            </a:r>
            <a:endParaRPr lang="en-US" dirty="0"/>
          </a:p>
          <a:p>
            <a:r>
              <a:rPr lang="en-US" dirty="0" smtClean="0"/>
              <a:t>• </a:t>
            </a:r>
            <a:r>
              <a:rPr lang="en-US" b="1" dirty="0"/>
              <a:t>Prof. Carol </a:t>
            </a:r>
            <a:r>
              <a:rPr lang="en-US" b="1" dirty="0" err="1"/>
              <a:t>Tannahill</a:t>
            </a:r>
            <a:r>
              <a:rPr lang="en-US" dirty="0"/>
              <a:t>, Director, Glasgow Centre for Population Health </a:t>
            </a:r>
          </a:p>
          <a:p>
            <a:endParaRPr lang="en-US" dirty="0" smtClean="0"/>
          </a:p>
          <a:p>
            <a:r>
              <a:rPr lang="en-US" dirty="0" smtClean="0"/>
              <a:t>Systems </a:t>
            </a:r>
            <a:r>
              <a:rPr lang="en-US" dirty="0"/>
              <a:t>approaches bring a focus on the whole: in this case on the health of children across generations and whatever their circumstances. They highlight the relationships between component parts within the system, and between sub-systems, and require clarity about the contribution of those parts and sub-systems. </a:t>
            </a:r>
          </a:p>
          <a:p>
            <a:r>
              <a:rPr lang="en-US" dirty="0"/>
              <a:t>Using Scotland as a case study, this plenary presentation will describe five nested systems with the potential to support or deliver integrated approaches to health, sustainability and equity. These are: </a:t>
            </a:r>
          </a:p>
          <a:p>
            <a:r>
              <a:rPr lang="en-US" dirty="0"/>
              <a:t>(</a:t>
            </a:r>
            <a:r>
              <a:rPr lang="en-US" dirty="0" err="1"/>
              <a:t>i</a:t>
            </a:r>
            <a:r>
              <a:rPr lang="en-US" dirty="0"/>
              <a:t>) </a:t>
            </a:r>
            <a:r>
              <a:rPr lang="en-US" u="sng" dirty="0"/>
              <a:t>The political system at national level</a:t>
            </a:r>
            <a:r>
              <a:rPr lang="en-US" dirty="0"/>
              <a:t>, where policy-making can support </a:t>
            </a:r>
            <a:r>
              <a:rPr lang="en-US" b="1" dirty="0"/>
              <a:t>cross-government action </a:t>
            </a:r>
            <a:r>
              <a:rPr lang="en-US" dirty="0"/>
              <a:t>on these issues in a way that gives </a:t>
            </a:r>
            <a:r>
              <a:rPr lang="en-US" b="1" dirty="0"/>
              <a:t>leadership</a:t>
            </a:r>
            <a:r>
              <a:rPr lang="en-US" dirty="0"/>
              <a:t> for other </a:t>
            </a:r>
            <a:r>
              <a:rPr lang="en-US" dirty="0" err="1"/>
              <a:t>organisations</a:t>
            </a:r>
            <a:r>
              <a:rPr lang="en-US" dirty="0"/>
              <a:t> and for the Scottish population and </a:t>
            </a:r>
            <a:r>
              <a:rPr lang="en-US" dirty="0" err="1"/>
              <a:t>maximises</a:t>
            </a:r>
            <a:r>
              <a:rPr lang="en-US" dirty="0"/>
              <a:t> synergies between different policy areas. </a:t>
            </a:r>
          </a:p>
          <a:p>
            <a:r>
              <a:rPr lang="en-US" dirty="0"/>
              <a:t>(ii) </a:t>
            </a:r>
            <a:r>
              <a:rPr lang="en-US" u="sng" dirty="0"/>
              <a:t>The governance system</a:t>
            </a:r>
            <a:r>
              <a:rPr lang="en-US" dirty="0"/>
              <a:t>, which establishes where </a:t>
            </a:r>
            <a:r>
              <a:rPr lang="en-US" b="1" dirty="0"/>
              <a:t>accountability</a:t>
            </a:r>
            <a:r>
              <a:rPr lang="en-US" dirty="0"/>
              <a:t> lies and </a:t>
            </a:r>
            <a:r>
              <a:rPr lang="en-US" b="1" dirty="0"/>
              <a:t>measures</a:t>
            </a:r>
            <a:r>
              <a:rPr lang="en-US" dirty="0"/>
              <a:t> the contributions made by </a:t>
            </a:r>
            <a:r>
              <a:rPr lang="en-US" dirty="0" err="1"/>
              <a:t>organisations</a:t>
            </a:r>
            <a:r>
              <a:rPr lang="en-US" dirty="0"/>
              <a:t> to national outcomes, indicators and targets. </a:t>
            </a:r>
          </a:p>
          <a:p>
            <a:r>
              <a:rPr lang="en-US" dirty="0" smtClean="0"/>
              <a:t>(iii) </a:t>
            </a:r>
            <a:r>
              <a:rPr lang="en-US" u="sng" dirty="0" smtClean="0"/>
              <a:t>The municipal level</a:t>
            </a:r>
            <a:r>
              <a:rPr lang="en-US" dirty="0" smtClean="0"/>
              <a:t>, using the example of the </a:t>
            </a:r>
            <a:r>
              <a:rPr lang="en-US" b="1" dirty="0" smtClean="0"/>
              <a:t>city</a:t>
            </a:r>
            <a:r>
              <a:rPr lang="en-US" dirty="0" smtClean="0"/>
              <a:t> of Glasgow as a system. Any such municipal system has the potential to </a:t>
            </a:r>
            <a:r>
              <a:rPr lang="en-US" b="1" dirty="0" smtClean="0"/>
              <a:t>create health and to take action </a:t>
            </a:r>
            <a:r>
              <a:rPr lang="en-US" dirty="0" smtClean="0"/>
              <a:t>on sustainability and equity. </a:t>
            </a:r>
          </a:p>
          <a:p>
            <a:r>
              <a:rPr lang="en-US" dirty="0" smtClean="0"/>
              <a:t>(</a:t>
            </a:r>
            <a:r>
              <a:rPr lang="en-US" dirty="0"/>
              <a:t>iv) </a:t>
            </a:r>
            <a:r>
              <a:rPr lang="en-US" u="sng" dirty="0"/>
              <a:t>Community </a:t>
            </a:r>
            <a:r>
              <a:rPr lang="en-US" dirty="0"/>
              <a:t>– the local system of which schools are a key component. This system is comprised of the </a:t>
            </a:r>
            <a:r>
              <a:rPr lang="en-US" b="1" dirty="0"/>
              <a:t>environmental, social, human, cultural, economic and educational assets of the community</a:t>
            </a:r>
            <a:r>
              <a:rPr lang="en-US" dirty="0"/>
              <a:t>. </a:t>
            </a:r>
          </a:p>
          <a:p>
            <a:r>
              <a:rPr lang="en-US" dirty="0"/>
              <a:t>(v) </a:t>
            </a:r>
            <a:r>
              <a:rPr lang="en-US" u="sng" dirty="0"/>
              <a:t>The school system</a:t>
            </a:r>
            <a:r>
              <a:rPr lang="en-US" dirty="0"/>
              <a:t>, where the pupils, parents, and staff can take a </a:t>
            </a:r>
            <a:r>
              <a:rPr lang="en-US" b="1" dirty="0"/>
              <a:t>whole school approach </a:t>
            </a:r>
            <a:r>
              <a:rPr lang="en-US" dirty="0"/>
              <a:t>to promoting health, sustainability and equity. </a:t>
            </a:r>
          </a:p>
        </p:txBody>
      </p:sp>
      <p:sp>
        <p:nvSpPr>
          <p:cNvPr id="4" name="Slide Number Placeholder 3"/>
          <p:cNvSpPr>
            <a:spLocks noGrp="1"/>
          </p:cNvSpPr>
          <p:nvPr>
            <p:ph type="sldNum" sz="quarter" idx="10"/>
          </p:nvPr>
        </p:nvSpPr>
        <p:spPr/>
        <p:txBody>
          <a:bodyPr/>
          <a:lstStyle/>
          <a:p>
            <a:fld id="{47E4FEE1-4954-4BF2-9EC3-3766C9BB1FA5}" type="slidenum">
              <a:rPr lang="en-US" smtClean="0"/>
              <a:t>10</a:t>
            </a:fld>
            <a:endParaRPr lang="en-US"/>
          </a:p>
        </p:txBody>
      </p:sp>
    </p:spTree>
    <p:extLst>
      <p:ext uri="{BB962C8B-B14F-4D97-AF65-F5344CB8AC3E}">
        <p14:creationId xmlns:p14="http://schemas.microsoft.com/office/powerpoint/2010/main" val="2803422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4FEE1-4954-4BF2-9EC3-3766C9BB1FA5}" type="slidenum">
              <a:rPr lang="en-US" smtClean="0"/>
              <a:t>11</a:t>
            </a:fld>
            <a:endParaRPr lang="en-US"/>
          </a:p>
        </p:txBody>
      </p:sp>
    </p:spTree>
    <p:extLst>
      <p:ext uri="{BB962C8B-B14F-4D97-AF65-F5344CB8AC3E}">
        <p14:creationId xmlns:p14="http://schemas.microsoft.com/office/powerpoint/2010/main" val="499074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7228" y="4488180"/>
            <a:ext cx="6514536" cy="4251960"/>
          </a:xfrm>
        </p:spPr>
        <p:txBody>
          <a:bodyPr>
            <a:normAutofit fontScale="92500" lnSpcReduction="10000"/>
          </a:bodyPr>
          <a:lstStyle/>
          <a:p>
            <a:r>
              <a:rPr lang="en-US" dirty="0"/>
              <a:t>(http://www.eco-schools.org/page.php?id=48 10/10/11) Eco-Schools is an </a:t>
            </a:r>
            <a:r>
              <a:rPr lang="en-US" b="1" dirty="0"/>
              <a:t>international </a:t>
            </a:r>
            <a:r>
              <a:rPr lang="en-US" b="1" dirty="0" err="1"/>
              <a:t>programme</a:t>
            </a:r>
            <a:r>
              <a:rPr lang="en-US" b="1" dirty="0"/>
              <a:t> for environmental education and management</a:t>
            </a:r>
            <a:r>
              <a:rPr lang="en-US" dirty="0"/>
              <a:t>, which aims to raise students' awareness of sustainable development issues through classroom study as well as school and community action.</a:t>
            </a:r>
            <a:br>
              <a:rPr lang="en-US" dirty="0"/>
            </a:br>
            <a:r>
              <a:rPr lang="en-US" dirty="0"/>
              <a:t/>
            </a:r>
            <a:br>
              <a:rPr lang="en-US" dirty="0"/>
            </a:br>
            <a:r>
              <a:rPr lang="en-US" dirty="0"/>
              <a:t>With the emphasis placed on a </a:t>
            </a:r>
            <a:r>
              <a:rPr lang="en-US" b="1" dirty="0"/>
              <a:t>democratic and participatory </a:t>
            </a:r>
            <a:r>
              <a:rPr lang="en-US" dirty="0"/>
              <a:t>approach, the </a:t>
            </a:r>
            <a:r>
              <a:rPr lang="en-US" dirty="0" err="1"/>
              <a:t>programme</a:t>
            </a:r>
            <a:r>
              <a:rPr lang="en-US" dirty="0"/>
              <a:t> </a:t>
            </a:r>
            <a:r>
              <a:rPr lang="en-US" b="1" dirty="0"/>
              <a:t>encourages children and youth </a:t>
            </a:r>
            <a:r>
              <a:rPr lang="en-US" dirty="0"/>
              <a:t>to take an active role in how their school can be run for the benefit of the environment, highlighting the importance of civic values.</a:t>
            </a:r>
            <a:br>
              <a:rPr lang="en-US" dirty="0"/>
            </a:br>
            <a:r>
              <a:rPr lang="en-US" dirty="0"/>
              <a:t/>
            </a:r>
            <a:br>
              <a:rPr lang="en-US" dirty="0"/>
            </a:br>
            <a:r>
              <a:rPr lang="en-US" dirty="0"/>
              <a:t>The Eco-Schools </a:t>
            </a:r>
            <a:r>
              <a:rPr lang="en-US" dirty="0" err="1"/>
              <a:t>programme</a:t>
            </a:r>
            <a:r>
              <a:rPr lang="en-US" dirty="0"/>
              <a:t> is based on the ISO14001:2004 that specifies </a:t>
            </a:r>
            <a:r>
              <a:rPr lang="en-US" b="1" dirty="0"/>
              <a:t>requirements for an environmental management system </a:t>
            </a:r>
            <a:r>
              <a:rPr lang="en-US" dirty="0"/>
              <a:t>to enable an organization to develop and implement a policy and objectives which take into account legal requirements and other requirements to which the organization subscribes, and information about significant environmental aspects. The ISO14001:2004 applies to those environmental aspects that the organization identifies as those which it can control and those which it can influence. </a:t>
            </a:r>
            <a:r>
              <a:rPr lang="en-US" dirty="0" smtClean="0"/>
              <a:t> [</a:t>
            </a:r>
            <a:r>
              <a:rPr lang="en-US" dirty="0"/>
              <a:t>ISO = International Organization for </a:t>
            </a:r>
            <a:r>
              <a:rPr lang="en-US" dirty="0" smtClean="0"/>
              <a:t>Standardization]</a:t>
            </a:r>
            <a:r>
              <a:rPr lang="en-US" dirty="0"/>
              <a:t/>
            </a:r>
            <a:br>
              <a:rPr lang="en-US" dirty="0"/>
            </a:br>
            <a:r>
              <a:rPr lang="en-US" dirty="0"/>
              <a:t/>
            </a:r>
            <a:br>
              <a:rPr lang="en-US" dirty="0"/>
            </a:br>
            <a:r>
              <a:rPr lang="en-US" dirty="0"/>
              <a:t>The Eco-Schools Methodology encompasses Seven Steps that any school can adopt. The process involves a wide range of stakeholders, but pupils play the central role</a:t>
            </a:r>
            <a:r>
              <a:rPr lang="en-US" dirty="0" smtClean="0"/>
              <a:t>. (Step 1: Eco-Schools Committee; Step 2: Environmental Review; Step 3: Action Plan; Step 4: M&amp;E; Step 5: Curriculum Work; Step 6: Informing and Involving; Step 7: Eco-Code = mission statement, demonstrates school’s commitment]</a:t>
            </a:r>
            <a:r>
              <a:rPr lang="en-US" dirty="0"/>
              <a:t/>
            </a:r>
            <a:br>
              <a:rPr lang="en-US" dirty="0"/>
            </a:br>
            <a:r>
              <a:rPr lang="en-US" dirty="0"/>
              <a:t/>
            </a:r>
            <a:br>
              <a:rPr lang="en-US" dirty="0"/>
            </a:br>
            <a:r>
              <a:rPr lang="en-US" dirty="0"/>
              <a:t>After a period of participation, an evaluation of the success of these initiatives and the methodology is undertaken, and the whole Eco-Schools </a:t>
            </a:r>
            <a:r>
              <a:rPr lang="en-US" dirty="0" err="1"/>
              <a:t>programme</a:t>
            </a:r>
            <a:r>
              <a:rPr lang="en-US" dirty="0"/>
              <a:t> for each school is assessed.</a:t>
            </a:r>
            <a:br>
              <a:rPr lang="en-US" dirty="0"/>
            </a:br>
            <a:r>
              <a:rPr lang="en-US" dirty="0"/>
              <a:t/>
            </a:r>
            <a:br>
              <a:rPr lang="en-US" dirty="0"/>
            </a:br>
            <a:r>
              <a:rPr lang="en-US" dirty="0"/>
              <a:t>Successful Eco-Schools are awarded the </a:t>
            </a:r>
            <a:r>
              <a:rPr lang="en-US" b="1" dirty="0"/>
              <a:t>Green Flag,</a:t>
            </a:r>
            <a:r>
              <a:rPr lang="en-US" dirty="0"/>
              <a:t> an internationally acknowledged symbol for environmental excellence. In some countries, this recognition happens through a three level system, were schools are awarded either bronze and silver prizes before getting the green flag, or one and two star prizes.</a:t>
            </a:r>
            <a:endParaRPr lang="en-US" dirty="0" smtClean="0"/>
          </a:p>
          <a:p>
            <a:endParaRPr lang="en-US" dirty="0"/>
          </a:p>
        </p:txBody>
      </p:sp>
      <p:sp>
        <p:nvSpPr>
          <p:cNvPr id="4" name="Slide Number Placeholder 3"/>
          <p:cNvSpPr>
            <a:spLocks noGrp="1"/>
          </p:cNvSpPr>
          <p:nvPr>
            <p:ph type="sldNum" sz="quarter" idx="10"/>
          </p:nvPr>
        </p:nvSpPr>
        <p:spPr/>
        <p:txBody>
          <a:bodyPr/>
          <a:lstStyle/>
          <a:p>
            <a:fld id="{47E4FEE1-4954-4BF2-9EC3-3766C9BB1FA5}" type="slidenum">
              <a:rPr lang="en-US" smtClean="0"/>
              <a:t>12</a:t>
            </a:fld>
            <a:endParaRPr lang="en-US"/>
          </a:p>
        </p:txBody>
      </p:sp>
    </p:spTree>
    <p:extLst>
      <p:ext uri="{BB962C8B-B14F-4D97-AF65-F5344CB8AC3E}">
        <p14:creationId xmlns:p14="http://schemas.microsoft.com/office/powerpoint/2010/main" val="167873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4FEE1-4954-4BF2-9EC3-3766C9BB1FA5}" type="slidenum">
              <a:rPr lang="en-US" smtClean="0"/>
              <a:t>13</a:t>
            </a:fld>
            <a:endParaRPr lang="en-US"/>
          </a:p>
        </p:txBody>
      </p:sp>
    </p:spTree>
    <p:extLst>
      <p:ext uri="{BB962C8B-B14F-4D97-AF65-F5344CB8AC3E}">
        <p14:creationId xmlns:p14="http://schemas.microsoft.com/office/powerpoint/2010/main" val="291492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(http://www.health-equity-sustainability-schools.org/page/Statement+on+Symposium+Discussions , 10/10/11) During the symposium: Linking health, equity and sustainability in schools’ in Geneva, Switzerland, on 10-11 July 2010, participants from over 30 countries from all parts of the world discussed the linkages between these three areas. As a result of the discussion at this symposium, the participants agree that:</a:t>
            </a:r>
            <a:br>
              <a:rPr lang="en-US" dirty="0"/>
            </a:br>
            <a:r>
              <a:rPr lang="en-US" dirty="0"/>
              <a:t/>
            </a:r>
            <a:br>
              <a:rPr lang="en-US" dirty="0"/>
            </a:br>
            <a:r>
              <a:rPr lang="en-US" dirty="0"/>
              <a:t>1. Comprehensive approaches on promoting health, equity and sustainable development need to built into school developments and development planning to enhance educational achievement </a:t>
            </a:r>
            <a:br>
              <a:rPr lang="en-US" dirty="0"/>
            </a:br>
            <a:r>
              <a:rPr lang="en-US" dirty="0"/>
              <a:t/>
            </a:r>
            <a:br>
              <a:rPr lang="en-US" dirty="0"/>
            </a:br>
            <a:r>
              <a:rPr lang="en-US" dirty="0"/>
              <a:t>2. Long-term support through international, national/state and regional policies and strategies, combined with sufficient political support, resources and capacity are necessary </a:t>
            </a:r>
            <a:br>
              <a:rPr lang="en-US" dirty="0"/>
            </a:br>
            <a:r>
              <a:rPr lang="en-US" dirty="0"/>
              <a:t/>
            </a:r>
            <a:br>
              <a:rPr lang="en-US" dirty="0"/>
            </a:br>
            <a:r>
              <a:rPr lang="en-US" dirty="0"/>
              <a:t>3. The active involvement of all key stakeholders </a:t>
            </a:r>
            <a:r>
              <a:rPr lang="en-US" dirty="0" err="1"/>
              <a:t>e.g</a:t>
            </a:r>
            <a:r>
              <a:rPr lang="en-US" dirty="0"/>
              <a:t> children, young people and parents, in planning, monitoring and evaluating is essential </a:t>
            </a:r>
            <a:br>
              <a:rPr lang="en-US" dirty="0"/>
            </a:br>
            <a:r>
              <a:rPr lang="en-US" dirty="0"/>
              <a:t/>
            </a:r>
            <a:br>
              <a:rPr lang="en-US" dirty="0"/>
            </a:br>
            <a:r>
              <a:rPr lang="en-US" dirty="0"/>
              <a:t>4. Continuing professional development for educators, public health professionals, environmental workers and stakeholders is crucial. The symposium demonstrates how communication and knowledge exchange can improve and better connections among the international, national/state/provincial and regional networks, agencies, voluntary organizations and professionals in the education, school health, welfare and environmental sectors. </a:t>
            </a:r>
            <a:br>
              <a:rPr lang="en-US" dirty="0"/>
            </a:br>
            <a:endParaRPr lang="en-US" dirty="0" smtClean="0"/>
          </a:p>
          <a:p>
            <a:r>
              <a:rPr lang="en-US" dirty="0"/>
              <a:t>The international movements promoting health in schools, community schools and eco-schools have agreed to collaborate by exchanging knowledge and information to this end. Follow-up webinar and on-line discussions on the themes of equity, sustainable development and better integration with education will be organized in the coming months.</a:t>
            </a:r>
          </a:p>
        </p:txBody>
      </p:sp>
      <p:sp>
        <p:nvSpPr>
          <p:cNvPr id="4" name="Slide Number Placeholder 3"/>
          <p:cNvSpPr>
            <a:spLocks noGrp="1"/>
          </p:cNvSpPr>
          <p:nvPr>
            <p:ph type="sldNum" sz="quarter" idx="10"/>
          </p:nvPr>
        </p:nvSpPr>
        <p:spPr/>
        <p:txBody>
          <a:bodyPr/>
          <a:lstStyle/>
          <a:p>
            <a:fld id="{47E4FEE1-4954-4BF2-9EC3-3766C9BB1FA5}" type="slidenum">
              <a:rPr lang="en-US" smtClean="0"/>
              <a:t>14</a:t>
            </a:fld>
            <a:endParaRPr lang="en-US"/>
          </a:p>
        </p:txBody>
      </p:sp>
    </p:spTree>
    <p:extLst>
      <p:ext uri="{BB962C8B-B14F-4D97-AF65-F5344CB8AC3E}">
        <p14:creationId xmlns:p14="http://schemas.microsoft.com/office/powerpoint/2010/main" val="135446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4FEE1-4954-4BF2-9EC3-3766C9BB1FA5}" type="slidenum">
              <a:rPr lang="en-US" smtClean="0"/>
              <a:t>15</a:t>
            </a:fld>
            <a:endParaRPr lang="en-US"/>
          </a:p>
        </p:txBody>
      </p:sp>
    </p:spTree>
    <p:extLst>
      <p:ext uri="{BB962C8B-B14F-4D97-AF65-F5344CB8AC3E}">
        <p14:creationId xmlns:p14="http://schemas.microsoft.com/office/powerpoint/2010/main" val="249751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4FEE1-4954-4BF2-9EC3-3766C9BB1FA5}" type="slidenum">
              <a:rPr lang="en-US" smtClean="0"/>
              <a:t>16</a:t>
            </a:fld>
            <a:endParaRPr lang="en-US"/>
          </a:p>
        </p:txBody>
      </p:sp>
    </p:spTree>
    <p:extLst>
      <p:ext uri="{BB962C8B-B14F-4D97-AF65-F5344CB8AC3E}">
        <p14:creationId xmlns:p14="http://schemas.microsoft.com/office/powerpoint/2010/main" val="3210095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4FEE1-4954-4BF2-9EC3-3766C9BB1FA5}" type="slidenum">
              <a:rPr lang="en-US" smtClean="0"/>
              <a:t>17</a:t>
            </a:fld>
            <a:endParaRPr lang="en-US"/>
          </a:p>
        </p:txBody>
      </p:sp>
    </p:spTree>
    <p:extLst>
      <p:ext uri="{BB962C8B-B14F-4D97-AF65-F5344CB8AC3E}">
        <p14:creationId xmlns:p14="http://schemas.microsoft.com/office/powerpoint/2010/main" val="194057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4FEE1-4954-4BF2-9EC3-3766C9BB1FA5}" type="slidenum">
              <a:rPr lang="en-US" smtClean="0"/>
              <a:t>2</a:t>
            </a:fld>
            <a:endParaRPr lang="en-US"/>
          </a:p>
        </p:txBody>
      </p:sp>
    </p:spTree>
    <p:extLst>
      <p:ext uri="{BB962C8B-B14F-4D97-AF65-F5344CB8AC3E}">
        <p14:creationId xmlns:p14="http://schemas.microsoft.com/office/powerpoint/2010/main" val="272436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4FEE1-4954-4BF2-9EC3-3766C9BB1FA5}" type="slidenum">
              <a:rPr lang="en-US" smtClean="0"/>
              <a:t>3</a:t>
            </a:fld>
            <a:endParaRPr lang="en-US"/>
          </a:p>
        </p:txBody>
      </p:sp>
    </p:spTree>
    <p:extLst>
      <p:ext uri="{BB962C8B-B14F-4D97-AF65-F5344CB8AC3E}">
        <p14:creationId xmlns:p14="http://schemas.microsoft.com/office/powerpoint/2010/main" val="324869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a health promoting school?</a:t>
            </a:r>
          </a:p>
          <a:p>
            <a:r>
              <a:rPr lang="en-US" dirty="0" smtClean="0"/>
              <a:t>A health promoting school is one that constantly strengthens its capacity as a healthy setting for living, learning and working.</a:t>
            </a:r>
          </a:p>
          <a:p>
            <a:r>
              <a:rPr lang="en-US" b="1" dirty="0" smtClean="0"/>
              <a:t>A health promoting school:</a:t>
            </a:r>
          </a:p>
          <a:p>
            <a:pPr>
              <a:buFont typeface="Arial" pitchFamily="34" charset="0"/>
              <a:buChar char="•"/>
            </a:pPr>
            <a:r>
              <a:rPr lang="en-US" dirty="0" smtClean="0"/>
              <a:t>Fosters health and learning with all the measures at its disposal.</a:t>
            </a:r>
          </a:p>
          <a:p>
            <a:pPr>
              <a:buFont typeface="Arial" pitchFamily="34" charset="0"/>
              <a:buChar char="•"/>
            </a:pPr>
            <a:r>
              <a:rPr lang="en-US" dirty="0" smtClean="0"/>
              <a:t>Engages health and education officials, teachers, teachers' unions, students, parents, health providers and community leaders in efforts to make the school a healthy place.</a:t>
            </a:r>
          </a:p>
          <a:p>
            <a:pPr>
              <a:buFont typeface="Arial" pitchFamily="34" charset="0"/>
              <a:buChar char="•"/>
            </a:pPr>
            <a:r>
              <a:rPr lang="en-US" dirty="0" smtClean="0"/>
              <a:t>Strives to provide a healthy environment, school health education, and school health services along with school/community projects and outreach, health promotion </a:t>
            </a:r>
            <a:r>
              <a:rPr lang="en-US" dirty="0" err="1" smtClean="0"/>
              <a:t>programmes</a:t>
            </a:r>
            <a:r>
              <a:rPr lang="en-US" dirty="0" smtClean="0"/>
              <a:t> for staff, nutrition and food safety </a:t>
            </a:r>
            <a:r>
              <a:rPr lang="en-US" dirty="0" err="1" smtClean="0"/>
              <a:t>programmes</a:t>
            </a:r>
            <a:r>
              <a:rPr lang="en-US" dirty="0" smtClean="0"/>
              <a:t>, opportunities for physical education and recreation, and </a:t>
            </a:r>
            <a:r>
              <a:rPr lang="en-US" dirty="0" err="1" smtClean="0"/>
              <a:t>programmes</a:t>
            </a:r>
            <a:r>
              <a:rPr lang="en-US" dirty="0" smtClean="0"/>
              <a:t> for </a:t>
            </a:r>
            <a:r>
              <a:rPr lang="en-US" dirty="0" err="1" smtClean="0"/>
              <a:t>counselling</a:t>
            </a:r>
            <a:r>
              <a:rPr lang="en-US" dirty="0" smtClean="0"/>
              <a:t>, social support and mental health promotion.</a:t>
            </a:r>
          </a:p>
          <a:p>
            <a:pPr>
              <a:buFont typeface="Arial" pitchFamily="34" charset="0"/>
              <a:buChar char="•"/>
            </a:pPr>
            <a:r>
              <a:rPr lang="en-US" dirty="0" smtClean="0"/>
              <a:t>Implements policies and practices that respect an individual's well being and dignity, provide multiple opportunities for success, and acknowledge good efforts and intentions as well as personal achievements.</a:t>
            </a:r>
          </a:p>
          <a:p>
            <a:pPr>
              <a:buFont typeface="Arial" pitchFamily="34" charset="0"/>
              <a:buChar char="•"/>
            </a:pPr>
            <a:r>
              <a:rPr lang="en-US" dirty="0" smtClean="0"/>
              <a:t>Strives to improve the health of school personnel, families and community members as well as pupils; and works with community leaders to help them understand how the community contributes to, or undermines, health and education.</a:t>
            </a:r>
          </a:p>
          <a:p>
            <a:pPr>
              <a:buFont typeface="Arial" pitchFamily="34" charset="0"/>
              <a:buChar char="•"/>
            </a:pPr>
            <a:endParaRPr lang="en-US" dirty="0"/>
          </a:p>
          <a:p>
            <a:pPr>
              <a:buFont typeface="Arial" pitchFamily="34" charset="0"/>
              <a:buChar char="•"/>
            </a:pPr>
            <a:r>
              <a:rPr lang="en-US" dirty="0" smtClean="0"/>
              <a:t>http://www.who.int/school_youth_health/gshi/hps/en/index.html</a:t>
            </a:r>
          </a:p>
          <a:p>
            <a:endParaRPr lang="en-US" dirty="0"/>
          </a:p>
        </p:txBody>
      </p:sp>
      <p:sp>
        <p:nvSpPr>
          <p:cNvPr id="4" name="Slide Number Placeholder 3"/>
          <p:cNvSpPr>
            <a:spLocks noGrp="1"/>
          </p:cNvSpPr>
          <p:nvPr>
            <p:ph type="sldNum" sz="quarter" idx="10"/>
          </p:nvPr>
        </p:nvSpPr>
        <p:spPr/>
        <p:txBody>
          <a:bodyPr/>
          <a:lstStyle/>
          <a:p>
            <a:fld id="{47E4FEE1-4954-4BF2-9EC3-3766C9BB1FA5}"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4FEE1-4954-4BF2-9EC3-3766C9BB1FA5}" type="slidenum">
              <a:rPr lang="en-US" smtClean="0"/>
              <a:t>5</a:t>
            </a:fld>
            <a:endParaRPr lang="en-US"/>
          </a:p>
        </p:txBody>
      </p:sp>
    </p:spTree>
    <p:extLst>
      <p:ext uri="{BB962C8B-B14F-4D97-AF65-F5344CB8AC3E}">
        <p14:creationId xmlns:p14="http://schemas.microsoft.com/office/powerpoint/2010/main" val="115766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4FEE1-4954-4BF2-9EC3-3766C9BB1FA5}" type="slidenum">
              <a:rPr lang="en-US" smtClean="0"/>
              <a:t>6</a:t>
            </a:fld>
            <a:endParaRPr lang="en-US"/>
          </a:p>
        </p:txBody>
      </p:sp>
    </p:spTree>
    <p:extLst>
      <p:ext uri="{BB962C8B-B14F-4D97-AF65-F5344CB8AC3E}">
        <p14:creationId xmlns:p14="http://schemas.microsoft.com/office/powerpoint/2010/main" val="229439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international </a:t>
            </a:r>
            <a:r>
              <a:rPr lang="en-US" dirty="0"/>
              <a:t>symposium on linking health, equity and sustainability in schools </a:t>
            </a:r>
            <a:r>
              <a:rPr lang="en-US" dirty="0" smtClean="0"/>
              <a:t>focused </a:t>
            </a:r>
            <a:r>
              <a:rPr lang="en-US" dirty="0"/>
              <a:t>on </a:t>
            </a:r>
            <a:r>
              <a:rPr lang="en-US" b="1" dirty="0"/>
              <a:t>system changes, </a:t>
            </a:r>
            <a:r>
              <a:rPr lang="en-US" b="1" dirty="0" err="1"/>
              <a:t>intersectoral</a:t>
            </a:r>
            <a:r>
              <a:rPr lang="en-US" b="1" dirty="0"/>
              <a:t> collaboration</a:t>
            </a:r>
            <a:r>
              <a:rPr lang="en-US" dirty="0"/>
              <a:t>, </a:t>
            </a:r>
            <a:r>
              <a:rPr lang="en-US" b="1" dirty="0"/>
              <a:t>coordinated approaches </a:t>
            </a:r>
            <a:r>
              <a:rPr lang="en-US" dirty="0"/>
              <a:t>(rather than silo approaches) and </a:t>
            </a:r>
            <a:r>
              <a:rPr lang="en-US" b="1" dirty="0"/>
              <a:t>addressing underlying conditions such as poverty</a:t>
            </a:r>
            <a:r>
              <a:rPr lang="en-US" dirty="0"/>
              <a:t>, with active involvement of the target audience, and measuring what is important (not necessarily what is easily to measure).  This seems to be the direction were our field of work is going.  There was an acknowledgement that </a:t>
            </a:r>
            <a:r>
              <a:rPr lang="en-US" b="1" dirty="0"/>
              <a:t>the things we know how to do often don’t work anymore in light of the complexity </a:t>
            </a:r>
            <a:r>
              <a:rPr lang="en-US" dirty="0"/>
              <a:t>and welfare issues we face and that </a:t>
            </a:r>
            <a:r>
              <a:rPr lang="en-US" b="1" dirty="0"/>
              <a:t>we have to change our way of thinking</a:t>
            </a:r>
            <a:r>
              <a:rPr lang="en-US" dirty="0"/>
              <a:t>. </a:t>
            </a:r>
            <a:endParaRPr lang="en-US" dirty="0" smtClean="0"/>
          </a:p>
          <a:p>
            <a:endParaRPr lang="en-US" dirty="0" smtClean="0"/>
          </a:p>
          <a:p>
            <a:r>
              <a:rPr lang="en-US" dirty="0" smtClean="0"/>
              <a:t>(from Carmen’s report back)</a:t>
            </a:r>
            <a:endParaRPr lang="en-US" dirty="0"/>
          </a:p>
        </p:txBody>
      </p:sp>
      <p:sp>
        <p:nvSpPr>
          <p:cNvPr id="4" name="Slide Number Placeholder 3"/>
          <p:cNvSpPr>
            <a:spLocks noGrp="1"/>
          </p:cNvSpPr>
          <p:nvPr>
            <p:ph type="sldNum" sz="quarter" idx="10"/>
          </p:nvPr>
        </p:nvSpPr>
        <p:spPr/>
        <p:txBody>
          <a:bodyPr/>
          <a:lstStyle/>
          <a:p>
            <a:fld id="{47E4FEE1-4954-4BF2-9EC3-3766C9BB1FA5}" type="slidenum">
              <a:rPr lang="en-US" smtClean="0"/>
              <a:t>7</a:t>
            </a:fld>
            <a:endParaRPr lang="en-US"/>
          </a:p>
        </p:txBody>
      </p:sp>
    </p:spTree>
    <p:extLst>
      <p:ext uri="{BB962C8B-B14F-4D97-AF65-F5344CB8AC3E}">
        <p14:creationId xmlns:p14="http://schemas.microsoft.com/office/powerpoint/2010/main" val="59291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From: </a:t>
            </a:r>
            <a:r>
              <a:rPr lang="en-US" dirty="0">
                <a:hlinkClick r:id="rId3"/>
              </a:rPr>
              <a:t>http://</a:t>
            </a:r>
            <a:r>
              <a:rPr lang="en-US" dirty="0" smtClean="0">
                <a:hlinkClick r:id="rId3"/>
              </a:rPr>
              <a:t>www.health-equity-sustainability-schools.org/page/Statement+on+Symposium+Discussions</a:t>
            </a:r>
            <a:endParaRPr lang="en-US" dirty="0" smtClean="0"/>
          </a:p>
          <a:p>
            <a:endParaRPr lang="en-US" dirty="0"/>
          </a:p>
          <a:p>
            <a:r>
              <a:rPr lang="en-US" b="1" dirty="0">
                <a:latin typeface="Arial"/>
              </a:rPr>
              <a:t>Harmonize the efforts</a:t>
            </a:r>
            <a:br>
              <a:rPr lang="en-US" b="1" dirty="0">
                <a:latin typeface="Arial"/>
              </a:rPr>
            </a:br>
            <a:r>
              <a:rPr lang="en-US" b="1" dirty="0">
                <a:latin typeface="Arial"/>
              </a:rPr>
              <a:t/>
            </a:r>
            <a:br>
              <a:rPr lang="en-US" b="1" dirty="0">
                <a:latin typeface="Arial"/>
              </a:rPr>
            </a:br>
            <a:r>
              <a:rPr lang="en-US" dirty="0">
                <a:latin typeface="Arial"/>
              </a:rPr>
              <a:t>The </a:t>
            </a:r>
            <a:r>
              <a:rPr lang="en-US" b="1" dirty="0">
                <a:latin typeface="Arial"/>
              </a:rPr>
              <a:t>health of human populations, the equitable distribution of resources </a:t>
            </a:r>
            <a:r>
              <a:rPr lang="en-US" dirty="0">
                <a:latin typeface="Arial"/>
              </a:rPr>
              <a:t>and the health of global ecosystems are </a:t>
            </a:r>
            <a:r>
              <a:rPr lang="en-US" b="1" dirty="0">
                <a:latin typeface="Arial"/>
              </a:rPr>
              <a:t>inextricably linked</a:t>
            </a:r>
            <a:r>
              <a:rPr lang="en-US" dirty="0">
                <a:latin typeface="Arial"/>
              </a:rPr>
              <a:t>. The </a:t>
            </a:r>
            <a:r>
              <a:rPr lang="en-US" b="1" dirty="0">
                <a:latin typeface="Arial"/>
              </a:rPr>
              <a:t>need for fundamental changes </a:t>
            </a:r>
            <a:r>
              <a:rPr lang="en-US" dirty="0">
                <a:latin typeface="Arial"/>
              </a:rPr>
              <a:t>in how we live is becoming impossible to ignore. Health promotion, equity and sustainable development are all </a:t>
            </a:r>
            <a:r>
              <a:rPr lang="en-US" b="1" dirty="0">
                <a:latin typeface="Arial"/>
              </a:rPr>
              <a:t>relevant for schools</a:t>
            </a:r>
            <a:r>
              <a:rPr lang="en-US" dirty="0">
                <a:latin typeface="Arial"/>
              </a:rPr>
              <a:t>. They are </a:t>
            </a:r>
            <a:r>
              <a:rPr lang="en-US" b="1" dirty="0">
                <a:latin typeface="Arial"/>
              </a:rPr>
              <a:t>closely linked</a:t>
            </a:r>
            <a:r>
              <a:rPr lang="en-US" dirty="0">
                <a:latin typeface="Arial"/>
              </a:rPr>
              <a:t>, yet often they are being treated as separate issues. These three aspects of social development share fundamental principles and values, where individuals and communities acknowledge their own identity, and their connectedness with each other and their environment. The </a:t>
            </a:r>
            <a:r>
              <a:rPr lang="en-US" b="1" dirty="0" err="1">
                <a:latin typeface="Arial"/>
              </a:rPr>
              <a:t>programmes</a:t>
            </a:r>
            <a:r>
              <a:rPr lang="en-US" b="1" dirty="0">
                <a:latin typeface="Arial"/>
              </a:rPr>
              <a:t> evolving from these strategies are often similar</a:t>
            </a:r>
            <a:r>
              <a:rPr lang="en-US" dirty="0">
                <a:latin typeface="Arial"/>
              </a:rPr>
              <a:t>, as are the key stakeholders. There are </a:t>
            </a:r>
            <a:r>
              <a:rPr lang="en-US" b="1" dirty="0">
                <a:latin typeface="Arial"/>
              </a:rPr>
              <a:t>important differences in mandate and focus</a:t>
            </a:r>
            <a:r>
              <a:rPr lang="en-US" dirty="0">
                <a:latin typeface="Arial"/>
              </a:rPr>
              <a:t>, and they work within different sectors. However, we should not seek to homogenize, but rather to </a:t>
            </a:r>
            <a:r>
              <a:rPr lang="en-US" b="1" dirty="0">
                <a:latin typeface="Arial"/>
              </a:rPr>
              <a:t>harmonize our efforts</a:t>
            </a:r>
            <a:r>
              <a:rPr lang="en-US" dirty="0">
                <a:latin typeface="Arial"/>
              </a:rPr>
              <a:t>.</a:t>
            </a:r>
            <a:r>
              <a:rPr lang="en-US" dirty="0"/>
              <a:t> </a:t>
            </a:r>
            <a:br>
              <a:rPr lang="en-US" dirty="0"/>
            </a:br>
            <a:r>
              <a:rPr lang="en-US" dirty="0"/>
              <a:t/>
            </a:r>
            <a:br>
              <a:rPr lang="en-US" dirty="0"/>
            </a:br>
            <a:r>
              <a:rPr lang="en-US" b="1" dirty="0">
                <a:latin typeface="Arial"/>
              </a:rPr>
              <a:t>Linking to education, building capacity</a:t>
            </a:r>
            <a:br>
              <a:rPr lang="en-US" b="1" dirty="0">
                <a:latin typeface="Arial"/>
              </a:rPr>
            </a:br>
            <a:r>
              <a:rPr lang="en-US" b="1" dirty="0">
                <a:latin typeface="Arial"/>
              </a:rPr>
              <a:t/>
            </a:r>
            <a:br>
              <a:rPr lang="en-US" b="1" dirty="0">
                <a:latin typeface="Arial"/>
              </a:rPr>
            </a:br>
            <a:r>
              <a:rPr lang="en-US" dirty="0">
                <a:latin typeface="Arial"/>
              </a:rPr>
              <a:t>During the symposium: Linking health, equity and sustainability in schools’ in Geneva, Switzerland, on 10-11 July 2010, participants from over 30 countries from all parts of the world discussed the linkages between these three areas. As a result of the discussion at this symposium, the participants agree that:</a:t>
            </a:r>
            <a:r>
              <a:rPr lang="en-US" dirty="0"/>
              <a:t/>
            </a:r>
            <a:br>
              <a:rPr lang="en-US" dirty="0"/>
            </a:br>
            <a:r>
              <a:rPr lang="en-US" dirty="0"/>
              <a:t/>
            </a:r>
            <a:br>
              <a:rPr lang="en-US" dirty="0"/>
            </a:br>
            <a:r>
              <a:rPr lang="en-US" dirty="0">
                <a:latin typeface="Arial"/>
              </a:rPr>
              <a:t>1.</a:t>
            </a:r>
            <a:r>
              <a:rPr lang="en-US" dirty="0"/>
              <a:t> Comprehensive approaches on promoting health, equity and sustainable development need to built into school developments and development planning to enhance educational achievement </a:t>
            </a:r>
            <a:br>
              <a:rPr lang="en-US" dirty="0"/>
            </a:br>
            <a:r>
              <a:rPr lang="en-US" dirty="0"/>
              <a:t/>
            </a:r>
            <a:br>
              <a:rPr lang="en-US" dirty="0"/>
            </a:br>
            <a:r>
              <a:rPr lang="en-US" dirty="0"/>
              <a:t>2. Long-term support through international, national/state and regional policies and strategies, combined with sufficient political support, resources and capacity are necessary </a:t>
            </a:r>
            <a:br>
              <a:rPr lang="en-US" dirty="0"/>
            </a:br>
            <a:r>
              <a:rPr lang="en-US" dirty="0"/>
              <a:t/>
            </a:r>
            <a:br>
              <a:rPr lang="en-US" dirty="0"/>
            </a:br>
            <a:r>
              <a:rPr lang="en-US" dirty="0"/>
              <a:t>3. The active involvement of all key stakeholders </a:t>
            </a:r>
            <a:r>
              <a:rPr lang="en-US" dirty="0" err="1"/>
              <a:t>e.g</a:t>
            </a:r>
            <a:r>
              <a:rPr lang="en-US" dirty="0"/>
              <a:t> children, young people and parents, in planning, monitoring and evaluating is essential </a:t>
            </a:r>
            <a:br>
              <a:rPr lang="en-US" dirty="0"/>
            </a:br>
            <a:r>
              <a:rPr lang="en-US" dirty="0"/>
              <a:t/>
            </a:r>
            <a:br>
              <a:rPr lang="en-US" dirty="0"/>
            </a:br>
            <a:r>
              <a:rPr lang="en-US" dirty="0"/>
              <a:t>4. Continuing professional development for educators, public health professionals, environmental workers and stakeholders is crucial. The symposium demonstrates how communication and knowledge exchange can improve and better connections among the international, national/state/provincial and regional networks, agencies, voluntary organizations and professionals in the education, school health, welfare and environmental sectors. </a:t>
            </a:r>
            <a:br>
              <a:rPr lang="en-US" dirty="0"/>
            </a:br>
            <a:endParaRPr lang="en-US" dirty="0"/>
          </a:p>
        </p:txBody>
      </p:sp>
      <p:sp>
        <p:nvSpPr>
          <p:cNvPr id="4" name="Slide Number Placeholder 3"/>
          <p:cNvSpPr>
            <a:spLocks noGrp="1"/>
          </p:cNvSpPr>
          <p:nvPr>
            <p:ph type="sldNum" sz="quarter" idx="10"/>
          </p:nvPr>
        </p:nvSpPr>
        <p:spPr/>
        <p:txBody>
          <a:bodyPr/>
          <a:lstStyle/>
          <a:p>
            <a:fld id="{47E4FEE1-4954-4BF2-9EC3-3766C9BB1FA5}" type="slidenum">
              <a:rPr lang="en-US" smtClean="0"/>
              <a:t>8</a:t>
            </a:fld>
            <a:endParaRPr lang="en-US"/>
          </a:p>
        </p:txBody>
      </p:sp>
    </p:spTree>
    <p:extLst>
      <p:ext uri="{BB962C8B-B14F-4D97-AF65-F5344CB8AC3E}">
        <p14:creationId xmlns:p14="http://schemas.microsoft.com/office/powerpoint/2010/main" val="156998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E4FEE1-4954-4BF2-9EC3-3766C9BB1FA5}" type="slidenum">
              <a:rPr lang="en-US" smtClean="0"/>
              <a:t>9</a:t>
            </a:fld>
            <a:endParaRPr lang="en-US"/>
          </a:p>
        </p:txBody>
      </p:sp>
    </p:spTree>
    <p:extLst>
      <p:ext uri="{BB962C8B-B14F-4D97-AF65-F5344CB8AC3E}">
        <p14:creationId xmlns:p14="http://schemas.microsoft.com/office/powerpoint/2010/main" val="3581290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38C60C-215E-4FF9-9463-1F7A0255A6D3}" type="datetime1">
              <a:rPr lang="en-US" smtClean="0"/>
              <a:t>10/24/2011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402C3F5-34F3-4206-AB47-10EB749D3EAF}" type="slidenum">
              <a:rPr lang="en-US" smtClean="0"/>
              <a:t>‹#›</a:t>
            </a:fld>
            <a:endParaRPr lang="en-US" dirty="0"/>
          </a:p>
        </p:txBody>
      </p:sp>
      <p:pic>
        <p:nvPicPr>
          <p:cNvPr id="1026" name="Picture 0" descr="EDC Color Logo.jpg"/>
          <p:cNvPicPr>
            <a:picLocks noChangeAspect="1" noChangeArrowheads="1"/>
          </p:cNvPicPr>
          <p:nvPr userDrawn="1"/>
        </p:nvPicPr>
        <p:blipFill>
          <a:blip r:embed="rId3" cstate="print"/>
          <a:srcRect l="3400"/>
          <a:stretch>
            <a:fillRect/>
          </a:stretch>
        </p:blipFill>
        <p:spPr bwMode="auto">
          <a:xfrm>
            <a:off x="533400" y="6096000"/>
            <a:ext cx="1816100" cy="5651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62C6D9-C674-4EE7-844D-BB7E5A3B0E29}" type="datetime1">
              <a:rPr lang="en-US" smtClean="0"/>
              <a:t>10/24/2011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FAF1EE-8203-46E5-A13F-C0A0076FF2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00706E-4D68-47A4-8639-E500878C6CA4}" type="datetime1">
              <a:rPr lang="en-US" smtClean="0"/>
              <a:t>10/24/2011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FAF1EE-8203-46E5-A13F-C0A0076FF2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3040AB-E084-4B99-9681-D8D72F3F069D}" type="datetime1">
              <a:rPr lang="en-US" smtClean="0"/>
              <a:t>10/24/2011</a:t>
            </a:fld>
            <a:endParaRPr lang="en-US" dirty="0"/>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1A9436-550E-47E8-84C7-87C51241E8EB}"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F8F0A5F-AAFA-492B-9406-D2FC4B2BB6B1}" type="datetime1">
              <a:rPr lang="en-US" smtClean="0"/>
              <a:t>10/24/2011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44CB0A-A65F-48EF-B2B6-1A669AC6F532}" type="slidenum">
              <a:rPr lang="en-US" smtClean="0"/>
              <a:t>‹#›</a:t>
            </a:fld>
            <a:fld id="{D2FAF1EE-8203-46E5-A13F-C0A0076FF2DB}"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9BF938-5AE7-4E27-864A-9C0B4589EBD4}" type="datetime1">
              <a:rPr lang="en-US" smtClean="0"/>
              <a:t>10/24/2011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FAF1EE-8203-46E5-A13F-C0A0076FF2DB}"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219ECED-98C8-417B-8869-0F027924BD16}" type="datetime1">
              <a:rPr lang="en-US" smtClean="0"/>
              <a:t>10/24/2011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2FAF1EE-8203-46E5-A13F-C0A0076FF2D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9264AF5-9A26-418F-A160-098BE3497EBE}" type="datetime1">
              <a:rPr lang="en-US" smtClean="0"/>
              <a:t>10/24/2011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2FAF1EE-8203-46E5-A13F-C0A0076FF2DB}"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6698C01-AEE8-4B0F-AEFF-5404ADF728FA}" type="datetime1">
              <a:rPr lang="en-US" smtClean="0"/>
              <a:t>10/24/2011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2FAF1EE-8203-46E5-A13F-C0A0076FF2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E6C99AD-187C-4528-A710-321B1C76807A}" type="datetime1">
              <a:rPr lang="en-US" smtClean="0"/>
              <a:t>10/24/2011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FAF1EE-8203-46E5-A13F-C0A0076FF2D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0152A7F-148A-480F-BE5C-D1A1D56EA1CA}" type="datetime1">
              <a:rPr lang="en-US" smtClean="0"/>
              <a:t>10/24/2011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2FAF1EE-8203-46E5-A13F-C0A0076FF2DB}"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0ABC362-CC6D-492D-B7BF-9A98D01261DA}" type="datetime1">
              <a:rPr lang="en-US" smtClean="0"/>
              <a:t>10/24/2011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2FAF1EE-8203-46E5-A13F-C0A0076FF2DB}" type="slidenum">
              <a:rPr lang="en-US" smtClean="0"/>
              <a:t>‹#›</a:t>
            </a:fld>
            <a:endParaRPr lang="en-US"/>
          </a:p>
        </p:txBody>
      </p:sp>
      <p:pic>
        <p:nvPicPr>
          <p:cNvPr id="11" name="Picture 0" descr="EDC Color Logo.jpg"/>
          <p:cNvPicPr>
            <a:picLocks noChangeAspect="1" noChangeArrowheads="1"/>
          </p:cNvPicPr>
          <p:nvPr userDrawn="1"/>
        </p:nvPicPr>
        <p:blipFill>
          <a:blip r:embed="rId14" cstate="print"/>
          <a:srcRect l="3400"/>
          <a:stretch>
            <a:fillRect/>
          </a:stretch>
        </p:blipFill>
        <p:spPr bwMode="auto">
          <a:xfrm>
            <a:off x="152400" y="6172200"/>
            <a:ext cx="1816100" cy="565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caldinger@edc.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edc.org/" TargetMode="External"/><Relationship Id="rId4" Type="http://schemas.openxmlformats.org/officeDocument/2006/relationships/hyperlink" Target="http://www.hhd.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829761"/>
          </a:xfrm>
        </p:spPr>
        <p:txBody>
          <a:bodyPr>
            <a:normAutofit fontScale="90000"/>
          </a:bodyPr>
          <a:lstStyle/>
          <a:p>
            <a:r>
              <a:rPr lang="en-US" dirty="0" smtClean="0"/>
              <a:t>Health Promoting Schools</a:t>
            </a:r>
            <a:br>
              <a:rPr lang="en-US" dirty="0" smtClean="0"/>
            </a:br>
            <a:r>
              <a:rPr lang="en-US" sz="3200" dirty="0" smtClean="0"/>
              <a:t>WHO/PAHO Collaborating Centers Regional Meeting</a:t>
            </a:r>
            <a:endParaRPr lang="en-US" dirty="0"/>
          </a:p>
        </p:txBody>
      </p:sp>
      <p:sp>
        <p:nvSpPr>
          <p:cNvPr id="3" name="Subtitle 2"/>
          <p:cNvSpPr>
            <a:spLocks noGrp="1"/>
          </p:cNvSpPr>
          <p:nvPr>
            <p:ph type="subTitle" idx="1"/>
          </p:nvPr>
        </p:nvSpPr>
        <p:spPr>
          <a:xfrm>
            <a:off x="685800" y="3611606"/>
            <a:ext cx="7772400" cy="1493793"/>
          </a:xfrm>
        </p:spPr>
        <p:txBody>
          <a:bodyPr>
            <a:normAutofit fontScale="70000" lnSpcReduction="20000"/>
          </a:bodyPr>
          <a:lstStyle/>
          <a:p>
            <a:r>
              <a:rPr lang="en-US" dirty="0" smtClean="0"/>
              <a:t>Carmen Aldinger, PhD, MPH</a:t>
            </a:r>
          </a:p>
          <a:p>
            <a:r>
              <a:rPr lang="en-US" dirty="0" smtClean="0"/>
              <a:t>Education Development Center, </a:t>
            </a:r>
          </a:p>
          <a:p>
            <a:r>
              <a:rPr lang="en-US" dirty="0" smtClean="0"/>
              <a:t>Health and Human Development Division</a:t>
            </a:r>
          </a:p>
          <a:p>
            <a:endParaRPr lang="en-US" dirty="0" smtClean="0"/>
          </a:p>
          <a:p>
            <a:r>
              <a:rPr lang="en-US" sz="2000" dirty="0" smtClean="0"/>
              <a:t>24 October 2011, NIEHS, North Carolina</a:t>
            </a:r>
            <a:endParaRPr lang="en-US" sz="2000" dirty="0"/>
          </a:p>
        </p:txBody>
      </p:sp>
      <p:sp>
        <p:nvSpPr>
          <p:cNvPr id="4" name="Slide Number Placeholder 3"/>
          <p:cNvSpPr>
            <a:spLocks noGrp="1"/>
          </p:cNvSpPr>
          <p:nvPr>
            <p:ph type="sldNum" sz="quarter" idx="12"/>
          </p:nvPr>
        </p:nvSpPr>
        <p:spPr/>
        <p:txBody>
          <a:bodyPr/>
          <a:lstStyle/>
          <a:p>
            <a:fld id="{8402C3F5-34F3-4206-AB47-10EB749D3EAF}" type="slidenum">
              <a:rPr lang="en-US" smtClean="0"/>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en-US" dirty="0" smtClean="0"/>
              <a:t>Systems approach: five nested systems:</a:t>
            </a:r>
          </a:p>
          <a:p>
            <a:pPr lvl="1"/>
            <a:endParaRPr lang="en-US" dirty="0" smtClean="0"/>
          </a:p>
          <a:p>
            <a:pPr lvl="1"/>
            <a:r>
              <a:rPr lang="en-US" dirty="0" smtClean="0"/>
              <a:t>The political system at national level</a:t>
            </a:r>
          </a:p>
          <a:p>
            <a:pPr lvl="1"/>
            <a:endParaRPr lang="en-US" dirty="0" smtClean="0"/>
          </a:p>
          <a:p>
            <a:pPr lvl="1"/>
            <a:r>
              <a:rPr lang="en-US" dirty="0" smtClean="0"/>
              <a:t>The governance system</a:t>
            </a:r>
          </a:p>
          <a:p>
            <a:pPr lvl="1"/>
            <a:endParaRPr lang="en-US" dirty="0"/>
          </a:p>
          <a:p>
            <a:pPr lvl="1"/>
            <a:r>
              <a:rPr lang="en-US" dirty="0" smtClean="0"/>
              <a:t>The municipal level</a:t>
            </a:r>
          </a:p>
          <a:p>
            <a:pPr lvl="1"/>
            <a:endParaRPr lang="en-US" dirty="0"/>
          </a:p>
          <a:p>
            <a:pPr lvl="1"/>
            <a:r>
              <a:rPr lang="en-US" dirty="0" smtClean="0"/>
              <a:t>Community</a:t>
            </a:r>
          </a:p>
          <a:p>
            <a:pPr lvl="1"/>
            <a:endParaRPr lang="en-US" dirty="0"/>
          </a:p>
          <a:p>
            <a:pPr lvl="1"/>
            <a:r>
              <a:rPr lang="en-US" dirty="0" smtClean="0"/>
              <a:t>The school system</a:t>
            </a:r>
            <a:endParaRPr lang="en-US" dirty="0"/>
          </a:p>
          <a:p>
            <a:endParaRPr lang="en-US" dirty="0" smtClean="0"/>
          </a:p>
          <a:p>
            <a:pPr marL="109728" indent="0">
              <a:buNone/>
            </a:pPr>
            <a:r>
              <a:rPr lang="en-US" sz="1000" dirty="0" smtClean="0"/>
              <a:t>Presented by Prof. Carol </a:t>
            </a:r>
            <a:r>
              <a:rPr lang="en-US" sz="1000" dirty="0" err="1" smtClean="0"/>
              <a:t>Tannahill</a:t>
            </a:r>
            <a:r>
              <a:rPr lang="en-US" sz="1000" dirty="0" smtClean="0"/>
              <a:t>, Director, Glasgow Centre for Population Health at </a:t>
            </a:r>
            <a:r>
              <a:rPr lang="en-US" sz="1000" i="1" dirty="0" smtClean="0"/>
              <a:t>Linking Health, Equity and Sustainability in Schools, </a:t>
            </a:r>
            <a:r>
              <a:rPr lang="en-US" sz="1000" dirty="0" smtClean="0"/>
              <a:t>Geneva, July 2010</a:t>
            </a:r>
            <a:endParaRPr lang="en-US" sz="1000" dirty="0"/>
          </a:p>
        </p:txBody>
      </p:sp>
      <p:sp>
        <p:nvSpPr>
          <p:cNvPr id="4" name="Slide Number Placeholder 3"/>
          <p:cNvSpPr>
            <a:spLocks noGrp="1"/>
          </p:cNvSpPr>
          <p:nvPr>
            <p:ph type="sldNum" sz="quarter" idx="12"/>
          </p:nvPr>
        </p:nvSpPr>
        <p:spPr/>
        <p:txBody>
          <a:bodyPr/>
          <a:lstStyle/>
          <a:p>
            <a:fld id="{D2FAF1EE-8203-46E5-A13F-C0A0076FF2DB}" type="slidenum">
              <a:rPr lang="en-US" smtClean="0"/>
              <a:t>10</a:t>
            </a:fld>
            <a:endParaRPr lang="en-US" dirty="0"/>
          </a:p>
        </p:txBody>
      </p:sp>
      <p:sp>
        <p:nvSpPr>
          <p:cNvPr id="5" name="Title 4"/>
          <p:cNvSpPr>
            <a:spLocks noGrp="1"/>
          </p:cNvSpPr>
          <p:nvPr>
            <p:ph type="title"/>
          </p:nvPr>
        </p:nvSpPr>
        <p:spPr/>
        <p:txBody>
          <a:bodyPr/>
          <a:lstStyle/>
          <a:p>
            <a:r>
              <a:rPr lang="en-US" dirty="0" smtClean="0"/>
              <a:t>Scotland case study</a:t>
            </a:r>
            <a:endParaRPr lang="en-US" dirty="0"/>
          </a:p>
        </p:txBody>
      </p:sp>
    </p:spTree>
    <p:extLst>
      <p:ext uri="{BB962C8B-B14F-4D97-AF65-F5344CB8AC3E}">
        <p14:creationId xmlns:p14="http://schemas.microsoft.com/office/powerpoint/2010/main" val="254258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Green economy and health opportunities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2FAF1EE-8203-46E5-A13F-C0A0076FF2DB}"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International program for environmental education and management</a:t>
            </a:r>
          </a:p>
          <a:p>
            <a:endParaRPr lang="en-US" dirty="0" smtClean="0"/>
          </a:p>
          <a:p>
            <a:r>
              <a:rPr lang="en-US" dirty="0" smtClean="0"/>
              <a:t>Aims </a:t>
            </a:r>
            <a:r>
              <a:rPr lang="en-US" dirty="0"/>
              <a:t>to raise students' awareness of sustainable development </a:t>
            </a:r>
            <a:r>
              <a:rPr lang="en-US" dirty="0" smtClean="0"/>
              <a:t>through </a:t>
            </a:r>
            <a:r>
              <a:rPr lang="en-US" dirty="0"/>
              <a:t>classroom study as well as school and community </a:t>
            </a:r>
            <a:r>
              <a:rPr lang="en-US" dirty="0" smtClean="0"/>
              <a:t>action</a:t>
            </a:r>
          </a:p>
          <a:p>
            <a:endParaRPr lang="en-US" dirty="0"/>
          </a:p>
          <a:p>
            <a:r>
              <a:rPr lang="en-US" dirty="0" smtClean="0"/>
              <a:t>Emphasizes democratic and participatory approach</a:t>
            </a:r>
          </a:p>
          <a:p>
            <a:endParaRPr lang="en-US" dirty="0"/>
          </a:p>
          <a:p>
            <a:r>
              <a:rPr lang="en-US" dirty="0" smtClean="0"/>
              <a:t>Based on ISO requirements for environmental management system</a:t>
            </a:r>
          </a:p>
          <a:p>
            <a:endParaRPr lang="en-US" dirty="0"/>
          </a:p>
          <a:p>
            <a:r>
              <a:rPr lang="en-US" dirty="0" smtClean="0"/>
              <a:t>Successful Eco-Schools are awarded Green Flag</a:t>
            </a:r>
          </a:p>
          <a:p>
            <a:pPr marL="109728" indent="0">
              <a:buNone/>
            </a:pPr>
            <a:endParaRPr lang="en-US" sz="1050" dirty="0"/>
          </a:p>
          <a:p>
            <a:pPr marL="109728" indent="0">
              <a:buNone/>
            </a:pPr>
            <a:r>
              <a:rPr lang="en-US" sz="1050" dirty="0"/>
              <a:t>(from</a:t>
            </a:r>
            <a:r>
              <a:rPr lang="en-US" sz="1050" dirty="0" smtClean="0"/>
              <a:t>: Foundation for Environmental Education, </a:t>
            </a:r>
            <a:r>
              <a:rPr lang="en-US" sz="1050" dirty="0"/>
              <a:t>http://</a:t>
            </a:r>
            <a:r>
              <a:rPr lang="en-US" sz="1050" dirty="0" smtClean="0"/>
              <a:t>www.eco-schools.org/page.php?id=48)</a:t>
            </a:r>
            <a:endParaRPr lang="en-US" sz="1050" dirty="0"/>
          </a:p>
        </p:txBody>
      </p:sp>
      <p:sp>
        <p:nvSpPr>
          <p:cNvPr id="3" name="Slide Number Placeholder 2"/>
          <p:cNvSpPr>
            <a:spLocks noGrp="1"/>
          </p:cNvSpPr>
          <p:nvPr>
            <p:ph type="sldNum" sz="quarter" idx="12"/>
          </p:nvPr>
        </p:nvSpPr>
        <p:spPr/>
        <p:txBody>
          <a:bodyPr/>
          <a:lstStyle/>
          <a:p>
            <a:fld id="{E01A9436-550E-47E8-84C7-87C51241E8EB}" type="slidenum">
              <a:rPr lang="en-US" smtClean="0"/>
              <a:t>12</a:t>
            </a:fld>
            <a:endParaRPr lang="en-US" dirty="0"/>
          </a:p>
        </p:txBody>
      </p:sp>
      <p:sp>
        <p:nvSpPr>
          <p:cNvPr id="4" name="Title 3"/>
          <p:cNvSpPr>
            <a:spLocks noGrp="1"/>
          </p:cNvSpPr>
          <p:nvPr>
            <p:ph type="title"/>
          </p:nvPr>
        </p:nvSpPr>
        <p:spPr/>
        <p:txBody>
          <a:bodyPr>
            <a:normAutofit/>
          </a:bodyPr>
          <a:lstStyle/>
          <a:p>
            <a:r>
              <a:rPr lang="en-US" dirty="0" smtClean="0"/>
              <a:t>Eco-Schools</a:t>
            </a:r>
            <a:endParaRPr lang="en-US" dirty="0"/>
          </a:p>
        </p:txBody>
      </p:sp>
    </p:spTree>
    <p:extLst>
      <p:ext uri="{BB962C8B-B14F-4D97-AF65-F5344CB8AC3E}">
        <p14:creationId xmlns:p14="http://schemas.microsoft.com/office/powerpoint/2010/main" val="290245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Recommendations and way forward</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2FAF1EE-8203-46E5-A13F-C0A0076FF2DB}"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2885" y="1840523"/>
            <a:ext cx="8229600" cy="4331677"/>
          </a:xfrm>
        </p:spPr>
        <p:txBody>
          <a:bodyPr>
            <a:normAutofit fontScale="77500" lnSpcReduction="20000"/>
          </a:bodyPr>
          <a:lstStyle/>
          <a:p>
            <a:pPr marL="109728" indent="0">
              <a:buNone/>
            </a:pPr>
            <a:r>
              <a:rPr lang="en-US" dirty="0" smtClean="0"/>
              <a:t>Participants agreed:</a:t>
            </a:r>
          </a:p>
          <a:p>
            <a:pPr marL="109728" indent="0">
              <a:buNone/>
            </a:pPr>
            <a:endParaRPr lang="en-US" dirty="0" smtClean="0"/>
          </a:p>
          <a:p>
            <a:pPr marL="624078" indent="-514350">
              <a:buFont typeface="+mj-lt"/>
              <a:buAutoNum type="arabicPeriod"/>
            </a:pPr>
            <a:r>
              <a:rPr lang="en-US" dirty="0" smtClean="0"/>
              <a:t>Comprehensive approaches to promoting health, equity and sustainable development need to be built into school development to enhance educational achievement</a:t>
            </a:r>
          </a:p>
          <a:p>
            <a:pPr marL="624078" indent="-514350">
              <a:buFont typeface="+mj-lt"/>
              <a:buAutoNum type="arabicPeriod"/>
            </a:pPr>
            <a:endParaRPr lang="en-US" dirty="0" smtClean="0"/>
          </a:p>
          <a:p>
            <a:pPr marL="624078" indent="-514350">
              <a:buFont typeface="+mj-lt"/>
              <a:buAutoNum type="arabicPeriod"/>
            </a:pPr>
            <a:r>
              <a:rPr lang="en-US" dirty="0" smtClean="0"/>
              <a:t>Long-term support is needed through international, national/state and regional policies, combined with political support</a:t>
            </a:r>
          </a:p>
          <a:p>
            <a:pPr marL="624078" indent="-514350">
              <a:buFont typeface="+mj-lt"/>
              <a:buAutoNum type="arabicPeriod"/>
            </a:pPr>
            <a:endParaRPr lang="en-US" dirty="0" smtClean="0"/>
          </a:p>
          <a:p>
            <a:pPr marL="624078" indent="-514350">
              <a:buFont typeface="+mj-lt"/>
              <a:buAutoNum type="arabicPeriod"/>
            </a:pPr>
            <a:r>
              <a:rPr lang="en-US" dirty="0" smtClean="0"/>
              <a:t>Active involvement of all key stakeholders is essential</a:t>
            </a:r>
            <a:br>
              <a:rPr lang="en-US" dirty="0" smtClean="0"/>
            </a:br>
            <a:endParaRPr lang="en-US" dirty="0" smtClean="0"/>
          </a:p>
          <a:p>
            <a:pPr marL="624078" indent="-514350">
              <a:buFont typeface="+mj-lt"/>
              <a:buAutoNum type="arabicPeriod"/>
            </a:pPr>
            <a:r>
              <a:rPr lang="en-US" dirty="0" smtClean="0"/>
              <a:t>Continuing professional development is crucial</a:t>
            </a:r>
          </a:p>
          <a:p>
            <a:pPr marL="109728" indent="0">
              <a:buNone/>
            </a:pPr>
            <a:endParaRPr lang="en-US" dirty="0" smtClean="0"/>
          </a:p>
          <a:p>
            <a:pPr marL="109728" indent="0">
              <a:buNone/>
            </a:pPr>
            <a:r>
              <a:rPr lang="en-US" sz="1400" dirty="0" smtClean="0"/>
              <a:t>(From: http</a:t>
            </a:r>
            <a:r>
              <a:rPr lang="en-US" sz="1400" dirty="0"/>
              <a:t>://</a:t>
            </a:r>
            <a:r>
              <a:rPr lang="en-US" sz="1400" dirty="0" smtClean="0"/>
              <a:t>www.health-equity-sustainability-schools.org/page/Statement+on+Symposium+Discussions)</a:t>
            </a:r>
            <a:endParaRPr lang="en-US" sz="1400" dirty="0"/>
          </a:p>
        </p:txBody>
      </p:sp>
      <p:sp>
        <p:nvSpPr>
          <p:cNvPr id="3" name="Slide Number Placeholder 2"/>
          <p:cNvSpPr>
            <a:spLocks noGrp="1"/>
          </p:cNvSpPr>
          <p:nvPr>
            <p:ph type="sldNum" sz="quarter" idx="12"/>
          </p:nvPr>
        </p:nvSpPr>
        <p:spPr/>
        <p:txBody>
          <a:bodyPr/>
          <a:lstStyle/>
          <a:p>
            <a:fld id="{E01A9436-550E-47E8-84C7-87C51241E8EB}" type="slidenum">
              <a:rPr lang="en-US" smtClean="0"/>
              <a:t>14</a:t>
            </a:fld>
            <a:endParaRPr lang="en-US" dirty="0"/>
          </a:p>
        </p:txBody>
      </p:sp>
      <p:sp>
        <p:nvSpPr>
          <p:cNvPr id="4" name="Title 3"/>
          <p:cNvSpPr>
            <a:spLocks noGrp="1"/>
          </p:cNvSpPr>
          <p:nvPr>
            <p:ph type="title"/>
          </p:nvPr>
        </p:nvSpPr>
        <p:spPr>
          <a:xfrm>
            <a:off x="457200" y="457200"/>
            <a:ext cx="8229600" cy="1143000"/>
          </a:xfrm>
        </p:spPr>
        <p:txBody>
          <a:bodyPr>
            <a:normAutofit fontScale="90000"/>
          </a:bodyPr>
          <a:lstStyle/>
          <a:p>
            <a:pPr marL="109728" indent="0"/>
            <a:r>
              <a:rPr lang="en-US" sz="2700" dirty="0" smtClean="0"/>
              <a:t>Statement on International </a:t>
            </a:r>
            <a:r>
              <a:rPr lang="en-US" sz="2700" dirty="0"/>
              <a:t>symposium: </a:t>
            </a:r>
            <a:br>
              <a:rPr lang="en-US" sz="2700" dirty="0"/>
            </a:br>
            <a:r>
              <a:rPr lang="en-US" sz="2700" i="1" dirty="0"/>
              <a:t>Linking health, equity and sustainability in </a:t>
            </a:r>
            <a:r>
              <a:rPr lang="en-US" sz="2700" i="1" dirty="0" smtClean="0"/>
              <a:t>schools</a:t>
            </a:r>
            <a:r>
              <a:rPr lang="en-US" sz="2700" dirty="0" smtClean="0"/>
              <a:t>, Geneva, July 2010</a:t>
            </a:r>
            <a:r>
              <a:rPr lang="en-US" i="1" dirty="0"/>
              <a:t/>
            </a:r>
            <a:br>
              <a:rPr lang="en-US" i="1" dirty="0"/>
            </a:br>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85" y="1371600"/>
            <a:ext cx="8229600" cy="457200"/>
          </a:xfrm>
          <a:prstGeom prst="rect">
            <a:avLst/>
          </a:prstGeom>
        </p:spPr>
      </p:pic>
    </p:spTree>
    <p:extLst>
      <p:ext uri="{BB962C8B-B14F-4D97-AF65-F5344CB8AC3E}">
        <p14:creationId xmlns:p14="http://schemas.microsoft.com/office/powerpoint/2010/main" val="362515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Contact information</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E01A9436-550E-47E8-84C7-87C51241E8EB}" type="slidenum">
              <a:rPr lang="en-US" smtClean="0"/>
              <a:t>15</a:t>
            </a:fld>
            <a:endParaRPr lang="en-US" dirty="0"/>
          </a:p>
        </p:txBody>
      </p:sp>
    </p:spTree>
    <p:extLst>
      <p:ext uri="{BB962C8B-B14F-4D97-AF65-F5344CB8AC3E}">
        <p14:creationId xmlns:p14="http://schemas.microsoft.com/office/powerpoint/2010/main" val="232781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algn="ctr">
              <a:buNone/>
            </a:pPr>
            <a:r>
              <a:rPr lang="en-US" b="1" dirty="0" smtClean="0"/>
              <a:t>Carmen Aldinger, PhD, MPH</a:t>
            </a:r>
          </a:p>
          <a:p>
            <a:pPr algn="ctr">
              <a:buNone/>
            </a:pPr>
            <a:r>
              <a:rPr lang="en-US" dirty="0" smtClean="0"/>
              <a:t>Associate Center Director, Global Programs</a:t>
            </a:r>
          </a:p>
          <a:p>
            <a:pPr algn="ctr">
              <a:buNone/>
            </a:pPr>
            <a:r>
              <a:rPr lang="en-US" dirty="0" smtClean="0"/>
              <a:t>Health and Human Development Division </a:t>
            </a:r>
          </a:p>
          <a:p>
            <a:pPr algn="ctr">
              <a:buNone/>
            </a:pPr>
            <a:r>
              <a:rPr lang="en-US" dirty="0" smtClean="0"/>
              <a:t>Education Development Center, Inc. </a:t>
            </a:r>
          </a:p>
          <a:p>
            <a:pPr algn="ctr">
              <a:buNone/>
            </a:pPr>
            <a:r>
              <a:rPr lang="de-DE" dirty="0" smtClean="0"/>
              <a:t>55 Chapel Street</a:t>
            </a:r>
            <a:endParaRPr lang="en-US" dirty="0" smtClean="0"/>
          </a:p>
          <a:p>
            <a:pPr algn="ctr">
              <a:buNone/>
            </a:pPr>
            <a:r>
              <a:rPr lang="de-DE" dirty="0" smtClean="0"/>
              <a:t>Newton, MA 02458 USA</a:t>
            </a:r>
            <a:endParaRPr lang="en-US" dirty="0" smtClean="0"/>
          </a:p>
          <a:p>
            <a:pPr algn="ctr">
              <a:buNone/>
            </a:pPr>
            <a:r>
              <a:rPr lang="de-DE" dirty="0" smtClean="0"/>
              <a:t>Tel: +1-617-618-2362</a:t>
            </a:r>
            <a:endParaRPr lang="en-US" dirty="0" smtClean="0"/>
          </a:p>
          <a:p>
            <a:pPr algn="ctr">
              <a:buNone/>
            </a:pPr>
            <a:r>
              <a:rPr lang="en-US" dirty="0" smtClean="0"/>
              <a:t>Fax: +1-617-527-4096</a:t>
            </a:r>
          </a:p>
          <a:p>
            <a:pPr algn="ctr">
              <a:buNone/>
            </a:pPr>
            <a:r>
              <a:rPr lang="en-US" dirty="0" smtClean="0"/>
              <a:t>Email: </a:t>
            </a:r>
            <a:r>
              <a:rPr lang="en-US" u="sng" dirty="0" smtClean="0">
                <a:hlinkClick r:id="rId3"/>
              </a:rPr>
              <a:t>caldinger@edc.org</a:t>
            </a:r>
            <a:endParaRPr lang="en-US" dirty="0" smtClean="0"/>
          </a:p>
          <a:p>
            <a:pPr algn="ctr">
              <a:buNone/>
            </a:pPr>
            <a:r>
              <a:rPr lang="en-US" dirty="0" smtClean="0"/>
              <a:t>Websites: </a:t>
            </a:r>
            <a:r>
              <a:rPr lang="en-US" u="sng" dirty="0" smtClean="0">
                <a:hlinkClick r:id="rId4"/>
              </a:rPr>
              <a:t>www.hhd.org</a:t>
            </a:r>
            <a:r>
              <a:rPr lang="en-US" dirty="0" smtClean="0"/>
              <a:t>, </a:t>
            </a:r>
            <a:r>
              <a:rPr lang="en-US" u="sng" dirty="0" smtClean="0">
                <a:hlinkClick r:id="rId5"/>
              </a:rPr>
              <a:t>www.edc.org</a:t>
            </a:r>
            <a:endParaRPr lang="en-US" dirty="0" smtClean="0"/>
          </a:p>
          <a:p>
            <a:endParaRPr lang="en-US" dirty="0"/>
          </a:p>
        </p:txBody>
      </p:sp>
      <p:sp>
        <p:nvSpPr>
          <p:cNvPr id="3" name="Slide Number Placeholder 2"/>
          <p:cNvSpPr>
            <a:spLocks noGrp="1"/>
          </p:cNvSpPr>
          <p:nvPr>
            <p:ph type="sldNum" sz="quarter" idx="12"/>
          </p:nvPr>
        </p:nvSpPr>
        <p:spPr/>
        <p:txBody>
          <a:bodyPr/>
          <a:lstStyle/>
          <a:p>
            <a:fld id="{E01A9436-550E-47E8-84C7-87C51241E8EB}"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FAF1EE-8203-46E5-A13F-C0A0076FF2DB}" type="slidenum">
              <a:rPr lang="en-US" smtClean="0"/>
              <a:t>17</a:t>
            </a:fld>
            <a:endParaRPr lang="en-US"/>
          </a:p>
        </p:txBody>
      </p:sp>
      <p:pic>
        <p:nvPicPr>
          <p:cNvPr id="2051" name="Picture 3"/>
          <p:cNvPicPr>
            <a:picLocks noChangeAspect="1" noChangeArrowheads="1"/>
          </p:cNvPicPr>
          <p:nvPr/>
        </p:nvPicPr>
        <p:blipFill>
          <a:blip r:embed="rId3" cstate="print"/>
          <a:srcRect l="16853" t="9502" r="59390" b="3168"/>
          <a:stretch>
            <a:fillRect/>
          </a:stretch>
        </p:blipFill>
        <p:spPr bwMode="auto">
          <a:xfrm>
            <a:off x="2743200" y="228600"/>
            <a:ext cx="3915022" cy="5105400"/>
          </a:xfrm>
          <a:prstGeom prst="rect">
            <a:avLst/>
          </a:prstGeom>
          <a:noFill/>
          <a:ln w="9525">
            <a:noFill/>
            <a:miter lim="800000"/>
            <a:headEnd/>
            <a:tailEnd/>
          </a:ln>
        </p:spPr>
      </p:pic>
      <p:sp>
        <p:nvSpPr>
          <p:cNvPr id="5" name="Rectangle 4"/>
          <p:cNvSpPr/>
          <p:nvPr/>
        </p:nvSpPr>
        <p:spPr>
          <a:xfrm>
            <a:off x="2133600" y="5410200"/>
            <a:ext cx="5486400" cy="646331"/>
          </a:xfrm>
          <a:prstGeom prst="rect">
            <a:avLst/>
          </a:prstGeom>
        </p:spPr>
        <p:txBody>
          <a:bodyPr wrap="square">
            <a:spAutoFit/>
          </a:bodyPr>
          <a:lstStyle/>
          <a:p>
            <a:r>
              <a:rPr lang="en-US" dirty="0" smtClean="0"/>
              <a:t>http://www.hhd.org/resources/publications/</a:t>
            </a:r>
          </a:p>
          <a:p>
            <a:r>
              <a:rPr lang="en-US" dirty="0" smtClean="0"/>
              <a:t>worldwide-experience-school-health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What are Health Promoting Schools (HPS)?</a:t>
            </a:r>
          </a:p>
          <a:p>
            <a:endParaRPr lang="en-US" dirty="0" smtClean="0"/>
          </a:p>
          <a:p>
            <a:r>
              <a:rPr lang="en-US" dirty="0" smtClean="0"/>
              <a:t>Progress, gaps and emerging issues in sustainable development and HPS</a:t>
            </a:r>
          </a:p>
          <a:p>
            <a:endParaRPr lang="en-US" dirty="0" smtClean="0"/>
          </a:p>
          <a:p>
            <a:r>
              <a:rPr lang="en-US" dirty="0" smtClean="0"/>
              <a:t>Issues and challenges for governance</a:t>
            </a:r>
          </a:p>
          <a:p>
            <a:endParaRPr lang="en-US" dirty="0" smtClean="0"/>
          </a:p>
          <a:p>
            <a:r>
              <a:rPr lang="en-US" dirty="0" smtClean="0"/>
              <a:t>Green economy and health opportunities</a:t>
            </a:r>
          </a:p>
          <a:p>
            <a:pPr>
              <a:buNone/>
            </a:pPr>
            <a:endParaRPr lang="en-US" dirty="0" smtClean="0"/>
          </a:p>
          <a:p>
            <a:r>
              <a:rPr lang="en-US" dirty="0" smtClean="0"/>
              <a:t>Recommendations and way forward</a:t>
            </a:r>
            <a:endParaRPr lang="en-US" dirty="0"/>
          </a:p>
        </p:txBody>
      </p:sp>
      <p:sp>
        <p:nvSpPr>
          <p:cNvPr id="3" name="Title 2"/>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E01A9436-550E-47E8-84C7-87C51241E8EB}" type="slidenum">
              <a:rPr lang="en-US" smtClean="0"/>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are Health Promoting Schools (HPS)?</a:t>
            </a:r>
            <a:endParaRPr lang="en-US" dirty="0"/>
          </a:p>
        </p:txBody>
      </p:sp>
      <p:sp>
        <p:nvSpPr>
          <p:cNvPr id="5" name="Text Placeholder 4"/>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a:p>
            <a:fld id="{D2FAF1EE-8203-46E5-A13F-C0A0076FF2DB}" type="slidenum">
              <a:rPr lang="en-US" smtClean="0"/>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949891"/>
          </a:xfrm>
        </p:spPr>
        <p:txBody>
          <a:bodyPr/>
          <a:lstStyle/>
          <a:p>
            <a:r>
              <a:rPr lang="en-US" dirty="0" smtClean="0"/>
              <a:t>According to the WHO Global School Health Initiative:</a:t>
            </a:r>
          </a:p>
          <a:p>
            <a:endParaRPr lang="en-US" dirty="0" smtClean="0"/>
          </a:p>
          <a:p>
            <a:pPr>
              <a:buNone/>
            </a:pPr>
            <a:r>
              <a:rPr lang="en-US" dirty="0" smtClean="0">
                <a:solidFill>
                  <a:srgbClr val="FF0000"/>
                </a:solidFill>
              </a:rPr>
              <a:t>“A health promoting school fosters health and learning with all the measures at its disposal.”</a:t>
            </a:r>
          </a:p>
          <a:p>
            <a:pPr>
              <a:buNone/>
            </a:pPr>
            <a:endParaRPr lang="en-US" sz="1200" dirty="0" smtClean="0"/>
          </a:p>
          <a:p>
            <a:pPr>
              <a:buNone/>
            </a:pPr>
            <a:r>
              <a:rPr lang="en-US" sz="1200" dirty="0" smtClean="0"/>
              <a:t>(From: http://www.who.int/school_youth_health/gshi/hps/en/index.html)</a:t>
            </a:r>
            <a:endParaRPr lang="en-US" sz="1200" dirty="0"/>
          </a:p>
        </p:txBody>
      </p:sp>
      <p:sp>
        <p:nvSpPr>
          <p:cNvPr id="3" name="Slide Number Placeholder 2"/>
          <p:cNvSpPr>
            <a:spLocks noGrp="1"/>
          </p:cNvSpPr>
          <p:nvPr>
            <p:ph type="sldNum" sz="quarter" idx="12"/>
          </p:nvPr>
        </p:nvSpPr>
        <p:spPr/>
        <p:txBody>
          <a:bodyPr/>
          <a:lstStyle/>
          <a:p>
            <a:fld id="{E01A9436-550E-47E8-84C7-87C51241E8EB}" type="slidenum">
              <a:rPr lang="en-US" smtClean="0"/>
              <a:t>4</a:t>
            </a:fld>
            <a:endParaRPr lang="en-US" dirty="0"/>
          </a:p>
        </p:txBody>
      </p:sp>
      <p:sp>
        <p:nvSpPr>
          <p:cNvPr id="4" name="Title 3"/>
          <p:cNvSpPr>
            <a:spLocks noGrp="1"/>
          </p:cNvSpPr>
          <p:nvPr>
            <p:ph type="title"/>
          </p:nvPr>
        </p:nvSpPr>
        <p:spPr/>
        <p:txBody>
          <a:bodyPr>
            <a:normAutofit fontScale="90000"/>
          </a:bodyPr>
          <a:lstStyle/>
          <a:p>
            <a:r>
              <a:rPr lang="en-US" dirty="0" smtClean="0"/>
              <a:t>What is a health promoting school?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1A9436-550E-47E8-84C7-87C51241E8EB}" type="slidenum">
              <a:rPr lang="en-US" smtClean="0"/>
              <a:t>5</a:t>
            </a:fld>
            <a:endParaRPr lang="en-US" dirty="0"/>
          </a:p>
        </p:txBody>
      </p:sp>
      <p:sp>
        <p:nvSpPr>
          <p:cNvPr id="4" name="Title 3"/>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2209800" y="1524000"/>
            <a:ext cx="4652248" cy="3244056"/>
          </a:xfrm>
          <a:prstGeom prst="rect">
            <a:avLst/>
          </a:prstGeom>
          <a:noFill/>
          <a:ln w="9525">
            <a:noFill/>
            <a:miter lim="800000"/>
            <a:headEnd/>
            <a:tailEnd/>
          </a:ln>
          <a:effectLst/>
        </p:spPr>
      </p:pic>
      <p:sp>
        <p:nvSpPr>
          <p:cNvPr id="6" name="Rectangle 5"/>
          <p:cNvSpPr/>
          <p:nvPr/>
        </p:nvSpPr>
        <p:spPr>
          <a:xfrm>
            <a:off x="2667000" y="5181600"/>
            <a:ext cx="4495800" cy="553998"/>
          </a:xfrm>
          <a:prstGeom prst="rect">
            <a:avLst/>
          </a:prstGeom>
        </p:spPr>
        <p:txBody>
          <a:bodyPr wrap="square">
            <a:spAutoFit/>
          </a:bodyPr>
          <a:lstStyle/>
          <a:p>
            <a:r>
              <a:rPr lang="en-US" sz="1000" dirty="0"/>
              <a:t>Components of a Health-Promoting School (Vince Whitman, 2005) in C. Vince Whitman &amp; C. Aldinger (Eds.) </a:t>
            </a:r>
            <a:r>
              <a:rPr lang="en-US" sz="1000" i="1" dirty="0"/>
              <a:t>Case Studies in Global School Health Promotion (p. 5). New York: Springer, 2009.</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828800"/>
            <a:ext cx="7772400" cy="1828800"/>
          </a:xfrm>
        </p:spPr>
        <p:txBody>
          <a:bodyPr>
            <a:normAutofit fontScale="90000"/>
          </a:bodyPr>
          <a:lstStyle/>
          <a:p>
            <a:r>
              <a:rPr lang="en-US" dirty="0" smtClean="0"/>
              <a:t>Progress, gaps and emerging issues in sustainable development and HPS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E01A9436-550E-47E8-84C7-87C51241E8EB}"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1A9436-550E-47E8-84C7-87C51241E8EB}" type="slidenum">
              <a:rPr lang="en-US" smtClean="0"/>
              <a:t>7</a:t>
            </a:fld>
            <a:endParaRPr lang="en-US" dirty="0"/>
          </a:p>
        </p:txBody>
      </p:sp>
      <p:sp>
        <p:nvSpPr>
          <p:cNvPr id="4" name="Title 3"/>
          <p:cNvSpPr>
            <a:spLocks noGrp="1"/>
          </p:cNvSpPr>
          <p:nvPr>
            <p:ph type="title"/>
          </p:nvPr>
        </p:nvSpPr>
        <p:spPr>
          <a:xfrm>
            <a:off x="530469" y="1676400"/>
            <a:ext cx="8229600" cy="350838"/>
          </a:xfrm>
        </p:spPr>
        <p:txBody>
          <a:bodyPr>
            <a:noAutofit/>
          </a:bodyPr>
          <a:lstStyle/>
          <a:p>
            <a:r>
              <a:rPr lang="en-US" sz="800" dirty="0"/>
              <a:t>(from http://www.health-equity-sustainability-schools.org</a:t>
            </a:r>
            <a:r>
              <a:rPr lang="en-US" sz="800" dirty="0" smtClean="0"/>
              <a:t>/)</a:t>
            </a:r>
            <a:endParaRPr lang="en-US" sz="800"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85" y="914400"/>
            <a:ext cx="8229600" cy="812542"/>
          </a:xfrm>
          <a:prstGeom prst="rect">
            <a:avLst/>
          </a:prstGeom>
        </p:spPr>
      </p:pic>
      <p:sp>
        <p:nvSpPr>
          <p:cNvPr id="7" name="Content Placeholder 6"/>
          <p:cNvSpPr>
            <a:spLocks noGrp="1"/>
          </p:cNvSpPr>
          <p:nvPr>
            <p:ph idx="1"/>
          </p:nvPr>
        </p:nvSpPr>
        <p:spPr>
          <a:xfrm>
            <a:off x="545123" y="2590801"/>
            <a:ext cx="8229600" cy="2895600"/>
          </a:xfrm>
        </p:spPr>
        <p:txBody>
          <a:bodyPr/>
          <a:lstStyle/>
          <a:p>
            <a:pPr marL="109728" indent="0" algn="ctr">
              <a:buNone/>
            </a:pPr>
            <a:r>
              <a:rPr lang="en-US" dirty="0" smtClean="0"/>
              <a:t>International symposium: </a:t>
            </a:r>
          </a:p>
          <a:p>
            <a:pPr marL="109728" indent="0" algn="ctr">
              <a:buNone/>
            </a:pPr>
            <a:r>
              <a:rPr lang="en-US" i="1" dirty="0" smtClean="0"/>
              <a:t>Linking health, equity and sustainability in schools</a:t>
            </a:r>
          </a:p>
          <a:p>
            <a:pPr marL="109728" indent="0" algn="ctr">
              <a:buNone/>
            </a:pPr>
            <a:r>
              <a:rPr lang="en-US" dirty="0" smtClean="0"/>
              <a:t>10-11 July 2010, Geneva</a:t>
            </a:r>
          </a:p>
          <a:p>
            <a:pPr marL="109728" indent="0" algn="ctr">
              <a:buNone/>
            </a:pPr>
            <a:endParaRPr lang="en-US" dirty="0"/>
          </a:p>
          <a:p>
            <a:pPr marL="109728" inden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600" cy="3733800"/>
          </a:xfrm>
        </p:spPr>
        <p:txBody>
          <a:bodyPr>
            <a:normAutofit lnSpcReduction="10000"/>
          </a:bodyPr>
          <a:lstStyle/>
          <a:p>
            <a:r>
              <a:rPr lang="en-US" dirty="0" smtClean="0"/>
              <a:t>Harmonizing efforts</a:t>
            </a:r>
          </a:p>
          <a:p>
            <a:pPr lvl="1"/>
            <a:r>
              <a:rPr lang="en-US" dirty="0" smtClean="0"/>
              <a:t>Health of populations, equitable distribution of resources, and health of global ecosystems are inextricably linked </a:t>
            </a:r>
          </a:p>
          <a:p>
            <a:endParaRPr lang="en-US" dirty="0" smtClean="0"/>
          </a:p>
          <a:p>
            <a:r>
              <a:rPr lang="en-US" dirty="0" smtClean="0"/>
              <a:t>Linking to education, building capacity</a:t>
            </a:r>
          </a:p>
          <a:p>
            <a:pPr lvl="1"/>
            <a:r>
              <a:rPr lang="en-US" dirty="0" smtClean="0"/>
              <a:t>Comprehensive approaches</a:t>
            </a:r>
          </a:p>
          <a:p>
            <a:pPr lvl="1"/>
            <a:r>
              <a:rPr lang="en-US" dirty="0" smtClean="0"/>
              <a:t>Long-term support</a:t>
            </a:r>
          </a:p>
          <a:p>
            <a:pPr lvl="1"/>
            <a:r>
              <a:rPr lang="en-US" dirty="0" smtClean="0"/>
              <a:t>Active involvement</a:t>
            </a:r>
          </a:p>
          <a:p>
            <a:pPr lvl="1"/>
            <a:r>
              <a:rPr lang="en-US" dirty="0" smtClean="0"/>
              <a:t>Continuing professional development</a:t>
            </a:r>
            <a:endParaRPr lang="en-US" dirty="0"/>
          </a:p>
        </p:txBody>
      </p:sp>
      <p:sp>
        <p:nvSpPr>
          <p:cNvPr id="3" name="Slide Number Placeholder 2"/>
          <p:cNvSpPr>
            <a:spLocks noGrp="1"/>
          </p:cNvSpPr>
          <p:nvPr>
            <p:ph type="sldNum" sz="quarter" idx="12"/>
          </p:nvPr>
        </p:nvSpPr>
        <p:spPr/>
        <p:txBody>
          <a:bodyPr/>
          <a:lstStyle/>
          <a:p>
            <a:fld id="{E01A9436-550E-47E8-84C7-87C51241E8EB}" type="slidenum">
              <a:rPr lang="en-US" smtClean="0"/>
              <a:t>8</a:t>
            </a:fld>
            <a:endParaRPr lang="en-US" dirty="0"/>
          </a:p>
        </p:txBody>
      </p:sp>
      <p:sp>
        <p:nvSpPr>
          <p:cNvPr id="4" name="Title 3"/>
          <p:cNvSpPr>
            <a:spLocks noGrp="1"/>
          </p:cNvSpPr>
          <p:nvPr>
            <p:ph type="title"/>
          </p:nvPr>
        </p:nvSpPr>
        <p:spPr/>
        <p:txBody>
          <a:bodyPr>
            <a:normAutofit fontScale="90000"/>
          </a:bodyPr>
          <a:lstStyle/>
          <a:p>
            <a:r>
              <a:rPr lang="en-US" dirty="0" smtClean="0"/>
              <a:t>Symposium statement called for….</a:t>
            </a:r>
            <a:endParaRPr lang="en-US" dirty="0"/>
          </a:p>
        </p:txBody>
      </p:sp>
    </p:spTree>
    <p:extLst>
      <p:ext uri="{BB962C8B-B14F-4D97-AF65-F5344CB8AC3E}">
        <p14:creationId xmlns:p14="http://schemas.microsoft.com/office/powerpoint/2010/main" val="352812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 and challenges for governance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2FAF1EE-8203-46E5-A13F-C0A0076FF2DB}" type="slidenum">
              <a:rPr lang="en-US" smtClean="0"/>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490</TotalTime>
  <Words>1204</Words>
  <Application>Microsoft Office PowerPoint</Application>
  <PresentationFormat>On-screen Show (4:3)</PresentationFormat>
  <Paragraphs>155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Health Promoting Schools WHO/PAHO Collaborating Centers Regional Meeting</vt:lpstr>
      <vt:lpstr>Outline</vt:lpstr>
      <vt:lpstr>What are Health Promoting Schools (HPS)?</vt:lpstr>
      <vt:lpstr>What is a health promoting school?</vt:lpstr>
      <vt:lpstr>PowerPoint Presentation</vt:lpstr>
      <vt:lpstr>Progress, gaps and emerging issues in sustainable development and HPS</vt:lpstr>
      <vt:lpstr>(from http://www.health-equity-sustainability-schools.org/)</vt:lpstr>
      <vt:lpstr>Symposium statement called for….</vt:lpstr>
      <vt:lpstr>Issues and challenges for governance</vt:lpstr>
      <vt:lpstr>Scotland case study</vt:lpstr>
      <vt:lpstr>Green economy and health opportunities</vt:lpstr>
      <vt:lpstr>Eco-Schools</vt:lpstr>
      <vt:lpstr>Recommendations and way forward</vt:lpstr>
      <vt:lpstr>Statement on International symposium:  Linking health, equity and sustainability in schools, Geneva, July 2010 </vt:lpstr>
      <vt:lpstr>Contact information</vt:lpstr>
      <vt:lpstr>PowerPoint Presentation</vt:lpstr>
      <vt:lpstr>PowerPoint Presentation</vt:lpstr>
    </vt:vector>
  </TitlesOfParts>
  <Company>EDC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Promoting Schools WHO/PAHO Collaborating Centers Regional Meeting</dc:title>
  <dc:creator>Carmen Aldinger</dc:creator>
  <cp:lastModifiedBy>Your User Name</cp:lastModifiedBy>
  <cp:revision>80</cp:revision>
  <cp:lastPrinted>2011-10-21T14:29:49Z</cp:lastPrinted>
  <dcterms:created xsi:type="dcterms:W3CDTF">2011-10-12T20:26:37Z</dcterms:created>
  <dcterms:modified xsi:type="dcterms:W3CDTF">2011-10-25T00:22:23Z</dcterms:modified>
</cp:coreProperties>
</file>