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5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398B32-CE3D-44D6-BB26-AC305D7F79D1}" type="datetimeFigureOut">
              <a:rPr lang="es-ES" smtClean="0"/>
              <a:t>15/07/2016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56C828-C81F-4EE0-9B45-FAB26FFA58F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0627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can see here the big outbreaks in Canada, Ecuador, USA an Brazil In 2011, 2014 and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9B5927-D546-451B-8093-D66E97EAE45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509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18FAB-4D76-44AE-85C2-0F9B2249B551}" type="datetimeFigureOut">
              <a:rPr lang="es-ES" smtClean="0"/>
              <a:t>15/07/2016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F0F3F-1D40-419B-8D43-530575ECE6C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4561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18FAB-4D76-44AE-85C2-0F9B2249B551}" type="datetimeFigureOut">
              <a:rPr lang="es-ES" smtClean="0"/>
              <a:t>15/07/2016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F0F3F-1D40-419B-8D43-530575ECE6C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0155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18FAB-4D76-44AE-85C2-0F9B2249B551}" type="datetimeFigureOut">
              <a:rPr lang="es-ES" smtClean="0"/>
              <a:t>15/07/2016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F0F3F-1D40-419B-8D43-530575ECE6C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7303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18FAB-4D76-44AE-85C2-0F9B2249B551}" type="datetimeFigureOut">
              <a:rPr lang="es-ES" smtClean="0"/>
              <a:t>15/07/2016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F0F3F-1D40-419B-8D43-530575ECE6C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044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18FAB-4D76-44AE-85C2-0F9B2249B551}" type="datetimeFigureOut">
              <a:rPr lang="es-ES" smtClean="0"/>
              <a:t>15/07/2016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F0F3F-1D40-419B-8D43-530575ECE6C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8947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18FAB-4D76-44AE-85C2-0F9B2249B551}" type="datetimeFigureOut">
              <a:rPr lang="es-ES" smtClean="0"/>
              <a:t>15/07/2016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F0F3F-1D40-419B-8D43-530575ECE6C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2540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18FAB-4D76-44AE-85C2-0F9B2249B551}" type="datetimeFigureOut">
              <a:rPr lang="es-ES" smtClean="0"/>
              <a:t>15/07/2016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F0F3F-1D40-419B-8D43-530575ECE6C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2530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18FAB-4D76-44AE-85C2-0F9B2249B551}" type="datetimeFigureOut">
              <a:rPr lang="es-ES" smtClean="0"/>
              <a:t>15/07/2016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F0F3F-1D40-419B-8D43-530575ECE6C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606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18FAB-4D76-44AE-85C2-0F9B2249B551}" type="datetimeFigureOut">
              <a:rPr lang="es-ES" smtClean="0"/>
              <a:t>15/07/2016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F0F3F-1D40-419B-8D43-530575ECE6C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1969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18FAB-4D76-44AE-85C2-0F9B2249B551}" type="datetimeFigureOut">
              <a:rPr lang="es-ES" smtClean="0"/>
              <a:t>15/07/2016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F0F3F-1D40-419B-8D43-530575ECE6C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59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18FAB-4D76-44AE-85C2-0F9B2249B551}" type="datetimeFigureOut">
              <a:rPr lang="es-ES" smtClean="0"/>
              <a:t>15/07/2016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F0F3F-1D40-419B-8D43-530575ECE6C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1782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18FAB-4D76-44AE-85C2-0F9B2249B551}" type="datetimeFigureOut">
              <a:rPr lang="es-ES" smtClean="0"/>
              <a:t>15/07/2016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F0F3F-1D40-419B-8D43-530575ECE6C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0320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67" t="6763" r="38095" b="1630"/>
          <a:stretch/>
        </p:blipFill>
        <p:spPr>
          <a:xfrm>
            <a:off x="3022781" y="914400"/>
            <a:ext cx="2920819" cy="292081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84" t="6528" r="37369" b="1757"/>
          <a:stretch/>
        </p:blipFill>
        <p:spPr>
          <a:xfrm>
            <a:off x="2965255" y="3810000"/>
            <a:ext cx="3054545" cy="29169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34" t="7158" r="38214"/>
          <a:stretch/>
        </p:blipFill>
        <p:spPr>
          <a:xfrm>
            <a:off x="5929149" y="1071988"/>
            <a:ext cx="2918424" cy="2920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33" t="10354" r="29285" b="4196"/>
          <a:stretch/>
        </p:blipFill>
        <p:spPr>
          <a:xfrm>
            <a:off x="253882" y="1095401"/>
            <a:ext cx="2826819" cy="2920000"/>
          </a:xfrm>
          <a:prstGeom prst="rect">
            <a:avLst/>
          </a:prstGeom>
        </p:spPr>
      </p:pic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171922" y="83403"/>
            <a:ext cx="865185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s-ES" sz="2400" b="1" dirty="0" smtClean="0">
                <a:solidFill>
                  <a:schemeClr val="tx2"/>
                </a:solidFill>
                <a:cs typeface="Arial" panose="020B0604020202020204" pitchFamily="34" charset="0"/>
              </a:rPr>
              <a:t>Casos confirmados de sarampión por segundo nivel administrativo</a:t>
            </a:r>
          </a:p>
          <a:p>
            <a:pPr algn="ctr"/>
            <a:r>
              <a:rPr lang="es-ES" sz="2400" b="1" dirty="0" smtClean="0">
                <a:solidFill>
                  <a:schemeClr val="tx2"/>
                </a:solidFill>
                <a:cs typeface="Arial" panose="020B0604020202020204" pitchFamily="34" charset="0"/>
              </a:rPr>
              <a:t>Las Américas, 2011, 2014, 2015, y 2016*</a:t>
            </a:r>
            <a:endParaRPr lang="es-ES" sz="2400" b="1" dirty="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13" name="Text Box 26"/>
          <p:cNvSpPr txBox="1">
            <a:spLocks noChangeArrowheads="1"/>
          </p:cNvSpPr>
          <p:nvPr/>
        </p:nvSpPr>
        <p:spPr bwMode="auto">
          <a:xfrm>
            <a:off x="162665" y="2635624"/>
            <a:ext cx="1600891" cy="461665"/>
          </a:xfrm>
          <a:prstGeom prst="rect">
            <a:avLst/>
          </a:prstGeom>
          <a:ln/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ctr">
              <a:defRPr sz="1200" b="1">
                <a:solidFill>
                  <a:schemeClr val="lt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s-ES" dirty="0" smtClean="0"/>
              <a:t>2011</a:t>
            </a:r>
          </a:p>
          <a:p>
            <a:r>
              <a:rPr lang="es-ES" dirty="0" smtClean="0"/>
              <a:t>N=1,369 casos</a:t>
            </a:r>
            <a:endParaRPr lang="es-ES" dirty="0"/>
          </a:p>
        </p:txBody>
      </p:sp>
      <p:sp>
        <p:nvSpPr>
          <p:cNvPr id="14" name="Text Box 26"/>
          <p:cNvSpPr txBox="1">
            <a:spLocks noChangeArrowheads="1"/>
          </p:cNvSpPr>
          <p:nvPr/>
        </p:nvSpPr>
        <p:spPr bwMode="auto">
          <a:xfrm>
            <a:off x="3341439" y="2635624"/>
            <a:ext cx="1306761" cy="461665"/>
          </a:xfrm>
          <a:prstGeom prst="rect">
            <a:avLst/>
          </a:prstGeom>
          <a:ln/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ES" sz="1200" b="1" dirty="0" smtClean="0">
                <a:latin typeface="Arial" pitchFamily="34" charset="0"/>
                <a:cs typeface="Arial" pitchFamily="34" charset="0"/>
              </a:rPr>
              <a:t>2014</a:t>
            </a:r>
          </a:p>
          <a:p>
            <a:pPr algn="ctr"/>
            <a:r>
              <a:rPr lang="es-ES" sz="1200" b="1" dirty="0" smtClean="0">
                <a:latin typeface="Arial" pitchFamily="34" charset="0"/>
                <a:cs typeface="Arial" pitchFamily="34" charset="0"/>
              </a:rPr>
              <a:t>N=1,966 casos</a:t>
            </a: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228599" y="6274794"/>
            <a:ext cx="3417640" cy="430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60" tIns="45680" rIns="91360" bIns="45680">
            <a:spAutoFit/>
          </a:bodyPr>
          <a:lstStyle>
            <a:lvl1pPr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 altLang="en-US" sz="1100" b="0" dirty="0" smtClean="0">
                <a:solidFill>
                  <a:schemeClr val="tx1"/>
                </a:solidFill>
              </a:rPr>
              <a:t>Fuente: </a:t>
            </a:r>
            <a:r>
              <a:rPr lang="es-ES" altLang="en-US" sz="1100" b="0" dirty="0" smtClean="0">
                <a:solidFill>
                  <a:schemeClr val="tx1"/>
                </a:solidFill>
              </a:rPr>
              <a:t>Informe de los países </a:t>
            </a:r>
            <a:r>
              <a:rPr lang="es-ES" altLang="en-US" sz="1100" b="0" dirty="0" smtClean="0">
                <a:solidFill>
                  <a:schemeClr val="tx1"/>
                </a:solidFill>
              </a:rPr>
              <a:t>a FGL-IM/OPS.</a:t>
            </a:r>
          </a:p>
          <a:p>
            <a:pPr eaLnBrk="1" hangingPunct="1"/>
            <a:r>
              <a:rPr lang="es-ES" altLang="en-US" sz="1100" b="0" dirty="0" smtClean="0">
                <a:solidFill>
                  <a:schemeClr val="tx1"/>
                </a:solidFill>
              </a:rPr>
              <a:t>*Datos hasta la semana epidemiológica 27, 2016</a:t>
            </a:r>
            <a:endParaRPr lang="es-ES" altLang="en-US" sz="1100" b="0" dirty="0">
              <a:solidFill>
                <a:schemeClr val="tx1"/>
              </a:solidFill>
            </a:endParaRPr>
          </a:p>
        </p:txBody>
      </p:sp>
      <p:sp>
        <p:nvSpPr>
          <p:cNvPr id="15" name="Text Box 26"/>
          <p:cNvSpPr txBox="1">
            <a:spLocks noChangeArrowheads="1"/>
          </p:cNvSpPr>
          <p:nvPr/>
        </p:nvSpPr>
        <p:spPr bwMode="auto">
          <a:xfrm>
            <a:off x="6172200" y="2635624"/>
            <a:ext cx="1524000" cy="461665"/>
          </a:xfrm>
          <a:prstGeom prst="rect">
            <a:avLst/>
          </a:prstGeom>
          <a:ln/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ctr">
              <a:defRPr sz="1200" b="1">
                <a:solidFill>
                  <a:schemeClr val="lt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s-ES" dirty="0" smtClean="0"/>
              <a:t>2015</a:t>
            </a:r>
          </a:p>
          <a:p>
            <a:r>
              <a:rPr lang="es-ES" dirty="0" smtClean="0"/>
              <a:t>N=611 casos</a:t>
            </a:r>
            <a:endParaRPr lang="es-ES" dirty="0"/>
          </a:p>
        </p:txBody>
      </p:sp>
      <p:sp>
        <p:nvSpPr>
          <p:cNvPr id="4" name="TextBox 3"/>
          <p:cNvSpPr txBox="1"/>
          <p:nvPr/>
        </p:nvSpPr>
        <p:spPr>
          <a:xfrm>
            <a:off x="6899709" y="3668030"/>
            <a:ext cx="1676401" cy="16004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latin typeface="+mj-lt"/>
              </a:rPr>
              <a:t>Brasil= 214</a:t>
            </a:r>
          </a:p>
          <a:p>
            <a:r>
              <a:rPr lang="es-ES" sz="1200" b="1" dirty="0" smtClean="0">
                <a:latin typeface="+mj-lt"/>
              </a:rPr>
              <a:t>Canadá= 196</a:t>
            </a:r>
          </a:p>
          <a:p>
            <a:r>
              <a:rPr lang="es-ES" sz="1200" b="1" dirty="0" smtClean="0">
                <a:latin typeface="+mj-lt"/>
              </a:rPr>
              <a:t>Colombia=1</a:t>
            </a:r>
          </a:p>
          <a:p>
            <a:r>
              <a:rPr lang="es-ES" sz="1200" b="1" dirty="0" smtClean="0">
                <a:latin typeface="+mj-lt"/>
              </a:rPr>
              <a:t>Chile=9 </a:t>
            </a:r>
          </a:p>
          <a:p>
            <a:r>
              <a:rPr lang="es-ES" sz="1200" b="1" dirty="0" smtClean="0">
                <a:latin typeface="+mj-lt"/>
              </a:rPr>
              <a:t>México= 1</a:t>
            </a:r>
          </a:p>
          <a:p>
            <a:r>
              <a:rPr lang="es-ES" sz="1200" b="1" dirty="0" smtClean="0">
                <a:latin typeface="+mj-lt"/>
              </a:rPr>
              <a:t>Estados Unidos= 186</a:t>
            </a:r>
          </a:p>
          <a:p>
            <a:r>
              <a:rPr lang="es-ES" sz="1200" b="1" dirty="0" smtClean="0">
                <a:latin typeface="+mj-lt"/>
              </a:rPr>
              <a:t>Perú=4</a:t>
            </a:r>
          </a:p>
          <a:p>
            <a:r>
              <a:rPr lang="es-ES" sz="1400" b="1" dirty="0" smtClean="0">
                <a:latin typeface="+mj-lt"/>
              </a:rPr>
              <a:t>Total (2015)= 611</a:t>
            </a:r>
          </a:p>
        </p:txBody>
      </p:sp>
      <p:sp>
        <p:nvSpPr>
          <p:cNvPr id="16" name="Text Box 26"/>
          <p:cNvSpPr txBox="1">
            <a:spLocks noChangeArrowheads="1"/>
          </p:cNvSpPr>
          <p:nvPr/>
        </p:nvSpPr>
        <p:spPr bwMode="auto">
          <a:xfrm>
            <a:off x="3646239" y="5825856"/>
            <a:ext cx="1230561" cy="461665"/>
          </a:xfrm>
          <a:prstGeom prst="rect">
            <a:avLst/>
          </a:prstGeom>
          <a:ln/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ES" sz="1200" b="1" dirty="0" smtClean="0">
                <a:latin typeface="Arial" pitchFamily="34" charset="0"/>
                <a:cs typeface="Arial" pitchFamily="34" charset="0"/>
              </a:rPr>
              <a:t>2016*</a:t>
            </a:r>
          </a:p>
          <a:p>
            <a:pPr algn="ctr"/>
            <a:r>
              <a:rPr lang="es-ES" sz="1200" b="1" dirty="0" smtClean="0">
                <a:latin typeface="Arial" pitchFamily="34" charset="0"/>
                <a:cs typeface="Arial" pitchFamily="34" charset="0"/>
              </a:rPr>
              <a:t>N=44 casos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333060" y="4837581"/>
            <a:ext cx="1676401" cy="86177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latin typeface="+mj-lt"/>
              </a:rPr>
              <a:t>Canadá= 8</a:t>
            </a:r>
          </a:p>
          <a:p>
            <a:r>
              <a:rPr lang="es-ES" sz="1200" b="1" dirty="0" smtClean="0">
                <a:latin typeface="+mj-lt"/>
              </a:rPr>
              <a:t>Ecuador=1</a:t>
            </a:r>
          </a:p>
          <a:p>
            <a:r>
              <a:rPr lang="es-ES" sz="1200" b="1" dirty="0" smtClean="0">
                <a:latin typeface="+mj-lt"/>
              </a:rPr>
              <a:t>Estados Unidos= 35</a:t>
            </a:r>
          </a:p>
          <a:p>
            <a:r>
              <a:rPr lang="es-ES" sz="1400" b="1" dirty="0" smtClean="0">
                <a:latin typeface="+mj-lt"/>
              </a:rPr>
              <a:t>Total (2016)= 44</a:t>
            </a:r>
          </a:p>
        </p:txBody>
      </p:sp>
    </p:spTree>
    <p:extLst>
      <p:ext uri="{BB962C8B-B14F-4D97-AF65-F5344CB8AC3E}">
        <p14:creationId xmlns:p14="http://schemas.microsoft.com/office/powerpoint/2010/main" val="35581792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107</Words>
  <Application>Microsoft Office PowerPoint</Application>
  <PresentationFormat>On-screen Show (4:3)</PresentationFormat>
  <Paragraphs>26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7</cp:revision>
  <dcterms:created xsi:type="dcterms:W3CDTF">2016-07-14T18:31:22Z</dcterms:created>
  <dcterms:modified xsi:type="dcterms:W3CDTF">2016-07-15T19:07:29Z</dcterms:modified>
</cp:coreProperties>
</file>