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7010400" cy="9296400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34EA0-4AAC-4AC9-8CD3-07A5426F1ECD}" type="datetimeFigureOut">
              <a:rPr lang="es-AR"/>
              <a:pPr>
                <a:defRPr/>
              </a:pPr>
              <a:t>26/04/2013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4ADDE-4E82-4EAA-9CE7-AB4A92A53303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7F31E-2D05-490A-AFE4-BAADEBCDE95C}" type="datetimeFigureOut">
              <a:rPr lang="es-AR"/>
              <a:pPr>
                <a:defRPr/>
              </a:pPr>
              <a:t>26/04/2013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C58DB-22D7-404C-9125-83CD4E42013C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BFEA5-B641-4C63-A104-6E80634D6D7A}" type="datetimeFigureOut">
              <a:rPr lang="es-AR"/>
              <a:pPr>
                <a:defRPr/>
              </a:pPr>
              <a:t>26/04/2013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6EF18-85E9-41E1-AF44-F22364D9597C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71087-0427-438B-90B4-500734FE1AC3}" type="datetimeFigureOut">
              <a:rPr lang="es-AR"/>
              <a:pPr>
                <a:defRPr/>
              </a:pPr>
              <a:t>26/04/2013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BD84B-0A55-4C62-BC89-22ACFC006B8A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C79FD-9177-49B7-8ADA-3CFEE95825F5}" type="datetimeFigureOut">
              <a:rPr lang="es-AR"/>
              <a:pPr>
                <a:defRPr/>
              </a:pPr>
              <a:t>26/04/2013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E5798-FACF-4A80-9E73-C539A4D5DCEA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722C-66E4-4702-B96F-9F29438F1C02}" type="datetimeFigureOut">
              <a:rPr lang="es-AR"/>
              <a:pPr>
                <a:defRPr/>
              </a:pPr>
              <a:t>26/04/2013</a:t>
            </a:fld>
            <a:endParaRPr lang="es-A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7F18F-FBEC-43E8-A3FD-730BAD77B9CA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2A84A-C7E0-426E-9260-FDEC1F04F201}" type="datetimeFigureOut">
              <a:rPr lang="es-AR"/>
              <a:pPr>
                <a:defRPr/>
              </a:pPr>
              <a:t>26/04/2013</a:t>
            </a:fld>
            <a:endParaRPr lang="es-A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64706-AB5F-427A-A1D0-0C7087B95889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9136F-6585-413B-B9AB-D6E77B2C19A4}" type="datetimeFigureOut">
              <a:rPr lang="es-AR"/>
              <a:pPr>
                <a:defRPr/>
              </a:pPr>
              <a:t>26/04/2013</a:t>
            </a:fld>
            <a:endParaRPr lang="es-A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3F831-3D02-4F67-9975-0F5A1C175664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69BFF-7919-4FF3-8898-09B4467637C8}" type="datetimeFigureOut">
              <a:rPr lang="es-AR"/>
              <a:pPr>
                <a:defRPr/>
              </a:pPr>
              <a:t>26/04/2013</a:t>
            </a:fld>
            <a:endParaRPr lang="es-A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55A4E-6F91-41A9-B617-01D5C11B37E6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99F13-9FC2-4467-9684-B3CD94809B94}" type="datetimeFigureOut">
              <a:rPr lang="es-AR"/>
              <a:pPr>
                <a:defRPr/>
              </a:pPr>
              <a:t>26/04/2013</a:t>
            </a:fld>
            <a:endParaRPr lang="es-A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4AC4A-6E50-4352-96CE-41D777902396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AA1F9-1396-42D9-8354-2406858F977E}" type="datetimeFigureOut">
              <a:rPr lang="es-AR"/>
              <a:pPr>
                <a:defRPr/>
              </a:pPr>
              <a:t>26/04/2013</a:t>
            </a:fld>
            <a:endParaRPr lang="es-A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0E3A1-39B0-4E5F-8D2C-CB11431B5C3E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s-A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5DE4E4-3ACB-4683-BC4B-CB410CFD3AC9}" type="datetimeFigureOut">
              <a:rPr lang="es-AR"/>
              <a:pPr>
                <a:defRPr/>
              </a:pPr>
              <a:t>26/04/2013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5965C00-AF8C-4F03-893D-F80AB45C24E4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WorldMap"/>
          <p:cNvPicPr>
            <a:picLocks noChangeAspect="1" noChangeArrowheads="1"/>
          </p:cNvPicPr>
          <p:nvPr/>
        </p:nvPicPr>
        <p:blipFill>
          <a:blip r:embed="rId2"/>
          <a:srcRect l="5122" t="21718" r="6403" b="22356"/>
          <a:stretch>
            <a:fillRect/>
          </a:stretch>
        </p:blipFill>
        <p:spPr bwMode="auto">
          <a:xfrm>
            <a:off x="90488" y="1066800"/>
            <a:ext cx="8291512" cy="371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rmAutofit/>
          </a:bodyPr>
          <a:lstStyle/>
          <a:p>
            <a:r>
              <a:rPr lang="es-ES" sz="2800" smtClean="0">
                <a:latin typeface="Arial" charset="0"/>
              </a:rPr>
              <a:t>Tasa de incidencia de casos de sarampión notificados*</a:t>
            </a:r>
            <a:br>
              <a:rPr lang="es-ES" sz="2800" smtClean="0">
                <a:latin typeface="Arial" charset="0"/>
              </a:rPr>
            </a:br>
            <a:r>
              <a:rPr lang="es-ES" sz="2200" smtClean="0">
                <a:latin typeface="Arial" charset="0"/>
              </a:rPr>
              <a:t>Marzo del 2012 a Febrero del 2013</a:t>
            </a:r>
          </a:p>
        </p:txBody>
      </p:sp>
      <p:sp>
        <p:nvSpPr>
          <p:cNvPr id="14339" name="Footnote"/>
          <p:cNvSpPr txBox="1">
            <a:spLocks noChangeArrowheads="1"/>
          </p:cNvSpPr>
          <p:nvPr/>
        </p:nvSpPr>
        <p:spPr bwMode="auto">
          <a:xfrm>
            <a:off x="228600" y="4581525"/>
            <a:ext cx="32400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>
                <a:cs typeface="Arial" charset="0"/>
              </a:rPr>
              <a:t>* Tasa por 1'000'000 población</a:t>
            </a:r>
          </a:p>
        </p:txBody>
      </p:sp>
      <p:sp>
        <p:nvSpPr>
          <p:cNvPr id="14340" name="DataSource"/>
          <p:cNvSpPr txBox="1">
            <a:spLocks noChangeArrowheads="1"/>
          </p:cNvSpPr>
          <p:nvPr/>
        </p:nvSpPr>
        <p:spPr bwMode="auto">
          <a:xfrm>
            <a:off x="-25400" y="6410325"/>
            <a:ext cx="2540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900">
                <a:cs typeface="Arial" charset="0"/>
              </a:rPr>
              <a:t>Fuente : vigilancia, datos de archivo de DEF </a:t>
            </a:r>
          </a:p>
        </p:txBody>
      </p:sp>
      <p:sp>
        <p:nvSpPr>
          <p:cNvPr id="14341" name="Timestamp"/>
          <p:cNvSpPr txBox="1">
            <a:spLocks noChangeArrowheads="1"/>
          </p:cNvSpPr>
          <p:nvPr/>
        </p:nvSpPr>
        <p:spPr bwMode="auto">
          <a:xfrm>
            <a:off x="0" y="6553200"/>
            <a:ext cx="2743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900">
                <a:cs typeface="Arial" charset="0"/>
              </a:rPr>
              <a:t>Datos en la Sede de OMS al 5 de Abril del 2013 </a:t>
            </a:r>
          </a:p>
        </p:txBody>
      </p:sp>
      <p:sp>
        <p:nvSpPr>
          <p:cNvPr id="14342" name="Disclaimer"/>
          <p:cNvSpPr txBox="1">
            <a:spLocks noChangeArrowheads="1"/>
          </p:cNvSpPr>
          <p:nvPr/>
        </p:nvSpPr>
        <p:spPr bwMode="auto">
          <a:xfrm>
            <a:off x="5772150" y="6240463"/>
            <a:ext cx="30480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600">
                <a:latin typeface="Times New Roman" pitchFamily="18" charset="0"/>
                <a:cs typeface="Arial" charset="0"/>
              </a:rPr>
              <a:t>Los límites y nombres que se muestran en este mapa no implican la emisión de una opinión de ningún tipo por parte de la Organización Mundial de la Salud en relación a la situación legal de ningún país, territorio, ciudad o área o de sus autoridades, o sobre la delimitación de fronteras o límites.  Líneas punteadas en los mapas representan fronteras aproximadas para las que aún no hay acuerdo. ©OMS 2013. Todos los derechos reservados.</a:t>
            </a:r>
          </a:p>
        </p:txBody>
      </p:sp>
      <p:sp>
        <p:nvSpPr>
          <p:cNvPr id="7" name="rect_legend"/>
          <p:cNvSpPr/>
          <p:nvPr/>
        </p:nvSpPr>
        <p:spPr>
          <a:xfrm>
            <a:off x="2555875" y="4583113"/>
            <a:ext cx="3024188" cy="2214562"/>
          </a:xfrm>
          <a:prstGeom prst="rect">
            <a:avLst/>
          </a:prstGeom>
          <a:noFill/>
          <a:ln w="12700" cap="flat" cmpd="sng" algn="ctr">
            <a:solidFill>
              <a:schemeClr val="accent1">
                <a:shade val="50000"/>
              </a:schemeClr>
            </a:solidFill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rect_white"/>
          <p:cNvSpPr/>
          <p:nvPr/>
        </p:nvSpPr>
        <p:spPr>
          <a:xfrm>
            <a:off x="2698750" y="4664075"/>
            <a:ext cx="287338" cy="209550"/>
          </a:xfrm>
          <a:prstGeom prst="rect">
            <a:avLst/>
          </a:prstGeom>
          <a:noFill/>
          <a:ln w="12700" cap="flat" cmpd="sng" algn="ctr">
            <a:solidFill>
              <a:schemeClr val="accent1">
                <a:shade val="50000"/>
              </a:schemeClr>
            </a:solidFill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345" name="legend_white"/>
          <p:cNvSpPr txBox="1">
            <a:spLocks noChangeArrowheads="1"/>
          </p:cNvSpPr>
          <p:nvPr/>
        </p:nvSpPr>
        <p:spPr bwMode="auto">
          <a:xfrm>
            <a:off x="3276600" y="4641850"/>
            <a:ext cx="2984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>
                <a:cs typeface="Arial" charset="0"/>
              </a:rPr>
              <a:t>(90 países o 46%)</a:t>
            </a:r>
          </a:p>
        </p:txBody>
      </p:sp>
      <p:sp>
        <p:nvSpPr>
          <p:cNvPr id="14346" name="text_white"/>
          <p:cNvSpPr txBox="1">
            <a:spLocks noChangeArrowheads="1"/>
          </p:cNvSpPr>
          <p:nvPr/>
        </p:nvSpPr>
        <p:spPr bwMode="auto">
          <a:xfrm>
            <a:off x="2987675" y="4606925"/>
            <a:ext cx="8461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>
                <a:cs typeface="Arial" charset="0"/>
              </a:rPr>
              <a:t>&lt;1</a:t>
            </a:r>
          </a:p>
        </p:txBody>
      </p:sp>
      <p:sp>
        <p:nvSpPr>
          <p:cNvPr id="14347" name="text_pink"/>
          <p:cNvSpPr txBox="1">
            <a:spLocks noChangeArrowheads="1"/>
          </p:cNvSpPr>
          <p:nvPr/>
        </p:nvSpPr>
        <p:spPr bwMode="auto">
          <a:xfrm>
            <a:off x="2987675" y="4894263"/>
            <a:ext cx="1279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>
                <a:cs typeface="Arial" charset="0"/>
              </a:rPr>
              <a:t>≥1 - &lt;5</a:t>
            </a:r>
          </a:p>
        </p:txBody>
      </p:sp>
      <p:sp>
        <p:nvSpPr>
          <p:cNvPr id="14348" name="legend_pink"/>
          <p:cNvSpPr txBox="1">
            <a:spLocks noChangeArrowheads="1"/>
          </p:cNvSpPr>
          <p:nvPr/>
        </p:nvSpPr>
        <p:spPr bwMode="auto">
          <a:xfrm>
            <a:off x="3708400" y="4921250"/>
            <a:ext cx="2984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>
                <a:cs typeface="Arial" charset="0"/>
              </a:rPr>
              <a:t>(25 países o 13%)</a:t>
            </a:r>
          </a:p>
        </p:txBody>
      </p:sp>
      <p:sp>
        <p:nvSpPr>
          <p:cNvPr id="14" name="rect_fushia"/>
          <p:cNvSpPr/>
          <p:nvPr/>
        </p:nvSpPr>
        <p:spPr>
          <a:xfrm>
            <a:off x="2698750" y="5238750"/>
            <a:ext cx="287338" cy="209550"/>
          </a:xfrm>
          <a:prstGeom prst="rect">
            <a:avLst/>
          </a:prstGeom>
          <a:solidFill>
            <a:srgbClr val="FFCCCC"/>
          </a:solidFill>
          <a:ln w="12700" cap="flat" cmpd="sng" algn="ctr">
            <a:solidFill>
              <a:schemeClr val="accent1">
                <a:shade val="50000"/>
              </a:schemeClr>
            </a:solidFill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350" name="text_fushia"/>
          <p:cNvSpPr txBox="1">
            <a:spLocks noChangeArrowheads="1"/>
          </p:cNvSpPr>
          <p:nvPr/>
        </p:nvSpPr>
        <p:spPr bwMode="auto">
          <a:xfrm>
            <a:off x="2987675" y="5181600"/>
            <a:ext cx="1279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>
                <a:cs typeface="Arial" charset="0"/>
              </a:rPr>
              <a:t>≥5 - &lt;10</a:t>
            </a:r>
          </a:p>
        </p:txBody>
      </p:sp>
      <p:sp>
        <p:nvSpPr>
          <p:cNvPr id="14351" name="legend_fushia"/>
          <p:cNvSpPr txBox="1">
            <a:spLocks noChangeArrowheads="1"/>
          </p:cNvSpPr>
          <p:nvPr/>
        </p:nvSpPr>
        <p:spPr bwMode="auto">
          <a:xfrm>
            <a:off x="3819525" y="5240338"/>
            <a:ext cx="2984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>
                <a:cs typeface="Arial" charset="0"/>
              </a:rPr>
              <a:t>(20 países o 10%)</a:t>
            </a:r>
          </a:p>
        </p:txBody>
      </p:sp>
      <p:sp>
        <p:nvSpPr>
          <p:cNvPr id="17" name="rect_red"/>
          <p:cNvSpPr/>
          <p:nvPr/>
        </p:nvSpPr>
        <p:spPr>
          <a:xfrm>
            <a:off x="2698750" y="5526088"/>
            <a:ext cx="287338" cy="209550"/>
          </a:xfrm>
          <a:prstGeom prst="rect">
            <a:avLst/>
          </a:prstGeom>
          <a:solidFill>
            <a:srgbClr val="FF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353" name="text_red"/>
          <p:cNvSpPr txBox="1">
            <a:spLocks noChangeArrowheads="1"/>
          </p:cNvSpPr>
          <p:nvPr/>
        </p:nvSpPr>
        <p:spPr bwMode="auto">
          <a:xfrm>
            <a:off x="2987675" y="5468938"/>
            <a:ext cx="1279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>
                <a:cs typeface="Arial" charset="0"/>
              </a:rPr>
              <a:t>≥10 - &lt;50</a:t>
            </a:r>
          </a:p>
        </p:txBody>
      </p:sp>
      <p:sp>
        <p:nvSpPr>
          <p:cNvPr id="14354" name="legend_red"/>
          <p:cNvSpPr txBox="1">
            <a:spLocks noChangeArrowheads="1"/>
          </p:cNvSpPr>
          <p:nvPr/>
        </p:nvSpPr>
        <p:spPr bwMode="auto">
          <a:xfrm>
            <a:off x="3919538" y="5510213"/>
            <a:ext cx="2984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>
                <a:cs typeface="Arial" charset="0"/>
              </a:rPr>
              <a:t>(36 países o 19%)</a:t>
            </a:r>
          </a:p>
        </p:txBody>
      </p:sp>
      <p:sp>
        <p:nvSpPr>
          <p:cNvPr id="20" name="rect_purple"/>
          <p:cNvSpPr/>
          <p:nvPr/>
        </p:nvSpPr>
        <p:spPr>
          <a:xfrm>
            <a:off x="2698750" y="5813425"/>
            <a:ext cx="287338" cy="209550"/>
          </a:xfrm>
          <a:prstGeom prst="rect">
            <a:avLst/>
          </a:prstGeom>
          <a:solidFill>
            <a:srgbClr val="80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356" name="text_purple"/>
          <p:cNvSpPr txBox="1">
            <a:spLocks noChangeArrowheads="1"/>
          </p:cNvSpPr>
          <p:nvPr/>
        </p:nvSpPr>
        <p:spPr bwMode="auto">
          <a:xfrm>
            <a:off x="2987675" y="5756275"/>
            <a:ext cx="2232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>
                <a:cs typeface="Arial" charset="0"/>
              </a:rPr>
              <a:t>≥50</a:t>
            </a:r>
          </a:p>
        </p:txBody>
      </p:sp>
      <p:sp>
        <p:nvSpPr>
          <p:cNvPr id="14357" name="legend_purple"/>
          <p:cNvSpPr txBox="1">
            <a:spLocks noChangeArrowheads="1"/>
          </p:cNvSpPr>
          <p:nvPr/>
        </p:nvSpPr>
        <p:spPr bwMode="auto">
          <a:xfrm>
            <a:off x="3417888" y="5788025"/>
            <a:ext cx="2089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>
                <a:cs typeface="Arial" charset="0"/>
              </a:rPr>
              <a:t>(10 países o 5%)</a:t>
            </a:r>
          </a:p>
        </p:txBody>
      </p:sp>
      <p:sp>
        <p:nvSpPr>
          <p:cNvPr id="23" name="rect_grey"/>
          <p:cNvSpPr/>
          <p:nvPr/>
        </p:nvSpPr>
        <p:spPr>
          <a:xfrm>
            <a:off x="2698750" y="6100763"/>
            <a:ext cx="287338" cy="209550"/>
          </a:xfrm>
          <a:prstGeom prst="rect">
            <a:avLst/>
          </a:prstGeom>
          <a:solidFill>
            <a:srgbClr val="80808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359" name="text_grey"/>
          <p:cNvSpPr txBox="1">
            <a:spLocks noChangeArrowheads="1"/>
          </p:cNvSpPr>
          <p:nvPr/>
        </p:nvSpPr>
        <p:spPr bwMode="auto">
          <a:xfrm>
            <a:off x="3013075" y="6064250"/>
            <a:ext cx="2493963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900">
                <a:cs typeface="Arial" charset="0"/>
              </a:rPr>
              <a:t>No hay datos reportados al sede del OMS</a:t>
            </a:r>
          </a:p>
        </p:txBody>
      </p:sp>
      <p:sp>
        <p:nvSpPr>
          <p:cNvPr id="14360" name="legend_grey"/>
          <p:cNvSpPr txBox="1">
            <a:spLocks noChangeArrowheads="1"/>
          </p:cNvSpPr>
          <p:nvPr/>
        </p:nvSpPr>
        <p:spPr bwMode="auto">
          <a:xfrm>
            <a:off x="2987675" y="6240463"/>
            <a:ext cx="2089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>
                <a:cs typeface="Arial" charset="0"/>
              </a:rPr>
              <a:t>(13 países o 7%)</a:t>
            </a:r>
          </a:p>
        </p:txBody>
      </p:sp>
      <p:pic>
        <p:nvPicPr>
          <p:cNvPr id="14361" name="WHOlogo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80463" y="6381750"/>
            <a:ext cx="3302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62" name="rect_grey"/>
          <p:cNvSpPr>
            <a:spLocks noChangeArrowheads="1"/>
          </p:cNvSpPr>
          <p:nvPr/>
        </p:nvSpPr>
        <p:spPr bwMode="auto">
          <a:xfrm>
            <a:off x="2698750" y="6519863"/>
            <a:ext cx="287338" cy="20955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14363" name="text_grey"/>
          <p:cNvSpPr txBox="1">
            <a:spLocks noChangeArrowheads="1"/>
          </p:cNvSpPr>
          <p:nvPr/>
        </p:nvSpPr>
        <p:spPr bwMode="auto">
          <a:xfrm>
            <a:off x="3013075" y="6519863"/>
            <a:ext cx="18129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>
                <a:cs typeface="Arial" charset="0"/>
              </a:rPr>
              <a:t>No aplicable</a:t>
            </a:r>
          </a:p>
        </p:txBody>
      </p:sp>
      <p:sp>
        <p:nvSpPr>
          <p:cNvPr id="30" name="rect_pinkdots"/>
          <p:cNvSpPr/>
          <p:nvPr/>
        </p:nvSpPr>
        <p:spPr>
          <a:xfrm>
            <a:off x="2698750" y="4953000"/>
            <a:ext cx="287338" cy="209550"/>
          </a:xfrm>
          <a:prstGeom prst="rect">
            <a:avLst/>
          </a:prstGeom>
          <a:pattFill prst="smGrid">
            <a:fgClr>
              <a:srgbClr val="FFFFFF"/>
            </a:fgClr>
            <a:bgClr>
              <a:srgbClr val="FF7C80"/>
            </a:bgClr>
          </a:patt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158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Tasa de incidencia de casos de sarampión notificados* Marzo del 2012 a Febrero del 2013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Reported Measles Incidence Rate*, Mar 2012 to Feb 2013</dc:title>
  <dc:creator>Kontio, Ms. Katri (WDC)</dc:creator>
  <cp:lastModifiedBy>Pacis, Ms. Carmelita Lucia (WDC)</cp:lastModifiedBy>
  <cp:revision>11</cp:revision>
  <cp:lastPrinted>2013-04-26T15:49:10Z</cp:lastPrinted>
  <dcterms:created xsi:type="dcterms:W3CDTF">2013-04-25T17:00:24Z</dcterms:created>
  <dcterms:modified xsi:type="dcterms:W3CDTF">2013-04-26T22:09:15Z</dcterms:modified>
</cp:coreProperties>
</file>