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 id="2147483735" r:id="rId6"/>
  </p:sldMasterIdLst>
  <p:notesMasterIdLst>
    <p:notesMasterId r:id="rId73"/>
  </p:notesMasterIdLst>
  <p:handoutMasterIdLst>
    <p:handoutMasterId r:id="rId74"/>
  </p:handoutMasterIdLst>
  <p:sldIdLst>
    <p:sldId id="481" r:id="rId7"/>
    <p:sldId id="585" r:id="rId8"/>
    <p:sldId id="659" r:id="rId9"/>
    <p:sldId id="660" r:id="rId10"/>
    <p:sldId id="661" r:id="rId11"/>
    <p:sldId id="662" r:id="rId12"/>
    <p:sldId id="589" r:id="rId13"/>
    <p:sldId id="590" r:id="rId14"/>
    <p:sldId id="591" r:id="rId15"/>
    <p:sldId id="592" r:id="rId16"/>
    <p:sldId id="594" r:id="rId17"/>
    <p:sldId id="595" r:id="rId18"/>
    <p:sldId id="596" r:id="rId19"/>
    <p:sldId id="597" r:id="rId20"/>
    <p:sldId id="598" r:id="rId21"/>
    <p:sldId id="599" r:id="rId22"/>
    <p:sldId id="600" r:id="rId23"/>
    <p:sldId id="601" r:id="rId24"/>
    <p:sldId id="602" r:id="rId25"/>
    <p:sldId id="603" r:id="rId26"/>
    <p:sldId id="604" r:id="rId27"/>
    <p:sldId id="605" r:id="rId28"/>
    <p:sldId id="606" r:id="rId29"/>
    <p:sldId id="607" r:id="rId30"/>
    <p:sldId id="609" r:id="rId31"/>
    <p:sldId id="610" r:id="rId32"/>
    <p:sldId id="611" r:id="rId33"/>
    <p:sldId id="612" r:id="rId34"/>
    <p:sldId id="613" r:id="rId35"/>
    <p:sldId id="614" r:id="rId36"/>
    <p:sldId id="615" r:id="rId37"/>
    <p:sldId id="616" r:id="rId38"/>
    <p:sldId id="617" r:id="rId39"/>
    <p:sldId id="618" r:id="rId40"/>
    <p:sldId id="619" r:id="rId41"/>
    <p:sldId id="620" r:id="rId42"/>
    <p:sldId id="621" r:id="rId43"/>
    <p:sldId id="622" r:id="rId44"/>
    <p:sldId id="623" r:id="rId45"/>
    <p:sldId id="626" r:id="rId46"/>
    <p:sldId id="627" r:id="rId47"/>
    <p:sldId id="628" r:id="rId48"/>
    <p:sldId id="629" r:id="rId49"/>
    <p:sldId id="630" r:id="rId50"/>
    <p:sldId id="631" r:id="rId51"/>
    <p:sldId id="632" r:id="rId52"/>
    <p:sldId id="634" r:id="rId53"/>
    <p:sldId id="635" r:id="rId54"/>
    <p:sldId id="636" r:id="rId55"/>
    <p:sldId id="638" r:id="rId56"/>
    <p:sldId id="640" r:id="rId57"/>
    <p:sldId id="641" r:id="rId58"/>
    <p:sldId id="642" r:id="rId59"/>
    <p:sldId id="643" r:id="rId60"/>
    <p:sldId id="644" r:id="rId61"/>
    <p:sldId id="645" r:id="rId62"/>
    <p:sldId id="646" r:id="rId63"/>
    <p:sldId id="647" r:id="rId64"/>
    <p:sldId id="648" r:id="rId65"/>
    <p:sldId id="649" r:id="rId66"/>
    <p:sldId id="650" r:id="rId67"/>
    <p:sldId id="651" r:id="rId68"/>
    <p:sldId id="637" r:id="rId69"/>
    <p:sldId id="653" r:id="rId70"/>
    <p:sldId id="656" r:id="rId71"/>
    <p:sldId id="658" r:id="rId7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Palatino Linotype"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Palatino Linotype"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Palatino Linotype"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Palatino Linotype"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Palatino Linotype" pitchFamily="18" charset="0"/>
        <a:ea typeface="MS PGothic" pitchFamily="34" charset="-128"/>
        <a:cs typeface="+mn-cs"/>
      </a:defRPr>
    </a:lvl5pPr>
    <a:lvl6pPr marL="2286000" algn="l" defTabSz="914400" rtl="0" eaLnBrk="1" latinLnBrk="0" hangingPunct="1">
      <a:defRPr kern="1200">
        <a:solidFill>
          <a:schemeClr val="tx1"/>
        </a:solidFill>
        <a:latin typeface="Palatino Linotype" pitchFamily="18" charset="0"/>
        <a:ea typeface="MS PGothic" pitchFamily="34" charset="-128"/>
        <a:cs typeface="+mn-cs"/>
      </a:defRPr>
    </a:lvl6pPr>
    <a:lvl7pPr marL="2743200" algn="l" defTabSz="914400" rtl="0" eaLnBrk="1" latinLnBrk="0" hangingPunct="1">
      <a:defRPr kern="1200">
        <a:solidFill>
          <a:schemeClr val="tx1"/>
        </a:solidFill>
        <a:latin typeface="Palatino Linotype" pitchFamily="18" charset="0"/>
        <a:ea typeface="MS PGothic" pitchFamily="34" charset="-128"/>
        <a:cs typeface="+mn-cs"/>
      </a:defRPr>
    </a:lvl7pPr>
    <a:lvl8pPr marL="3200400" algn="l" defTabSz="914400" rtl="0" eaLnBrk="1" latinLnBrk="0" hangingPunct="1">
      <a:defRPr kern="1200">
        <a:solidFill>
          <a:schemeClr val="tx1"/>
        </a:solidFill>
        <a:latin typeface="Palatino Linotype" pitchFamily="18" charset="0"/>
        <a:ea typeface="MS PGothic" pitchFamily="34" charset="-128"/>
        <a:cs typeface="+mn-cs"/>
      </a:defRPr>
    </a:lvl8pPr>
    <a:lvl9pPr marL="3657600" algn="l" defTabSz="914400" rtl="0" eaLnBrk="1" latinLnBrk="0" hangingPunct="1">
      <a:defRPr kern="1200">
        <a:solidFill>
          <a:schemeClr val="tx1"/>
        </a:solidFill>
        <a:latin typeface="Palatino Linotype"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lesc" initials="m" lastIdx="1" clrIdx="0"/>
  <p:cmAuthor id="1" name="aip"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3EE"/>
    <a:srgbClr val="00FF00"/>
    <a:srgbClr val="FFFFFF"/>
    <a:srgbClr val="215065"/>
    <a:srgbClr val="E88888"/>
    <a:srgbClr val="94C6DC"/>
    <a:srgbClr val="D52B2B"/>
    <a:srgbClr val="216527"/>
    <a:srgbClr val="60ABCC"/>
    <a:srgbClr val="378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9290" autoAdjust="0"/>
  </p:normalViewPr>
  <p:slideViewPr>
    <p:cSldViewPr snapToGrid="0" snapToObjects="1">
      <p:cViewPr>
        <p:scale>
          <a:sx n="60" d="100"/>
          <a:sy n="60" d="100"/>
        </p:scale>
        <p:origin x="-1704" y="-288"/>
      </p:cViewPr>
      <p:guideLst>
        <p:guide orient="horz" pos="216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49" d="100"/>
          <a:sy n="49" d="100"/>
        </p:scale>
        <p:origin x="-292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8E484C85-465D-49F7-830E-E58676298DD4}" type="datetimeFigureOut">
              <a:rPr lang="es-VE" smtClean="0"/>
              <a:t>29/11/2013</a:t>
            </a:fld>
            <a:endParaRPr lang="es-VE"/>
          </a:p>
        </p:txBody>
      </p:sp>
      <p:sp>
        <p:nvSpPr>
          <p:cNvPr id="4" name="3 Marcador de pie de página"/>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8341EF5-7E94-4DBA-98F4-4EB4F62C1CBD}" type="slidenum">
              <a:rPr lang="es-VE" smtClean="0"/>
              <a:t>‹#›</a:t>
            </a:fld>
            <a:endParaRPr lang="es-VE"/>
          </a:p>
        </p:txBody>
      </p:sp>
    </p:spTree>
    <p:extLst>
      <p:ext uri="{BB962C8B-B14F-4D97-AF65-F5344CB8AC3E}">
        <p14:creationId xmlns:p14="http://schemas.microsoft.com/office/powerpoint/2010/main" val="366797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9507B1A3-53EB-424F-A2F2-8AC04D487CA6}" type="datetimeFigureOut">
              <a:rPr lang="es-ES" smtClean="0"/>
              <a:t>29/11/2013</a:t>
            </a:fld>
            <a:endParaRPr lang="es-ES"/>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5FD6DAB6-DD5F-413D-91E9-4CA33F199260}" type="slidenum">
              <a:rPr lang="es-ES" smtClean="0"/>
              <a:t>‹#›</a:t>
            </a:fld>
            <a:endParaRPr lang="es-ES"/>
          </a:p>
        </p:txBody>
      </p:sp>
    </p:spTree>
    <p:extLst>
      <p:ext uri="{BB962C8B-B14F-4D97-AF65-F5344CB8AC3E}">
        <p14:creationId xmlns:p14="http://schemas.microsoft.com/office/powerpoint/2010/main" val="127563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1</a:t>
            </a:fld>
            <a:endParaRPr lang="es-ES" dirty="0"/>
          </a:p>
        </p:txBody>
      </p:sp>
    </p:spTree>
    <p:extLst>
      <p:ext uri="{BB962C8B-B14F-4D97-AF65-F5344CB8AC3E}">
        <p14:creationId xmlns:p14="http://schemas.microsoft.com/office/powerpoint/2010/main" val="188459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B9CFDCB0-4C83-411A-AAC0-32F22844D5FE}"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D3D7970B-ACA3-45D1-A0A6-662DEE7B2836}" type="slidenum">
              <a:rPr lang="en-US"/>
              <a:pPr/>
              <a:t>11</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281E6CF1-BB3B-4841-B0E9-FEA1CDF40066}"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644195B5-9700-45B0-AA9E-C31EFE03B1BB}" type="slidenum">
              <a:rPr lang="en-US"/>
              <a:pPr/>
              <a:t>12</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49D145D6-CEDB-475E-BC32-D68FDDBA8404}"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5A2BEAE6-F9E3-442A-8780-442505FA33E5}" type="slidenum">
              <a:rPr lang="en-US"/>
              <a:pPr/>
              <a:t>13</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8FE20C0-0CF3-40F8-8728-443EC6EDA750}"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761FB8CC-101B-40B5-8E13-4E0C65D35C06}" type="slidenum">
              <a:rPr lang="en-US"/>
              <a:pPr/>
              <a:t>14</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1194CB5-3A27-4F67-8D10-62364687BF4A}"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0F7F387E-8FA4-4F44-A00E-693AA07AC216}" type="slidenum">
              <a:rPr lang="en-US"/>
              <a:pPr/>
              <a:t>15</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F2BF8F3D-0090-4DAB-A754-29B76216227E}"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B4B28C52-E212-46E2-BAB6-EA970A551C17}" type="slidenum">
              <a:rPr lang="en-US"/>
              <a:pPr/>
              <a:t>16</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0CDECB42-ADEF-425C-A181-08FD8833B311}"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F5CF5056-4522-4EE2-993A-69E3B600EDD1}" type="slidenum">
              <a:rPr lang="en-US"/>
              <a:pPr/>
              <a:t>17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55B5CA7A-93BD-434D-9CC7-DED9E923388E}"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5D5BBF90-F3AE-47AC-BDBD-9B6FF3D2BC47}" type="slidenum">
              <a:rPr lang="en-US"/>
              <a:pPr/>
              <a:t>18</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213787E4-56E7-4839-9D4A-B27690B59685}"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34D5E2B6-D888-412A-ABF2-10F2F1665BBD}" type="slidenum">
              <a:rPr lang="en-US"/>
              <a:pPr/>
              <a:t>19</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DAA2C016-45A2-4A72-B956-E63A5F16441B}"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3AAF38A9-CB9F-4972-A99B-7E094098B079}" type="slidenum">
              <a:rPr lang="en-US"/>
              <a:pPr/>
              <a:t>20</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2</a:t>
            </a:fld>
            <a:endParaRPr lang="es-ES" dirty="0"/>
          </a:p>
        </p:txBody>
      </p:sp>
    </p:spTree>
    <p:extLst>
      <p:ext uri="{BB962C8B-B14F-4D97-AF65-F5344CB8AC3E}">
        <p14:creationId xmlns:p14="http://schemas.microsoft.com/office/powerpoint/2010/main" val="3795694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B92DF237-9E84-43ED-9685-BEBA0E66B007}"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0993F48B-00E7-454D-8A5E-2C4DC46D5333}" type="slidenum">
              <a:rPr lang="en-US"/>
              <a:pPr/>
              <a:t>21</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AB1BA111-04B5-4B11-92CC-078F11F18C7B}"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7CF60772-1D8A-4027-A37D-4BB2CBD689A0}" type="slidenum">
              <a:rPr lang="en-US"/>
              <a:pPr/>
              <a:t>22</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A0D92A48-333E-4E46-AAA5-ADB990A00F7C}"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20DF1A64-1828-4FB6-A9C2-CFFD8ABAB695}" type="slidenum">
              <a:rPr lang="en-US"/>
              <a:pPr/>
              <a:t>23</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CC26C831-8856-4270-B984-E7EBF265E0C9}"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EA724140-6CF0-4F3E-84D9-70B635B2D95F}" type="slidenum">
              <a:rPr lang="en-US"/>
              <a:pPr/>
              <a:t>24</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257FB18A-65D1-4634-921B-B17DD8BC3003}"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1A4747CC-8AC8-4F7A-BB15-03ED614C4E9E}" type="slidenum">
              <a:rPr lang="en-US"/>
              <a:pPr/>
              <a:t>41</a:t>
            </a:fld>
            <a:endParaRPr lang="en-US"/>
          </a:p>
        </p:txBody>
      </p:sp>
      <p:sp>
        <p:nvSpPr>
          <p:cNvPr id="400386" name="Rectangle 2"/>
          <p:cNvSpPr>
            <a:spLocks noGrp="1" noRot="1" noChangeAspect="1" noChangeArrowheads="1" noTextEdit="1"/>
          </p:cNvSpPr>
          <p:nvPr>
            <p:ph type="sldImg"/>
          </p:nvPr>
        </p:nvSpPr>
        <p:spPr>
          <a:xfrm>
            <a:off x="1119188" y="698500"/>
            <a:ext cx="4645025" cy="3484563"/>
          </a:xfrm>
          <a:ln/>
        </p:spPr>
      </p:sp>
      <p:sp>
        <p:nvSpPr>
          <p:cNvPr id="400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C42A78EE-5984-4088-98A9-F026832C6850}"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C00EBA0C-FCF7-4CFE-9C60-51FB726194FA}" type="slidenum">
              <a:rPr lang="en-US"/>
              <a:pPr/>
              <a:t>43</a:t>
            </a:fld>
            <a:endParaRPr 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D4B6D329-7F97-4B7E-AA8B-E15B66B85D4E}"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E9FAC70F-D7D4-4244-A579-D3E71E54B5DD}" type="slidenum">
              <a:rPr lang="en-US"/>
              <a:pPr/>
              <a:t>44</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E5E5B399-F913-4D65-9EF7-6FABE5BC3873}"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B6F7CC7B-CEF3-4F9D-9491-FE951793FA74}" type="slidenum">
              <a:rPr lang="en-US"/>
              <a:pPr/>
              <a:t>45</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02D1D01A-4FDD-4EBF-8778-BCA3760FE9FF}"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AA213B68-6508-4471-AEAA-571A28AF22CC}" type="slidenum">
              <a:rPr lang="en-US"/>
              <a:pPr/>
              <a:t>46</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577BC419-A183-47DD-A6B5-6085D7CE2461}"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D44817AE-58AD-49E7-8C9D-158641D45C03}" type="slidenum">
              <a:rPr lang="en-US"/>
              <a:pPr/>
              <a:t>47</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1F477-EF1C-40F5-919E-2310D296732E}" type="slidenum">
              <a:rPr lang="es-CL"/>
              <a:pPr/>
              <a:t>3</a:t>
            </a:fld>
            <a:endParaRPr lang="es-CL"/>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s-C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049A8EE3-58BB-4C73-9EBE-2F49B933670D}"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2F756B16-D812-4839-A12B-E6B7D644AFEB}" type="slidenum">
              <a:rPr lang="en-US"/>
              <a:pPr/>
              <a:t>48</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86EF14DC-205A-4E67-A42F-3C6184D25DA5}"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7090401B-D225-4F9C-9F88-6E52D57F0F91}" type="slidenum">
              <a:rPr lang="en-US"/>
              <a:pPr/>
              <a:t>49</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294F1788-6E93-472F-B79B-37424584F330}"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094FFAB0-9396-4E1F-91AA-E690A30954FB}" type="slidenum">
              <a:rPr lang="en-US"/>
              <a:pPr/>
              <a:t>50</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0051D34-F751-4E62-8372-9261344BBFEF}"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C03682DD-BA3C-4E20-A0AF-87242BCB5554}" type="slidenum">
              <a:rPr lang="en-US"/>
              <a:pPr/>
              <a:t>51</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D98A562-BBE5-4A6B-95FD-279420756851}"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37739FB8-1EE0-4353-9DB6-DBC7BB69E5C3}" type="slidenum">
              <a:rPr lang="en-US"/>
              <a:pPr/>
              <a:t>52</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83D9E95E-570B-4DD7-9CA8-CE3EC4F37FCF}"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AAFDA985-C436-4CD7-BFEB-D60A92E7917F}" type="slidenum">
              <a:rPr lang="en-US"/>
              <a:pPr/>
              <a:t>53</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E18CF86E-DC62-4F41-AA19-AACB79245953}"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FCDA5E4D-4717-4B03-B54F-9E0D7A053BDF}" type="slidenum">
              <a:rPr lang="en-US"/>
              <a:pPr/>
              <a:t>54</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3854F5BD-F651-4D72-B311-53721641473D}"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6DC3C827-1C93-4FB7-A8AD-F3F8F382BCB8}" type="slidenum">
              <a:rPr lang="en-US"/>
              <a:pPr/>
              <a:t>55</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F2D5D903-C2C6-425F-89FB-7B1969A19AA3}"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FB4BF3C3-DF21-49F4-9039-C94CFD843B69}" type="slidenum">
              <a:rPr lang="en-US"/>
              <a:pPr/>
              <a:t>56</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FB8CDF11-C28A-401A-94AE-4BC8F25C3CBC}"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2A71A81E-13A0-4F72-B8A7-CCA0FBD236D9}" type="slidenum">
              <a:rPr lang="en-US"/>
              <a:pPr/>
              <a:t>57</a:t>
            </a:fld>
            <a:endParaRPr lang="en-US"/>
          </a:p>
        </p:txBody>
      </p:sp>
      <p:sp>
        <p:nvSpPr>
          <p:cNvPr id="420866" name="Rectangle 2"/>
          <p:cNvSpPr>
            <a:spLocks noGrp="1" noRot="1" noChangeAspect="1" noChangeArrowheads="1" noTextEdit="1"/>
          </p:cNvSpPr>
          <p:nvPr>
            <p:ph type="sldImg"/>
          </p:nvPr>
        </p:nvSpPr>
        <p:spPr>
          <a:xfrm>
            <a:off x="1158875" y="719138"/>
            <a:ext cx="4600575" cy="3451225"/>
          </a:xfrm>
          <a:ln/>
        </p:spPr>
      </p:sp>
      <p:sp>
        <p:nvSpPr>
          <p:cNvPr id="420867" name="Rectangle 3"/>
          <p:cNvSpPr>
            <a:spLocks noGrp="1" noChangeArrowheads="1"/>
          </p:cNvSpPr>
          <p:nvPr>
            <p:ph type="body" idx="1"/>
          </p:nvPr>
        </p:nvSpPr>
        <p:spPr>
          <a:xfrm>
            <a:off x="931349" y="4387049"/>
            <a:ext cx="5055190" cy="4239963"/>
          </a:xfrm>
        </p:spPr>
        <p:txBody>
          <a:bodyPr/>
          <a:lstStyle/>
          <a:p>
            <a:pPr algn="just"/>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E206F-1524-45C5-AE4D-E54BC35A70CA}" type="slidenum">
              <a:rPr lang="es-CL"/>
              <a:pPr/>
              <a:t>4</a:t>
            </a:fld>
            <a:endParaRPr lang="es-CL"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s-CL"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0C64A62D-19FC-4420-9A49-6BF8D8EB8065}"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E1F3329D-1EC1-492C-9A07-68B51EE515D6}" type="slidenum">
              <a:rPr lang="en-US"/>
              <a:pPr/>
              <a:t>58</a:t>
            </a:fld>
            <a:endParaRPr lang="en-US"/>
          </a:p>
        </p:txBody>
      </p:sp>
      <p:sp>
        <p:nvSpPr>
          <p:cNvPr id="418818" name="Rectangle 2"/>
          <p:cNvSpPr>
            <a:spLocks noGrp="1" noRot="1" noChangeAspect="1" noChangeArrowheads="1" noTextEdit="1"/>
          </p:cNvSpPr>
          <p:nvPr>
            <p:ph type="sldImg"/>
          </p:nvPr>
        </p:nvSpPr>
        <p:spPr>
          <a:xfrm>
            <a:off x="1158875" y="719138"/>
            <a:ext cx="4600575" cy="3451225"/>
          </a:xfrm>
          <a:ln/>
        </p:spPr>
      </p:sp>
      <p:sp>
        <p:nvSpPr>
          <p:cNvPr id="418819" name="Rectangle 3"/>
          <p:cNvSpPr>
            <a:spLocks noGrp="1" noChangeArrowheads="1"/>
          </p:cNvSpPr>
          <p:nvPr>
            <p:ph type="body" idx="1"/>
          </p:nvPr>
        </p:nvSpPr>
        <p:spPr>
          <a:xfrm>
            <a:off x="931349" y="4387049"/>
            <a:ext cx="5055190" cy="4239963"/>
          </a:xfrm>
        </p:spPr>
        <p:txBody>
          <a:bodyPr/>
          <a:lstStyle/>
          <a:p>
            <a:pPr algn="just"/>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4F0B5-8754-4B37-B372-EA6178221124}" type="slidenum">
              <a:rPr lang="fr-FR"/>
              <a:pPr/>
              <a:t>60</a:t>
            </a:fld>
            <a:endParaRPr lang="fr-F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fr-FR" sz="800" dirty="0">
                <a:solidFill>
                  <a:schemeClr val="hlink"/>
                </a:solidFill>
              </a:rPr>
              <a:t>Quel est l’état des connaissances actuelles concernant </a:t>
            </a:r>
          </a:p>
          <a:p>
            <a:r>
              <a:rPr lang="fr-FR" sz="800" dirty="0">
                <a:solidFill>
                  <a:schemeClr val="hlink"/>
                </a:solidFill>
              </a:rPr>
              <a:t>les contrats, </a:t>
            </a:r>
          </a:p>
          <a:p>
            <a:r>
              <a:rPr lang="fr-FR" sz="800" dirty="0">
                <a:solidFill>
                  <a:schemeClr val="hlink"/>
                </a:solidFill>
              </a:rPr>
              <a:t>les contrats de performance et </a:t>
            </a:r>
          </a:p>
          <a:p>
            <a:r>
              <a:rPr lang="fr-FR" sz="800" dirty="0">
                <a:solidFill>
                  <a:schemeClr val="hlink"/>
                </a:solidFill>
              </a:rPr>
              <a:t>la privatisation des services ?</a:t>
            </a:r>
          </a:p>
          <a:p>
            <a:endParaRPr lang="fr-FR" sz="800" dirty="0">
              <a:solidFill>
                <a:schemeClr val="hlink"/>
              </a:solidFill>
            </a:endParaRPr>
          </a:p>
          <a:p>
            <a:r>
              <a:rPr lang="fr-FR" sz="1600" dirty="0"/>
              <a:t>Pas de contrôle de qualité</a:t>
            </a:r>
          </a:p>
          <a:p>
            <a:r>
              <a:rPr lang="fr-FR" sz="800" dirty="0">
                <a:solidFill>
                  <a:schemeClr val="hlink"/>
                </a:solidFill>
              </a:rPr>
              <a:t>Services non médicaux : moins onéreux … mais pour une qualité moindre = &gt;&gt;&gt; recherche de productivité/salaires réduits?</a:t>
            </a:r>
            <a:endParaRPr lang="en-CA" sz="800" dirty="0">
              <a:solidFill>
                <a:schemeClr val="hlin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A4C7A-7668-4AAB-B226-DA2343DFB8AE}" type="slidenum">
              <a:rPr lang="fr-FR"/>
              <a:pPr/>
              <a:t>61</a:t>
            </a:fld>
            <a:endParaRPr lang="fr-F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6FF04-9449-46E4-AFE0-BC4A5D77CEEB}" type="slidenum">
              <a:rPr lang="fr-FR"/>
              <a:pPr/>
              <a:t>62</a:t>
            </a:fld>
            <a:endParaRPr lang="fr-F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CA"/>
              <a:t>Certains politicien-es québecoise avancent l’idée d’avoir un État Astérix</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C615CEAA-58FC-42E3-9082-106FEECDD97C}" type="datetime3">
              <a:rPr lang="en-US"/>
              <a:pPr/>
              <a:t>29 November 2013</a:t>
            </a:fld>
            <a:endParaRPr lang="en-US"/>
          </a:p>
        </p:txBody>
      </p:sp>
      <p:sp>
        <p:nvSpPr>
          <p:cNvPr id="7" name="Rectangle 7"/>
          <p:cNvSpPr>
            <a:spLocks noGrp="1" noChangeArrowheads="1"/>
          </p:cNvSpPr>
          <p:nvPr>
            <p:ph type="sldNum" sz="quarter" idx="5"/>
          </p:nvPr>
        </p:nvSpPr>
        <p:spPr>
          <a:ln/>
        </p:spPr>
        <p:txBody>
          <a:bodyPr/>
          <a:lstStyle/>
          <a:p>
            <a:fld id="{5A76025A-2258-4B01-BF46-8351C5119239}" type="slidenum">
              <a:rPr lang="en-US"/>
              <a:pPr/>
              <a:t>63</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2C6CE2-E0C1-4F22-8E9E-3297975F5D70}" type="slidenum">
              <a:rPr lang="fr-CA"/>
              <a:pPr/>
              <a:t>64</a:t>
            </a:fld>
            <a:endParaRPr lang="fr-CA"/>
          </a:p>
        </p:txBody>
      </p:sp>
      <p:sp>
        <p:nvSpPr>
          <p:cNvPr id="1632258" name="Rectangle 2"/>
          <p:cNvSpPr>
            <a:spLocks noGrp="1" noRot="1" noChangeAspect="1" noChangeArrowheads="1" noTextEdit="1"/>
          </p:cNvSpPr>
          <p:nvPr>
            <p:ph type="sldImg"/>
          </p:nvPr>
        </p:nvSpPr>
        <p:spPr>
          <a:xfrm>
            <a:off x="2398713" y="0"/>
            <a:ext cx="1878012" cy="1409700"/>
          </a:xfrm>
          <a:ln/>
        </p:spPr>
      </p:sp>
      <p:sp>
        <p:nvSpPr>
          <p:cNvPr id="163225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F1546-C1F4-47D4-A957-3D36804ECE82}" type="slidenum">
              <a:rPr lang="en-US"/>
              <a:pPr/>
              <a:t>5</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xfrm>
            <a:off x="917575" y="4415790"/>
            <a:ext cx="5046663" cy="4183380"/>
          </a:xfrm>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13D448-3D47-44F3-B1BD-53F24306F4DF}" type="slidenum">
              <a:rPr lang="es-CL"/>
              <a:pPr/>
              <a:t>6</a:t>
            </a:fld>
            <a:endParaRPr lang="es-CL"/>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9DD67-3F09-47EE-ADDC-97BBD4FBC13C}" type="slidenum">
              <a:rPr lang="fr-CA"/>
              <a:pPr/>
              <a:t>8</a:t>
            </a:fld>
            <a:endParaRPr lang="fr-CA"/>
          </a:p>
        </p:txBody>
      </p:sp>
      <p:sp>
        <p:nvSpPr>
          <p:cNvPr id="1350658" name="Rectangle 2"/>
          <p:cNvSpPr>
            <a:spLocks noGrp="1" noRot="1" noChangeAspect="1" noChangeArrowheads="1" noTextEdit="1"/>
          </p:cNvSpPr>
          <p:nvPr>
            <p:ph type="sldImg"/>
          </p:nvPr>
        </p:nvSpPr>
        <p:spPr>
          <a:xfrm>
            <a:off x="1117600" y="696913"/>
            <a:ext cx="4646613" cy="3486150"/>
          </a:xfrm>
          <a:ln/>
        </p:spPr>
      </p:sp>
      <p:sp>
        <p:nvSpPr>
          <p:cNvPr id="1350659" name="Rectangle 3"/>
          <p:cNvSpPr>
            <a:spLocks noGrp="1" noChangeArrowheads="1"/>
          </p:cNvSpPr>
          <p:nvPr>
            <p:ph type="body" idx="1"/>
          </p:nvPr>
        </p:nvSpPr>
        <p:spPr>
          <a:xfrm>
            <a:off x="917575" y="4416426"/>
            <a:ext cx="5046663" cy="4183063"/>
          </a:xfrm>
        </p:spPr>
        <p:txBody>
          <a:bodyPr/>
          <a:lstStyle/>
          <a:p>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F3636-7FD7-4924-B8D5-F4E567EAE83D}" type="slidenum">
              <a:rPr lang="fr-CA"/>
              <a:pPr/>
              <a:t>9</a:t>
            </a:fld>
            <a:endParaRPr lang="fr-CA"/>
          </a:p>
        </p:txBody>
      </p:sp>
      <p:sp>
        <p:nvSpPr>
          <p:cNvPr id="1352706" name="Rectangle 2"/>
          <p:cNvSpPr>
            <a:spLocks noGrp="1" noRot="1" noChangeAspect="1" noChangeArrowheads="1" noTextEdit="1"/>
          </p:cNvSpPr>
          <p:nvPr>
            <p:ph type="sldImg"/>
          </p:nvPr>
        </p:nvSpPr>
        <p:spPr>
          <a:xfrm>
            <a:off x="1117600" y="696913"/>
            <a:ext cx="4646613" cy="3486150"/>
          </a:xfrm>
          <a:ln/>
        </p:spPr>
      </p:sp>
      <p:sp>
        <p:nvSpPr>
          <p:cNvPr id="1352707" name="Rectangle 3"/>
          <p:cNvSpPr>
            <a:spLocks noGrp="1" noChangeArrowheads="1"/>
          </p:cNvSpPr>
          <p:nvPr>
            <p:ph type="body" idx="1"/>
          </p:nvPr>
        </p:nvSpPr>
        <p:spPr>
          <a:xfrm>
            <a:off x="917575" y="4416426"/>
            <a:ext cx="5046663" cy="4183063"/>
          </a:xfrm>
        </p:spPr>
        <p:txBody>
          <a:bodyPr/>
          <a:lstStyle/>
          <a:p>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1DE91-5AAC-48FF-873B-80FB0912FC79}" type="slidenum">
              <a:rPr lang="fr-CA"/>
              <a:pPr/>
              <a:t>10</a:t>
            </a:fld>
            <a:endParaRPr lang="fr-CA"/>
          </a:p>
        </p:txBody>
      </p:sp>
      <p:sp>
        <p:nvSpPr>
          <p:cNvPr id="1356802" name="Rectangle 2"/>
          <p:cNvSpPr>
            <a:spLocks noGrp="1" noRot="1" noChangeAspect="1" noChangeArrowheads="1" noTextEdit="1"/>
          </p:cNvSpPr>
          <p:nvPr>
            <p:ph type="sldImg"/>
          </p:nvPr>
        </p:nvSpPr>
        <p:spPr>
          <a:xfrm>
            <a:off x="1117600" y="696913"/>
            <a:ext cx="4646613" cy="3486150"/>
          </a:xfrm>
          <a:ln/>
        </p:spPr>
      </p:sp>
      <p:sp>
        <p:nvSpPr>
          <p:cNvPr id="1356803" name="Rectangle 3"/>
          <p:cNvSpPr>
            <a:spLocks noGrp="1" noChangeArrowheads="1"/>
          </p:cNvSpPr>
          <p:nvPr>
            <p:ph type="body" idx="1"/>
          </p:nvPr>
        </p:nvSpPr>
        <p:spPr>
          <a:xfrm>
            <a:off x="917575" y="4416426"/>
            <a:ext cx="5046663" cy="4183063"/>
          </a:xfrm>
        </p:spPr>
        <p:txBody>
          <a:bodyPr/>
          <a:lstStyle/>
          <a:p>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86088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924664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69245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 y="-1"/>
            <a:ext cx="9244406" cy="6945631"/>
          </a:xfrm>
          <a:prstGeom prst="rect">
            <a:avLst/>
          </a:prstGeom>
        </p:spPr>
      </p:pic>
      <p:pic>
        <p:nvPicPr>
          <p:cNvPr id="5" name="Picture 4"/>
          <p:cNvPicPr>
            <a:picLocks noChangeAspect="1"/>
          </p:cNvPicPr>
          <p:nvPr/>
        </p:nvPicPr>
        <p:blipFill>
          <a:blip r:embed="rId3"/>
          <a:stretch>
            <a:fillRect/>
          </a:stretch>
        </p:blipFill>
        <p:spPr>
          <a:xfrm>
            <a:off x="3527945" y="5439107"/>
            <a:ext cx="2136762" cy="139837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5614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36"/>
            <a:ext cx="8229600" cy="1143000"/>
          </a:xfrm>
          <a:prstGeom prst="rect">
            <a:avLst/>
          </a:prstGeom>
        </p:spPr>
        <p:txBody>
          <a:bodyPr/>
          <a:lstStyle>
            <a:lvl1pPr>
              <a:defRPr>
                <a:solidFill>
                  <a:srgbClr val="0070C0"/>
                </a:solidFill>
                <a:effectLst>
                  <a:outerShdw blurRad="38100" dist="38100" dir="2700000" algn="tl">
                    <a:srgbClr val="000000">
                      <a:alpha val="43137"/>
                    </a:srgbClr>
                  </a:outerShdw>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472966" y="6290441"/>
            <a:ext cx="2349062" cy="551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9278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414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3"/>
            <a:ext cx="4068762"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3"/>
            <a:ext cx="4070350"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559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102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a:defRPr lang="en-US">
                <a:solidFill>
                  <a:srgbClr val="0070C0"/>
                </a:solidFill>
                <a:effectLst>
                  <a:outerShdw blurRad="38100" dist="38100" dir="2700000" algn="tl">
                    <a:srgbClr val="000000">
                      <a:alpha val="43137"/>
                    </a:srgbClr>
                  </a:outerShdw>
                </a:effectLst>
                <a:latin typeface="+mj-lt"/>
              </a:defRPr>
            </a:lvl1pPr>
          </a:lstStyle>
          <a:p>
            <a:pPr lvl="0"/>
            <a:r>
              <a:rPr lang="en-US" smtClean="0"/>
              <a:t>Click to edit Master title style</a:t>
            </a:r>
            <a:endParaRPr lang="en-US"/>
          </a:p>
        </p:txBody>
      </p:sp>
    </p:spTree>
    <p:extLst>
      <p:ext uri="{BB962C8B-B14F-4D97-AF65-F5344CB8AC3E}">
        <p14:creationId xmlns:p14="http://schemas.microsoft.com/office/powerpoint/2010/main" val="2832425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75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3386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153206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541463"/>
            <a:ext cx="8291512" cy="4310062"/>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944383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lnSpc>
                <a:spcPct val="100000"/>
              </a:lnSpc>
              <a:defRPr sz="4000" b="1">
                <a:latin typeface="Cambria" pitchFamily="18" charset="0"/>
              </a:defRPr>
            </a:lvl1pPr>
          </a:lstStyle>
          <a:p>
            <a:r>
              <a:rPr lang="en-US" smtClean="0"/>
              <a:t>Click to edit Master title style</a:t>
            </a:r>
            <a:endParaRPr lang="en-U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sz="2800">
                <a:latin typeface="Cambr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295942809"/>
      </p:ext>
    </p:extLst>
  </p:cSld>
  <p:clrMapOvr>
    <a:masterClrMapping/>
  </p:clrMapOvr>
  <p:transition>
    <p:cu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38270"/>
          </a:xfr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468332" y="1500323"/>
            <a:ext cx="4008644" cy="435122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07295" y="1500323"/>
            <a:ext cx="4010002" cy="435122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1840216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Espace réservé du numéro de diapositive 2"/>
          <p:cNvSpPr>
            <a:spLocks noGrp="1"/>
          </p:cNvSpPr>
          <p:nvPr>
            <p:ph type="sldNum" sz="quarter" idx="10"/>
          </p:nvPr>
        </p:nvSpPr>
        <p:spPr>
          <a:xfrm>
            <a:off x="7038975" y="6416675"/>
            <a:ext cx="2133600" cy="476250"/>
          </a:xfrm>
          <a:prstGeom prst="rect">
            <a:avLst/>
          </a:prstGeom>
        </p:spPr>
        <p:txBody>
          <a:bodyPr/>
          <a:lstStyle>
            <a:lvl1pPr>
              <a:defRPr/>
            </a:lvl1pPr>
          </a:lstStyle>
          <a:p>
            <a:fld id="{E53C456A-DF92-4015-BE53-1E2A624454A7}" type="slidenum">
              <a:rPr lang="fr-CA"/>
              <a:pPr/>
              <a:t>‹#›</a:t>
            </a:fld>
            <a:endParaRPr lang="fr-CA"/>
          </a:p>
        </p:txBody>
      </p:sp>
    </p:spTree>
    <p:extLst>
      <p:ext uri="{BB962C8B-B14F-4D97-AF65-F5344CB8AC3E}">
        <p14:creationId xmlns:p14="http://schemas.microsoft.com/office/powerpoint/2010/main" val="1919239944"/>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89693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141491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052240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2097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56362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217943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29/11/2013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23693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5C2FE-E09F-4B62-84AD-ABBC5B24954B}" type="datetimeFigureOut">
              <a:rPr lang="es-VE" smtClean="0"/>
              <a:t>29/11/2013</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4DDDD-A805-408E-A6B8-5814CD1E06DC}" type="slidenum">
              <a:rPr lang="es-VE" smtClean="0"/>
              <a:t>‹#›</a:t>
            </a:fld>
            <a:endParaRPr lang="es-VE"/>
          </a:p>
        </p:txBody>
      </p:sp>
    </p:spTree>
    <p:extLst>
      <p:ext uri="{BB962C8B-B14F-4D97-AF65-F5344CB8AC3E}">
        <p14:creationId xmlns:p14="http://schemas.microsoft.com/office/powerpoint/2010/main" val="3586148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creen shot 2013-06-06 at 1.56.39 PM.png"/>
          <p:cNvPicPr>
            <a:picLocks noChangeAspect="1"/>
          </p:cNvPicPr>
          <p:nvPr/>
        </p:nvPicPr>
        <p:blipFill>
          <a:blip r:embed="rId14"/>
          <a:stretch>
            <a:fillRect/>
          </a:stretch>
        </p:blipFill>
        <p:spPr>
          <a:xfrm>
            <a:off x="0" y="1219200"/>
            <a:ext cx="9144000" cy="762000"/>
          </a:xfrm>
          <a:prstGeom prst="rect">
            <a:avLst/>
          </a:prstGeom>
        </p:spPr>
      </p:pic>
      <p:sp>
        <p:nvSpPr>
          <p:cNvPr id="13" name="Rectangle 7"/>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prstTxWarp prst="textNoShape">
              <a:avLst/>
            </a:prstTxWarp>
          </a:bodyPr>
          <a:lstStyle/>
          <a:p>
            <a:pPr algn="r" rtl="0"/>
            <a:fld id="{3D35E3A0-7489-5B4A-9178-1EFC836545FF}" type="slidenum">
              <a:rPr lang="ar-SA" sz="1500">
                <a:solidFill>
                  <a:srgbClr val="72BBE8"/>
                </a:solidFill>
                <a:latin typeface="Arial Narrow" charset="0"/>
              </a:rPr>
              <a:pPr algn="r" rtl="0"/>
              <a:t>‹#›</a:t>
            </a:fld>
            <a:r>
              <a:rPr lang="en-US" sz="1500" dirty="0">
                <a:solidFill>
                  <a:srgbClr val="72BBE8"/>
                </a:solidFill>
                <a:latin typeface="Arial Narrow" charset="0"/>
              </a:rPr>
              <a:t> </a:t>
            </a:r>
            <a:r>
              <a:rPr lang="en-US" sz="2100" baseline="14000" dirty="0">
                <a:solidFill>
                  <a:schemeClr val="bg1"/>
                </a:solidFill>
                <a:latin typeface="Arial Narrow" charset="0"/>
              </a:rPr>
              <a:t>|</a:t>
            </a:r>
          </a:p>
        </p:txBody>
      </p:sp>
      <p:pic>
        <p:nvPicPr>
          <p:cNvPr id="14" name="Picture 13"/>
          <p:cNvPicPr>
            <a:picLocks noChangeAspect="1"/>
          </p:cNvPicPr>
          <p:nvPr/>
        </p:nvPicPr>
        <p:blipFill>
          <a:blip r:embed="rId15"/>
          <a:stretch>
            <a:fillRect/>
          </a:stretch>
        </p:blipFill>
        <p:spPr>
          <a:xfrm>
            <a:off x="5220072" y="6021288"/>
            <a:ext cx="3645520" cy="613602"/>
          </a:xfrm>
          <a:prstGeom prst="rect">
            <a:avLst/>
          </a:prstGeom>
        </p:spPr>
      </p:pic>
      <p:sp>
        <p:nvSpPr>
          <p:cNvPr id="15"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
        <p:nvSpPr>
          <p:cNvPr id="16" name="Rectangle 3"/>
          <p:cNvSpPr>
            <a:spLocks noGrp="1" noChangeArrowheads="1"/>
          </p:cNvSpPr>
          <p:nvPr>
            <p:ph type="body" idx="1"/>
          </p:nvPr>
        </p:nvSpPr>
        <p:spPr bwMode="auto">
          <a:xfrm>
            <a:off x="442913" y="1541463"/>
            <a:ext cx="8291512" cy="43100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773363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8732" y="809830"/>
            <a:ext cx="8229600" cy="1901860"/>
          </a:xfrm>
          <a:prstGeom prst="rect">
            <a:avLst/>
          </a:prstGeom>
        </p:spPr>
        <p:txBody>
          <a:bodyPr/>
          <a:lst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a:lstStyle>
          <a:p>
            <a:pPr fontAlgn="auto">
              <a:spcAft>
                <a:spcPts val="0"/>
              </a:spcAft>
            </a:pPr>
            <a:r>
              <a:rPr lang="es-CL" sz="4800" dirty="0" err="1" smtClean="0">
                <a:solidFill>
                  <a:schemeClr val="bg1"/>
                </a:solidFill>
                <a:effectLst>
                  <a:outerShdw blurRad="38100" dist="38100" dir="2700000" algn="tl">
                    <a:srgbClr val="000000">
                      <a:alpha val="43137"/>
                    </a:srgbClr>
                  </a:outerShdw>
                </a:effectLst>
                <a:latin typeface="+mj-lt"/>
              </a:rPr>
              <a:t>Contractualización</a:t>
            </a:r>
            <a:r>
              <a:rPr lang="es-CL" sz="4800" dirty="0" smtClean="0">
                <a:solidFill>
                  <a:schemeClr val="bg1"/>
                </a:solidFill>
                <a:effectLst>
                  <a:outerShdw blurRad="38100" dist="38100" dir="2700000" algn="tl">
                    <a:srgbClr val="000000">
                      <a:alpha val="43137"/>
                    </a:srgbClr>
                  </a:outerShdw>
                </a:effectLst>
                <a:latin typeface="+mj-lt"/>
              </a:rPr>
              <a:t> en </a:t>
            </a:r>
            <a:r>
              <a:rPr lang="es-CL" sz="4800" dirty="0">
                <a:solidFill>
                  <a:schemeClr val="bg1"/>
                </a:solidFill>
                <a:effectLst>
                  <a:outerShdw blurRad="38100" dist="38100" dir="2700000" algn="tl">
                    <a:srgbClr val="000000">
                      <a:alpha val="43137"/>
                    </a:srgbClr>
                  </a:outerShdw>
                </a:effectLst>
                <a:latin typeface="+mj-lt"/>
              </a:rPr>
              <a:t>Base </a:t>
            </a:r>
            <a:r>
              <a:rPr lang="es-CL" sz="4800" dirty="0" smtClean="0">
                <a:solidFill>
                  <a:schemeClr val="bg1"/>
                </a:solidFill>
                <a:effectLst>
                  <a:outerShdw blurRad="38100" dist="38100" dir="2700000" algn="tl">
                    <a:srgbClr val="000000">
                      <a:alpha val="43137"/>
                    </a:srgbClr>
                  </a:outerShdw>
                </a:effectLst>
                <a:latin typeface="+mj-lt"/>
              </a:rPr>
              <a:t>a Desempeño</a:t>
            </a:r>
            <a:r>
              <a:rPr lang="es-CL" sz="4800" dirty="0">
                <a:solidFill>
                  <a:schemeClr val="bg1"/>
                </a:solidFill>
                <a:effectLst>
                  <a:outerShdw blurRad="38100" dist="38100" dir="2700000" algn="tl">
                    <a:srgbClr val="000000">
                      <a:alpha val="43137"/>
                    </a:srgbClr>
                  </a:outerShdw>
                </a:effectLst>
                <a:latin typeface="+mj-lt"/>
              </a:rPr>
              <a:t>: </a:t>
            </a:r>
            <a:endParaRPr lang="es-CL" sz="4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r>
              <a:rPr lang="es-CL" sz="4200" i="1" dirty="0" smtClean="0">
                <a:solidFill>
                  <a:schemeClr val="bg1"/>
                </a:solidFill>
                <a:effectLst>
                  <a:outerShdw blurRad="38100" dist="38100" dir="2700000" algn="tl">
                    <a:srgbClr val="000000">
                      <a:alpha val="43137"/>
                    </a:srgbClr>
                  </a:outerShdw>
                </a:effectLst>
                <a:latin typeface="+mj-lt"/>
              </a:rPr>
              <a:t>Acercando </a:t>
            </a:r>
            <a:r>
              <a:rPr lang="es-CL" sz="4200" i="1" dirty="0">
                <a:solidFill>
                  <a:schemeClr val="bg1"/>
                </a:solidFill>
                <a:effectLst>
                  <a:outerShdw blurRad="38100" dist="38100" dir="2700000" algn="tl">
                    <a:srgbClr val="000000">
                      <a:alpha val="43137"/>
                    </a:srgbClr>
                  </a:outerShdw>
                </a:effectLst>
                <a:latin typeface="+mj-lt"/>
              </a:rPr>
              <a:t>la Oferta y la Demanda</a:t>
            </a: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Cristian Morales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Financiamiento y Economía de la Salud, HSS/HS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(moralesc@paho.org)</a:t>
            </a:r>
            <a:endParaRPr lang="es-VE" sz="2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674919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9" name="Rectangle 3"/>
          <p:cNvSpPr>
            <a:spLocks noGrp="1" noChangeArrowheads="1"/>
          </p:cNvSpPr>
          <p:nvPr>
            <p:ph type="title"/>
          </p:nvPr>
        </p:nvSpPr>
        <p:spPr bwMode="auto">
          <a:xfrm>
            <a:off x="394150" y="172352"/>
            <a:ext cx="8733051" cy="671513"/>
          </a:xfrm>
          <a:noFill/>
          <a:ln cap="flat" algn="ctr">
            <a:miter lim="800000"/>
            <a:headEnd/>
            <a:tailEnd/>
          </a:ln>
        </p:spPr>
        <p:txBody>
          <a:bodyPr vert="horz" wrap="square" lIns="91440" tIns="45720" rIns="91440" bIns="45720" numCol="1" anchor="ctr" anchorCtr="0" compatLnSpc="1">
            <a:prstTxWarp prst="textNoShape">
              <a:avLst/>
            </a:prstTxWarp>
          </a:bodyPr>
          <a:lstStyle/>
          <a:p>
            <a:r>
              <a:rPr lang="es-CL" sz="3200" dirty="0" smtClean="0"/>
              <a:t>Ejecución de las Funciones de Dirección</a:t>
            </a:r>
            <a:endParaRPr lang="es-CL" sz="3200" b="1" dirty="0">
              <a:solidFill>
                <a:srgbClr val="0070C0"/>
              </a:solidFill>
            </a:endParaRPr>
          </a:p>
        </p:txBody>
      </p:sp>
      <p:sp>
        <p:nvSpPr>
          <p:cNvPr id="1355778" name="Line 2"/>
          <p:cNvSpPr>
            <a:spLocks noChangeShapeType="1"/>
          </p:cNvSpPr>
          <p:nvPr/>
        </p:nvSpPr>
        <p:spPr bwMode="auto">
          <a:xfrm>
            <a:off x="4311650" y="3644900"/>
            <a:ext cx="2130425" cy="0"/>
          </a:xfrm>
          <a:prstGeom prst="line">
            <a:avLst/>
          </a:prstGeom>
          <a:noFill/>
          <a:ln w="28575">
            <a:solidFill>
              <a:schemeClr val="tx1"/>
            </a:solidFill>
            <a:round/>
            <a:headEnd/>
            <a:tailEnd type="triangle" w="med" len="med"/>
          </a:ln>
          <a:effectLst/>
        </p:spPr>
        <p:txBody>
          <a:bodyPr/>
          <a:lstStyle/>
          <a:p>
            <a:endParaRPr lang="es-CL" dirty="0">
              <a:latin typeface="+mj-lt"/>
            </a:endParaRPr>
          </a:p>
        </p:txBody>
      </p:sp>
      <p:sp>
        <p:nvSpPr>
          <p:cNvPr id="1355780" name="Text Box 4"/>
          <p:cNvSpPr txBox="1">
            <a:spLocks noChangeArrowheads="1"/>
          </p:cNvSpPr>
          <p:nvPr/>
        </p:nvSpPr>
        <p:spPr bwMode="auto">
          <a:xfrm>
            <a:off x="3783612" y="1058863"/>
            <a:ext cx="1392625" cy="523220"/>
          </a:xfrm>
          <a:prstGeom prst="rect">
            <a:avLst/>
          </a:prstGeom>
          <a:solidFill>
            <a:schemeClr val="bg1"/>
          </a:solidFill>
          <a:ln w="9525">
            <a:noFill/>
            <a:miter lim="800000"/>
            <a:headEnd/>
            <a:tailEnd/>
          </a:ln>
          <a:effectLst>
            <a:outerShdw dist="107763" dir="2700000" algn="ctr" rotWithShape="0">
              <a:schemeClr val="bg1">
                <a:alpha val="50000"/>
              </a:schemeClr>
            </a:outerShdw>
          </a:effectLst>
        </p:spPr>
        <p:txBody>
          <a:bodyPr wrap="none">
            <a:spAutoFit/>
          </a:bodyPr>
          <a:lstStyle/>
          <a:p>
            <a:pPr algn="ctr" eaLnBrk="0" hangingPunct="0"/>
            <a:r>
              <a:rPr lang="es-CL" sz="2800" b="1" dirty="0" smtClean="0">
                <a:solidFill>
                  <a:srgbClr val="080808"/>
                </a:solidFill>
                <a:latin typeface="+mj-lt"/>
              </a:rPr>
              <a:t>ESTADO</a:t>
            </a:r>
            <a:endParaRPr lang="es-CL" sz="2800" b="1" dirty="0">
              <a:solidFill>
                <a:srgbClr val="080808"/>
              </a:solidFill>
              <a:latin typeface="+mj-lt"/>
            </a:endParaRPr>
          </a:p>
        </p:txBody>
      </p:sp>
      <p:sp>
        <p:nvSpPr>
          <p:cNvPr id="1355781" name="Text Box 5"/>
          <p:cNvSpPr txBox="1">
            <a:spLocks noChangeArrowheads="1"/>
          </p:cNvSpPr>
          <p:nvPr/>
        </p:nvSpPr>
        <p:spPr bwMode="auto">
          <a:xfrm>
            <a:off x="1317625" y="5924550"/>
            <a:ext cx="6619875" cy="954107"/>
          </a:xfrm>
          <a:prstGeom prst="rect">
            <a:avLst/>
          </a:prstGeom>
          <a:solidFill>
            <a:srgbClr val="FF0000"/>
          </a:solidFill>
          <a:ln w="9525" algn="ctr">
            <a:noFill/>
            <a:miter lim="800000"/>
            <a:headEnd/>
            <a:tailEnd/>
          </a:ln>
          <a:effectLst>
            <a:outerShdw dist="107763" dir="2700000" algn="ctr" rotWithShape="0">
              <a:schemeClr val="bg1">
                <a:alpha val="50000"/>
              </a:schemeClr>
            </a:outerShdw>
          </a:effectLst>
        </p:spPr>
        <p:txBody>
          <a:bodyPr>
            <a:spAutoFit/>
          </a:bodyPr>
          <a:lstStyle/>
          <a:p>
            <a:pPr algn="ctr" eaLnBrk="0" hangingPunct="0"/>
            <a:r>
              <a:rPr lang="es-CL" sz="2800" b="1" dirty="0" smtClean="0">
                <a:solidFill>
                  <a:schemeClr val="bg1"/>
                </a:solidFill>
                <a:latin typeface="+mj-lt"/>
              </a:rPr>
              <a:t>  </a:t>
            </a:r>
            <a:r>
              <a:rPr lang="es-CL" sz="2400" b="1" dirty="0" smtClean="0">
                <a:solidFill>
                  <a:schemeClr val="bg1"/>
                </a:solidFill>
                <a:latin typeface="+mj-lt"/>
              </a:rPr>
              <a:t>REDUCCIÓN DE LAS DESIGUALDADES EN SALUD </a:t>
            </a:r>
          </a:p>
          <a:p>
            <a:pPr algn="ctr" eaLnBrk="0" hangingPunct="0"/>
            <a:r>
              <a:rPr lang="es-CL" sz="2200" b="1" dirty="0" smtClean="0">
                <a:solidFill>
                  <a:schemeClr val="bg1"/>
                </a:solidFill>
                <a:latin typeface="+mj-lt"/>
              </a:rPr>
              <a:t>(CUS - extensión de los servicios de salud de base…)</a:t>
            </a:r>
            <a:r>
              <a:rPr lang="es-CL" sz="2800" b="1" dirty="0" smtClean="0">
                <a:solidFill>
                  <a:schemeClr val="bg1"/>
                </a:solidFill>
                <a:latin typeface="+mj-lt"/>
              </a:rPr>
              <a:t> </a:t>
            </a:r>
            <a:endParaRPr lang="es-CL" sz="2800" b="1" dirty="0">
              <a:solidFill>
                <a:schemeClr val="bg1"/>
              </a:solidFill>
              <a:latin typeface="+mj-lt"/>
            </a:endParaRPr>
          </a:p>
        </p:txBody>
      </p:sp>
      <p:sp>
        <p:nvSpPr>
          <p:cNvPr id="1355782" name="Text Box 6"/>
          <p:cNvSpPr txBox="1">
            <a:spLocks noChangeArrowheads="1"/>
          </p:cNvSpPr>
          <p:nvPr/>
        </p:nvSpPr>
        <p:spPr bwMode="auto">
          <a:xfrm>
            <a:off x="2735263" y="1984375"/>
            <a:ext cx="3935412" cy="1077218"/>
          </a:xfrm>
          <a:prstGeom prst="rect">
            <a:avLst/>
          </a:prstGeom>
          <a:noFill/>
          <a:ln w="9525">
            <a:noFill/>
            <a:miter lim="800000"/>
            <a:headEnd/>
            <a:tailEnd/>
          </a:ln>
          <a:effectLst/>
        </p:spPr>
        <p:txBody>
          <a:bodyPr>
            <a:spAutoFit/>
          </a:bodyPr>
          <a:lstStyle/>
          <a:p>
            <a:pPr algn="ctr" eaLnBrk="0" hangingPunct="0"/>
            <a:r>
              <a:rPr lang="es-CL" sz="2400" b="1" dirty="0" smtClean="0">
                <a:latin typeface="+mj-lt"/>
              </a:rPr>
              <a:t>PROCESO DE REFORMA </a:t>
            </a:r>
          </a:p>
          <a:p>
            <a:pPr algn="ctr" eaLnBrk="0" hangingPunct="0"/>
            <a:r>
              <a:rPr lang="es-CL" sz="2000" b="1" dirty="0" smtClean="0">
                <a:latin typeface="+mj-lt"/>
              </a:rPr>
              <a:t>Puesta en marcha y </a:t>
            </a:r>
          </a:p>
          <a:p>
            <a:pPr algn="ctr" eaLnBrk="0" hangingPunct="0"/>
            <a:r>
              <a:rPr lang="es-CL" sz="2000" b="1" dirty="0" smtClean="0">
                <a:latin typeface="+mj-lt"/>
              </a:rPr>
              <a:t>Desarrollo de la Agenda CUS</a:t>
            </a:r>
            <a:endParaRPr lang="es-CL" sz="2000" b="1" dirty="0">
              <a:latin typeface="+mj-lt"/>
            </a:endParaRPr>
          </a:p>
        </p:txBody>
      </p:sp>
      <p:sp>
        <p:nvSpPr>
          <p:cNvPr id="1355783" name="Oval 7"/>
          <p:cNvSpPr>
            <a:spLocks noChangeArrowheads="1"/>
          </p:cNvSpPr>
          <p:nvPr/>
        </p:nvSpPr>
        <p:spPr bwMode="auto">
          <a:xfrm>
            <a:off x="428596" y="1538288"/>
            <a:ext cx="2328862" cy="649188"/>
          </a:xfrm>
          <a:prstGeom prst="ellipse">
            <a:avLst/>
          </a:prstGeom>
          <a:solidFill>
            <a:schemeClr val="bg1"/>
          </a:solidFill>
          <a:ln w="9525">
            <a:solidFill>
              <a:schemeClr val="bg1"/>
            </a:solidFill>
            <a:round/>
            <a:headEnd/>
            <a:tailEnd/>
          </a:ln>
          <a:effectLst>
            <a:outerShdw blurRad="50800" dist="38100" dir="2700000" algn="tl" rotWithShape="0">
              <a:prstClr val="black">
                <a:alpha val="40000"/>
              </a:prstClr>
            </a:outerShdw>
          </a:effectLst>
        </p:spPr>
        <p:txBody>
          <a:bodyPr lIns="0" rIns="0">
            <a:spAutoFit/>
          </a:bodyPr>
          <a:lstStyle/>
          <a:p>
            <a:pPr algn="ctr" eaLnBrk="0" hangingPunct="0"/>
            <a:r>
              <a:rPr lang="es-CL" sz="2400" b="1" dirty="0" smtClean="0">
                <a:solidFill>
                  <a:srgbClr val="080808"/>
                </a:solidFill>
                <a:latin typeface="+mj-lt"/>
              </a:rPr>
              <a:t>LIDERAZGO</a:t>
            </a:r>
            <a:endParaRPr lang="es-CL" sz="2400" b="1" dirty="0">
              <a:solidFill>
                <a:srgbClr val="080808"/>
              </a:solidFill>
              <a:latin typeface="+mj-lt"/>
            </a:endParaRPr>
          </a:p>
        </p:txBody>
      </p:sp>
      <p:sp>
        <p:nvSpPr>
          <p:cNvPr id="1355784" name="Oval 8"/>
          <p:cNvSpPr>
            <a:spLocks noChangeArrowheads="1"/>
          </p:cNvSpPr>
          <p:nvPr/>
        </p:nvSpPr>
        <p:spPr bwMode="auto">
          <a:xfrm>
            <a:off x="6713538" y="1428736"/>
            <a:ext cx="2398712" cy="649188"/>
          </a:xfrm>
          <a:prstGeom prst="ellipse">
            <a:avLst/>
          </a:prstGeom>
          <a:solidFill>
            <a:schemeClr val="bg1"/>
          </a:solidFill>
          <a:ln w="9525">
            <a:solidFill>
              <a:schemeClr val="bg1"/>
            </a:solidFill>
            <a:round/>
            <a:headEnd/>
            <a:tailEnd/>
          </a:ln>
          <a:effectLst>
            <a:outerShdw blurRad="50800" dist="38100" dir="5400000" algn="t" rotWithShape="0">
              <a:prstClr val="black">
                <a:alpha val="40000"/>
              </a:prstClr>
            </a:outerShdw>
          </a:effectLst>
        </p:spPr>
        <p:txBody>
          <a:bodyPr lIns="0" rIns="0">
            <a:spAutoFit/>
          </a:bodyPr>
          <a:lstStyle/>
          <a:p>
            <a:pPr algn="ctr" eaLnBrk="0" hangingPunct="0"/>
            <a:r>
              <a:rPr lang="es-CL" sz="2400" b="1" dirty="0" smtClean="0">
                <a:solidFill>
                  <a:srgbClr val="080808"/>
                </a:solidFill>
                <a:latin typeface="+mj-lt"/>
              </a:rPr>
              <a:t>REGULACIÓN</a:t>
            </a:r>
            <a:endParaRPr lang="es-CL" sz="2400" b="1" dirty="0">
              <a:solidFill>
                <a:srgbClr val="080808"/>
              </a:solidFill>
              <a:latin typeface="+mj-lt"/>
            </a:endParaRPr>
          </a:p>
        </p:txBody>
      </p:sp>
      <p:sp>
        <p:nvSpPr>
          <p:cNvPr id="1355785" name="Text Box 9"/>
          <p:cNvSpPr txBox="1">
            <a:spLocks noChangeArrowheads="1"/>
          </p:cNvSpPr>
          <p:nvPr/>
        </p:nvSpPr>
        <p:spPr bwMode="auto">
          <a:xfrm>
            <a:off x="329297" y="3301890"/>
            <a:ext cx="1554163" cy="707886"/>
          </a:xfrm>
          <a:prstGeom prst="rect">
            <a:avLst/>
          </a:prstGeom>
          <a:noFill/>
          <a:ln w="9525">
            <a:noFill/>
            <a:miter lim="800000"/>
            <a:headEnd/>
            <a:tailEnd/>
          </a:ln>
          <a:effectLst/>
        </p:spPr>
        <p:txBody>
          <a:bodyPr>
            <a:spAutoFit/>
          </a:bodyPr>
          <a:lstStyle/>
          <a:p>
            <a:pPr algn="ctr" eaLnBrk="0" hangingPunct="0"/>
            <a:r>
              <a:rPr lang="es-CL" sz="2000" b="1" dirty="0" smtClean="0">
                <a:latin typeface="+mj-lt"/>
              </a:rPr>
              <a:t>EJERCICIO DE LAS FESP</a:t>
            </a:r>
            <a:endParaRPr lang="es-CL" sz="2000" b="1" dirty="0">
              <a:latin typeface="+mj-lt"/>
            </a:endParaRPr>
          </a:p>
        </p:txBody>
      </p:sp>
      <p:sp>
        <p:nvSpPr>
          <p:cNvPr id="1355786" name="Text Box 10"/>
          <p:cNvSpPr txBox="1">
            <a:spLocks noChangeArrowheads="1"/>
          </p:cNvSpPr>
          <p:nvPr/>
        </p:nvSpPr>
        <p:spPr bwMode="auto">
          <a:xfrm>
            <a:off x="6476384" y="3297565"/>
            <a:ext cx="2473360" cy="1015663"/>
          </a:xfrm>
          <a:prstGeom prst="rect">
            <a:avLst/>
          </a:prstGeom>
          <a:noFill/>
          <a:ln w="9525">
            <a:noFill/>
            <a:miter lim="800000"/>
            <a:headEnd/>
            <a:tailEnd/>
          </a:ln>
          <a:effectLst/>
        </p:spPr>
        <p:txBody>
          <a:bodyPr wrap="square">
            <a:spAutoFit/>
          </a:bodyPr>
          <a:lstStyle/>
          <a:p>
            <a:pPr algn="ctr" eaLnBrk="0" hangingPunct="0"/>
            <a:r>
              <a:rPr lang="es-CL" sz="2000" b="1" dirty="0" smtClean="0">
                <a:latin typeface="+mj-lt"/>
              </a:rPr>
              <a:t>ARMONIZACIÓN DE LA PROVISIÓN DE LOS SERVICIOS</a:t>
            </a:r>
            <a:endParaRPr lang="es-CL" sz="2000" b="1" dirty="0">
              <a:latin typeface="+mj-lt"/>
            </a:endParaRPr>
          </a:p>
        </p:txBody>
      </p:sp>
      <p:sp>
        <p:nvSpPr>
          <p:cNvPr id="1355787" name="Text Box 11"/>
          <p:cNvSpPr txBox="1">
            <a:spLocks noChangeArrowheads="1"/>
          </p:cNvSpPr>
          <p:nvPr/>
        </p:nvSpPr>
        <p:spPr bwMode="auto">
          <a:xfrm>
            <a:off x="7164388" y="4651375"/>
            <a:ext cx="1946275" cy="707886"/>
          </a:xfrm>
          <a:prstGeom prst="rect">
            <a:avLst/>
          </a:prstGeom>
          <a:noFill/>
          <a:ln w="9525">
            <a:noFill/>
            <a:miter lim="800000"/>
            <a:headEnd/>
            <a:tailEnd/>
          </a:ln>
          <a:effectLst/>
        </p:spPr>
        <p:txBody>
          <a:bodyPr>
            <a:spAutoFit/>
          </a:bodyPr>
          <a:lstStyle/>
          <a:p>
            <a:pPr algn="ctr" eaLnBrk="0" hangingPunct="0"/>
            <a:r>
              <a:rPr lang="es-CL" sz="2000" b="1" dirty="0" smtClean="0">
                <a:latin typeface="+mj-lt"/>
              </a:rPr>
              <a:t>VIGILANCIA DEL SEGURO</a:t>
            </a:r>
            <a:endParaRPr lang="es-CL" sz="2000" b="1" dirty="0">
              <a:latin typeface="+mj-lt"/>
            </a:endParaRPr>
          </a:p>
        </p:txBody>
      </p:sp>
      <p:sp>
        <p:nvSpPr>
          <p:cNvPr id="1355788" name="Text Box 12"/>
          <p:cNvSpPr txBox="1">
            <a:spLocks noChangeArrowheads="1"/>
          </p:cNvSpPr>
          <p:nvPr/>
        </p:nvSpPr>
        <p:spPr bwMode="auto">
          <a:xfrm>
            <a:off x="428596" y="4818063"/>
            <a:ext cx="2009777" cy="1015663"/>
          </a:xfrm>
          <a:prstGeom prst="rect">
            <a:avLst/>
          </a:prstGeom>
          <a:noFill/>
          <a:ln w="9525">
            <a:noFill/>
            <a:miter lim="800000"/>
            <a:headEnd/>
            <a:tailEnd/>
          </a:ln>
          <a:effectLst/>
        </p:spPr>
        <p:txBody>
          <a:bodyPr wrap="square">
            <a:spAutoFit/>
          </a:bodyPr>
          <a:lstStyle/>
          <a:p>
            <a:pPr algn="ctr" eaLnBrk="0" hangingPunct="0"/>
            <a:r>
              <a:rPr lang="es-CL" sz="2000" b="1" dirty="0" smtClean="0">
                <a:latin typeface="+mj-lt"/>
              </a:rPr>
              <a:t>MODULACIÓN DEL FINANCEMENTO</a:t>
            </a:r>
            <a:endParaRPr lang="es-CL" sz="2000" b="1" dirty="0">
              <a:latin typeface="+mj-lt"/>
            </a:endParaRPr>
          </a:p>
        </p:txBody>
      </p:sp>
      <p:sp>
        <p:nvSpPr>
          <p:cNvPr id="1355789" name="Text Box 13"/>
          <p:cNvSpPr txBox="1">
            <a:spLocks noChangeArrowheads="1"/>
          </p:cNvSpPr>
          <p:nvPr/>
        </p:nvSpPr>
        <p:spPr bwMode="auto">
          <a:xfrm>
            <a:off x="2368550" y="4505325"/>
            <a:ext cx="5435783" cy="1384995"/>
          </a:xfrm>
          <a:prstGeom prst="rect">
            <a:avLst/>
          </a:prstGeom>
          <a:noFill/>
          <a:ln w="9525">
            <a:noFill/>
            <a:miter lim="800000"/>
            <a:headEnd/>
            <a:tailEnd/>
          </a:ln>
          <a:effectLst/>
        </p:spPr>
        <p:txBody>
          <a:bodyPr wrap="none">
            <a:spAutoFit/>
          </a:bodyPr>
          <a:lstStyle/>
          <a:p>
            <a:pPr eaLnBrk="0" hangingPunct="0">
              <a:buFontTx/>
              <a:buChar char="•"/>
            </a:pPr>
            <a:r>
              <a:rPr lang="es-CL" sz="1400" b="1" dirty="0" smtClean="0">
                <a:latin typeface="+mj-lt"/>
              </a:rPr>
              <a:t>Orientar las acciones para la salud de las poblaciones</a:t>
            </a:r>
          </a:p>
          <a:p>
            <a:pPr eaLnBrk="0" hangingPunct="0">
              <a:buFontTx/>
              <a:buChar char="•"/>
            </a:pPr>
            <a:r>
              <a:rPr lang="es-CL" sz="1400" b="1" dirty="0" smtClean="0">
                <a:latin typeface="+mj-lt"/>
              </a:rPr>
              <a:t>Concebir modelos de cuidados basados en la promoción y prevención</a:t>
            </a:r>
          </a:p>
          <a:p>
            <a:pPr eaLnBrk="0" hangingPunct="0">
              <a:buFontTx/>
              <a:buChar char="•"/>
            </a:pPr>
            <a:r>
              <a:rPr lang="es-CL" sz="1400" b="1" dirty="0" smtClean="0">
                <a:latin typeface="+mj-lt"/>
              </a:rPr>
              <a:t>Asegurar el ejercicio de las FESP</a:t>
            </a:r>
          </a:p>
          <a:p>
            <a:pPr eaLnBrk="0" hangingPunct="0">
              <a:buFontTx/>
              <a:buChar char="•"/>
            </a:pPr>
            <a:r>
              <a:rPr lang="es-CL" sz="1400" b="1" dirty="0" smtClean="0">
                <a:latin typeface="+mj-lt"/>
              </a:rPr>
              <a:t>Promover el desarrollo integral de los RH</a:t>
            </a:r>
          </a:p>
          <a:p>
            <a:pPr eaLnBrk="0" hangingPunct="0">
              <a:buFontTx/>
              <a:buChar char="•"/>
            </a:pPr>
            <a:r>
              <a:rPr lang="es-CL" sz="1400" b="1" dirty="0" smtClean="0">
                <a:latin typeface="+mj-lt"/>
              </a:rPr>
              <a:t>Asegurar las modalidades de financiamiento adecuadas</a:t>
            </a:r>
          </a:p>
          <a:p>
            <a:pPr eaLnBrk="0" hangingPunct="0">
              <a:buFontTx/>
              <a:buChar char="•"/>
            </a:pPr>
            <a:r>
              <a:rPr lang="es-CL" sz="1400" b="1" dirty="0" smtClean="0">
                <a:latin typeface="+mj-lt"/>
              </a:rPr>
              <a:t>Aumentar la PSS</a:t>
            </a:r>
            <a:endParaRPr lang="es-CL" sz="1400" b="1" dirty="0">
              <a:latin typeface="+mj-lt"/>
            </a:endParaRPr>
          </a:p>
        </p:txBody>
      </p:sp>
      <p:sp>
        <p:nvSpPr>
          <p:cNvPr id="1355790" name="Line 14"/>
          <p:cNvSpPr>
            <a:spLocks noChangeShapeType="1"/>
          </p:cNvSpPr>
          <p:nvPr/>
        </p:nvSpPr>
        <p:spPr bwMode="auto">
          <a:xfrm>
            <a:off x="4538663" y="1593850"/>
            <a:ext cx="0" cy="427038"/>
          </a:xfrm>
          <a:prstGeom prst="line">
            <a:avLst/>
          </a:prstGeom>
          <a:noFill/>
          <a:ln w="57150">
            <a:solidFill>
              <a:schemeClr val="tx1"/>
            </a:solidFill>
            <a:round/>
            <a:headEnd/>
            <a:tailEnd type="triangle" w="med" len="med"/>
          </a:ln>
          <a:effectLst/>
        </p:spPr>
        <p:txBody>
          <a:bodyPr/>
          <a:lstStyle/>
          <a:p>
            <a:endParaRPr lang="es-CL" dirty="0">
              <a:latin typeface="+mj-lt"/>
            </a:endParaRPr>
          </a:p>
        </p:txBody>
      </p:sp>
      <p:sp>
        <p:nvSpPr>
          <p:cNvPr id="1355791" name="Line 15"/>
          <p:cNvSpPr>
            <a:spLocks noChangeShapeType="1"/>
          </p:cNvSpPr>
          <p:nvPr/>
        </p:nvSpPr>
        <p:spPr bwMode="auto">
          <a:xfrm>
            <a:off x="4535488" y="2997200"/>
            <a:ext cx="0" cy="346075"/>
          </a:xfrm>
          <a:prstGeom prst="line">
            <a:avLst/>
          </a:prstGeom>
          <a:noFill/>
          <a:ln w="57150">
            <a:solidFill>
              <a:schemeClr val="tx1"/>
            </a:solidFill>
            <a:round/>
            <a:headEnd/>
            <a:tailEnd type="triangle" w="med" len="med"/>
          </a:ln>
          <a:effectLst/>
        </p:spPr>
        <p:txBody>
          <a:bodyPr/>
          <a:lstStyle/>
          <a:p>
            <a:endParaRPr lang="es-CL" dirty="0">
              <a:latin typeface="+mj-lt"/>
            </a:endParaRPr>
          </a:p>
        </p:txBody>
      </p:sp>
      <p:sp>
        <p:nvSpPr>
          <p:cNvPr id="1355792" name="Line 16"/>
          <p:cNvSpPr>
            <a:spLocks noChangeShapeType="1"/>
          </p:cNvSpPr>
          <p:nvPr/>
        </p:nvSpPr>
        <p:spPr bwMode="auto">
          <a:xfrm>
            <a:off x="4543425" y="4076700"/>
            <a:ext cx="0" cy="508000"/>
          </a:xfrm>
          <a:prstGeom prst="line">
            <a:avLst/>
          </a:prstGeom>
          <a:noFill/>
          <a:ln w="57150">
            <a:solidFill>
              <a:schemeClr val="bg1"/>
            </a:solidFill>
            <a:round/>
            <a:headEnd/>
            <a:tailEnd type="triangle" w="med" len="med"/>
          </a:ln>
          <a:effectLst/>
        </p:spPr>
        <p:txBody>
          <a:bodyPr/>
          <a:lstStyle/>
          <a:p>
            <a:endParaRPr lang="es-CL" dirty="0">
              <a:latin typeface="+mj-lt"/>
            </a:endParaRPr>
          </a:p>
        </p:txBody>
      </p:sp>
      <p:sp>
        <p:nvSpPr>
          <p:cNvPr id="1355793" name="Line 17"/>
          <p:cNvSpPr>
            <a:spLocks noChangeShapeType="1"/>
          </p:cNvSpPr>
          <p:nvPr/>
        </p:nvSpPr>
        <p:spPr bwMode="auto">
          <a:xfrm>
            <a:off x="4551363" y="5586413"/>
            <a:ext cx="0" cy="301625"/>
          </a:xfrm>
          <a:prstGeom prst="line">
            <a:avLst/>
          </a:prstGeom>
          <a:noFill/>
          <a:ln w="57150">
            <a:solidFill>
              <a:schemeClr val="bg1"/>
            </a:solidFill>
            <a:round/>
            <a:headEnd/>
            <a:tailEnd type="triangle" w="med" len="med"/>
          </a:ln>
          <a:effectLst/>
        </p:spPr>
        <p:txBody>
          <a:bodyPr/>
          <a:lstStyle/>
          <a:p>
            <a:endParaRPr lang="es-CL" dirty="0">
              <a:latin typeface="+mj-lt"/>
            </a:endParaRPr>
          </a:p>
        </p:txBody>
      </p:sp>
      <p:sp>
        <p:nvSpPr>
          <p:cNvPr id="1355794" name="Line 18"/>
          <p:cNvSpPr>
            <a:spLocks noChangeShapeType="1"/>
          </p:cNvSpPr>
          <p:nvPr/>
        </p:nvSpPr>
        <p:spPr bwMode="auto">
          <a:xfrm flipH="1">
            <a:off x="1690688" y="3648075"/>
            <a:ext cx="2001837" cy="0"/>
          </a:xfrm>
          <a:prstGeom prst="line">
            <a:avLst/>
          </a:prstGeom>
          <a:noFill/>
          <a:ln w="28575">
            <a:solidFill>
              <a:schemeClr val="tx1"/>
            </a:solidFill>
            <a:round/>
            <a:headEnd/>
            <a:tailEnd type="triangle" w="med" len="med"/>
          </a:ln>
          <a:effectLst/>
        </p:spPr>
        <p:txBody>
          <a:bodyPr/>
          <a:lstStyle/>
          <a:p>
            <a:endParaRPr lang="es-CL" dirty="0">
              <a:latin typeface="+mj-lt"/>
            </a:endParaRPr>
          </a:p>
        </p:txBody>
      </p:sp>
      <p:sp>
        <p:nvSpPr>
          <p:cNvPr id="1355795" name="Line 19"/>
          <p:cNvSpPr>
            <a:spLocks noChangeShapeType="1"/>
          </p:cNvSpPr>
          <p:nvPr/>
        </p:nvSpPr>
        <p:spPr bwMode="auto">
          <a:xfrm flipH="1" flipV="1">
            <a:off x="1928794" y="2214554"/>
            <a:ext cx="1938356" cy="1430346"/>
          </a:xfrm>
          <a:prstGeom prst="line">
            <a:avLst/>
          </a:prstGeom>
          <a:noFill/>
          <a:ln w="28575">
            <a:solidFill>
              <a:schemeClr val="tx1"/>
            </a:solidFill>
            <a:round/>
            <a:headEnd/>
            <a:tailEnd type="triangle" w="med" len="med"/>
          </a:ln>
          <a:effectLst/>
        </p:spPr>
        <p:txBody>
          <a:bodyPr/>
          <a:lstStyle/>
          <a:p>
            <a:endParaRPr lang="es-CL" dirty="0">
              <a:latin typeface="+mj-lt"/>
            </a:endParaRPr>
          </a:p>
        </p:txBody>
      </p:sp>
      <p:sp>
        <p:nvSpPr>
          <p:cNvPr id="1355796" name="Line 20"/>
          <p:cNvSpPr>
            <a:spLocks noChangeShapeType="1"/>
          </p:cNvSpPr>
          <p:nvPr/>
        </p:nvSpPr>
        <p:spPr bwMode="auto">
          <a:xfrm flipV="1">
            <a:off x="5327650" y="2252663"/>
            <a:ext cx="2255838" cy="1411287"/>
          </a:xfrm>
          <a:prstGeom prst="line">
            <a:avLst/>
          </a:prstGeom>
          <a:noFill/>
          <a:ln w="28575">
            <a:solidFill>
              <a:schemeClr val="tx1"/>
            </a:solidFill>
            <a:round/>
            <a:headEnd/>
            <a:tailEnd type="triangle" w="med" len="med"/>
          </a:ln>
          <a:effectLst/>
        </p:spPr>
        <p:txBody>
          <a:bodyPr/>
          <a:lstStyle/>
          <a:p>
            <a:endParaRPr lang="es-CL" dirty="0">
              <a:latin typeface="+mj-lt"/>
            </a:endParaRPr>
          </a:p>
        </p:txBody>
      </p:sp>
      <p:sp>
        <p:nvSpPr>
          <p:cNvPr id="1355797" name="Line 21"/>
          <p:cNvSpPr>
            <a:spLocks noChangeShapeType="1"/>
          </p:cNvSpPr>
          <p:nvPr/>
        </p:nvSpPr>
        <p:spPr bwMode="auto">
          <a:xfrm flipH="1">
            <a:off x="1830388" y="3663950"/>
            <a:ext cx="2189162" cy="1146175"/>
          </a:xfrm>
          <a:prstGeom prst="line">
            <a:avLst/>
          </a:prstGeom>
          <a:noFill/>
          <a:ln w="28575">
            <a:solidFill>
              <a:schemeClr val="tx1"/>
            </a:solidFill>
            <a:round/>
            <a:headEnd/>
            <a:tailEnd type="triangle" w="med" len="med"/>
          </a:ln>
          <a:effectLst/>
        </p:spPr>
        <p:txBody>
          <a:bodyPr/>
          <a:lstStyle/>
          <a:p>
            <a:endParaRPr lang="es-CL" dirty="0">
              <a:latin typeface="+mj-lt"/>
            </a:endParaRPr>
          </a:p>
        </p:txBody>
      </p:sp>
      <p:sp>
        <p:nvSpPr>
          <p:cNvPr id="1355798" name="Line 22"/>
          <p:cNvSpPr>
            <a:spLocks noChangeShapeType="1"/>
          </p:cNvSpPr>
          <p:nvPr/>
        </p:nvSpPr>
        <p:spPr bwMode="auto">
          <a:xfrm>
            <a:off x="4911725" y="3613150"/>
            <a:ext cx="2730500" cy="1087438"/>
          </a:xfrm>
          <a:prstGeom prst="line">
            <a:avLst/>
          </a:prstGeom>
          <a:noFill/>
          <a:ln w="28575">
            <a:solidFill>
              <a:schemeClr val="tx1"/>
            </a:solidFill>
            <a:round/>
            <a:headEnd/>
            <a:tailEnd type="triangle" w="med" len="med"/>
          </a:ln>
          <a:effectLst/>
        </p:spPr>
        <p:txBody>
          <a:bodyPr/>
          <a:lstStyle/>
          <a:p>
            <a:endParaRPr lang="es-CL" dirty="0">
              <a:latin typeface="+mj-lt"/>
            </a:endParaRPr>
          </a:p>
        </p:txBody>
      </p:sp>
      <p:sp>
        <p:nvSpPr>
          <p:cNvPr id="1355799" name="Text Box 23"/>
          <p:cNvSpPr txBox="1">
            <a:spLocks noChangeArrowheads="1"/>
          </p:cNvSpPr>
          <p:nvPr/>
        </p:nvSpPr>
        <p:spPr bwMode="auto">
          <a:xfrm>
            <a:off x="2599361" y="3344863"/>
            <a:ext cx="3877023" cy="954107"/>
          </a:xfrm>
          <a:prstGeom prst="rect">
            <a:avLst/>
          </a:prstGeom>
          <a:solidFill>
            <a:srgbClr val="00FF00"/>
          </a:solidFill>
          <a:ln w="9525" algn="ctr">
            <a:noFill/>
            <a:miter lim="800000"/>
            <a:headEnd/>
            <a:tailEnd/>
          </a:ln>
          <a:effectLst>
            <a:outerShdw dist="107763" dir="2700000" algn="ctr" rotWithShape="0">
              <a:schemeClr val="bg1">
                <a:alpha val="50000"/>
              </a:schemeClr>
            </a:outerShdw>
          </a:effectLst>
        </p:spPr>
        <p:txBody>
          <a:bodyPr wrap="none">
            <a:spAutoFit/>
          </a:bodyPr>
          <a:lstStyle/>
          <a:p>
            <a:pPr algn="ctr" eaLnBrk="0" hangingPunct="0"/>
            <a:r>
              <a:rPr lang="es-CL" sz="2800" b="1" dirty="0" smtClean="0">
                <a:latin typeface="+mj-lt"/>
              </a:rPr>
              <a:t>FR de la ASN</a:t>
            </a:r>
          </a:p>
          <a:p>
            <a:pPr algn="ctr" eaLnBrk="0" hangingPunct="0"/>
            <a:r>
              <a:rPr lang="es-CL" sz="2800" b="1" dirty="0" smtClean="0">
                <a:latin typeface="+mj-lt"/>
              </a:rPr>
              <a:t>(Central, Regional, Local)</a:t>
            </a:r>
            <a:endParaRPr lang="es-CL" sz="2800" b="1" dirty="0">
              <a:latin typeface="+mj-lt"/>
            </a:endParaRP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51"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555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35579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7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834035" y="1633433"/>
            <a:ext cx="8238559" cy="4375701"/>
          </a:xfrm>
        </p:spPr>
        <p:txBody>
          <a:bodyPr>
            <a:normAutofit fontScale="92500" lnSpcReduction="20000"/>
          </a:bodyPr>
          <a:lstStyle/>
          <a:p>
            <a:pPr>
              <a:spcBef>
                <a:spcPct val="45000"/>
              </a:spcBef>
              <a:buFontTx/>
              <a:buNone/>
            </a:pPr>
            <a:r>
              <a:rPr lang="es-CL" dirty="0" smtClean="0">
                <a:latin typeface="+mj-lt"/>
              </a:rPr>
              <a:t>La </a:t>
            </a:r>
            <a:r>
              <a:rPr lang="es-CL" dirty="0" err="1" smtClean="0">
                <a:latin typeface="+mj-lt"/>
              </a:rPr>
              <a:t>contractualización</a:t>
            </a:r>
            <a:endParaRPr lang="es-CL" dirty="0" smtClean="0">
              <a:latin typeface="+mj-lt"/>
            </a:endParaRPr>
          </a:p>
          <a:p>
            <a:pPr>
              <a:spcBef>
                <a:spcPct val="45000"/>
              </a:spcBef>
              <a:buFontTx/>
              <a:buNone/>
            </a:pPr>
            <a:r>
              <a:rPr lang="es-CL" dirty="0" smtClean="0">
                <a:latin typeface="+mj-lt"/>
              </a:rPr>
              <a:t>	es</a:t>
            </a:r>
          </a:p>
          <a:p>
            <a:pPr>
              <a:spcBef>
                <a:spcPct val="45000"/>
              </a:spcBef>
              <a:buFontTx/>
              <a:buNone/>
            </a:pPr>
            <a:r>
              <a:rPr lang="es-CL" dirty="0" smtClean="0">
                <a:latin typeface="+mj-lt"/>
              </a:rPr>
              <a:t>		un </a:t>
            </a:r>
            <a:r>
              <a:rPr lang="es-CL" b="1" dirty="0" smtClean="0">
                <a:solidFill>
                  <a:schemeClr val="hlink"/>
                </a:solidFill>
                <a:latin typeface="+mj-lt"/>
              </a:rPr>
              <a:t>contrato</a:t>
            </a:r>
          </a:p>
          <a:p>
            <a:pPr>
              <a:spcBef>
                <a:spcPct val="45000"/>
              </a:spcBef>
              <a:buFontTx/>
              <a:buNone/>
            </a:pPr>
            <a:r>
              <a:rPr lang="es-CL" dirty="0" smtClean="0">
                <a:latin typeface="+mj-lt"/>
              </a:rPr>
              <a:t>			entre los actores</a:t>
            </a:r>
          </a:p>
          <a:p>
            <a:pPr>
              <a:spcBef>
                <a:spcPct val="45000"/>
              </a:spcBef>
              <a:buFontTx/>
              <a:buNone/>
            </a:pPr>
            <a:r>
              <a:rPr lang="es-CL" dirty="0" smtClean="0">
                <a:latin typeface="+mj-lt"/>
              </a:rPr>
              <a:t>				que se obligan mutuamente</a:t>
            </a:r>
          </a:p>
          <a:p>
            <a:pPr>
              <a:spcBef>
                <a:spcPct val="45000"/>
              </a:spcBef>
              <a:buFontTx/>
              <a:buNone/>
            </a:pPr>
            <a:r>
              <a:rPr lang="es-CL" dirty="0" smtClean="0">
                <a:latin typeface="+mj-lt"/>
              </a:rPr>
              <a:t>					</a:t>
            </a:r>
            <a:r>
              <a:rPr lang="es-CL" dirty="0" smtClean="0">
                <a:latin typeface="+mj-lt"/>
              </a:rPr>
              <a:t>esperando </a:t>
            </a:r>
            <a:r>
              <a:rPr lang="es-CL" dirty="0" smtClean="0">
                <a:latin typeface="+mj-lt"/>
              </a:rPr>
              <a:t>beneficios</a:t>
            </a:r>
          </a:p>
          <a:p>
            <a:pPr lvl="2" indent="-549621">
              <a:spcBef>
                <a:spcPct val="45000"/>
              </a:spcBef>
              <a:buNone/>
            </a:pPr>
            <a:endParaRPr lang="es-CL" dirty="0" smtClean="0">
              <a:latin typeface="+mj-lt"/>
            </a:endParaRPr>
          </a:p>
          <a:p>
            <a:pPr lvl="2" indent="-549621">
              <a:spcBef>
                <a:spcPct val="45000"/>
              </a:spcBef>
              <a:buNone/>
            </a:pPr>
            <a:r>
              <a:rPr lang="es-CL" dirty="0" smtClean="0">
                <a:latin typeface="+mj-lt"/>
              </a:rPr>
              <a:t>	</a:t>
            </a:r>
            <a:endParaRPr lang="es-CL" dirty="0">
              <a:latin typeface="+mj-lt"/>
            </a:endParaRPr>
          </a:p>
        </p:txBody>
      </p:sp>
      <p:sp>
        <p:nvSpPr>
          <p:cNvPr id="232452" name="Oval 4"/>
          <p:cNvSpPr>
            <a:spLocks noChangeArrowheads="1"/>
          </p:cNvSpPr>
          <p:nvPr/>
        </p:nvSpPr>
        <p:spPr bwMode="auto">
          <a:xfrm>
            <a:off x="2341439" y="5004198"/>
            <a:ext cx="6172471" cy="847276"/>
          </a:xfrm>
          <a:prstGeom prst="ellipse">
            <a:avLst/>
          </a:prstGeom>
          <a:solidFill>
            <a:srgbClr val="FFFF00"/>
          </a:solidFill>
          <a:ln w="9525">
            <a:solidFill>
              <a:schemeClr val="bg1">
                <a:lumMod val="95000"/>
              </a:schemeClr>
            </a:solidFill>
            <a:round/>
            <a:headEnd/>
            <a:tailEnd/>
          </a:ln>
          <a:effectLst/>
        </p:spPr>
        <p:txBody>
          <a:bodyPr wrap="none" lIns="80147" tIns="40074" rIns="80147" bIns="40074" anchor="ctr"/>
          <a:lstStyle/>
          <a:p>
            <a:pPr algn="ctr" defTabSz="914179"/>
            <a:r>
              <a:rPr lang="es-CL" sz="2800" dirty="0" err="1" smtClean="0">
                <a:latin typeface="+mj-lt"/>
              </a:rPr>
              <a:t>Contractualización</a:t>
            </a:r>
            <a:r>
              <a:rPr lang="es-CL" sz="2800" dirty="0" smtClean="0">
                <a:latin typeface="+mj-lt"/>
              </a:rPr>
              <a:t>   </a:t>
            </a:r>
            <a:r>
              <a:rPr lang="es-CL" sz="2800" dirty="0" smtClean="0">
                <a:latin typeface="+mj-lt"/>
              </a:rPr>
              <a:t>≠ </a:t>
            </a:r>
            <a:r>
              <a:rPr lang="es-CL" sz="2800" dirty="0" smtClean="0">
                <a:solidFill>
                  <a:schemeClr val="hlink"/>
                </a:solidFill>
                <a:latin typeface="+mj-lt"/>
              </a:rPr>
              <a:t>  </a:t>
            </a:r>
            <a:r>
              <a:rPr lang="es-CL" sz="2800" dirty="0" smtClean="0">
                <a:latin typeface="+mj-lt"/>
              </a:rPr>
              <a:t>Contrato</a:t>
            </a:r>
            <a:endParaRPr lang="es-CL" sz="2800" dirty="0">
              <a:latin typeface="+mj-lt"/>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659" y="171107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28" y="4811136"/>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5776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s-CL" dirty="0" smtClean="0">
                <a:solidFill>
                  <a:srgbClr val="0070C0"/>
                </a:solidFill>
              </a:rPr>
              <a:t> Contrato</a:t>
            </a:r>
            <a:endParaRPr lang="es-CL" dirty="0">
              <a:solidFill>
                <a:srgbClr val="0070C0"/>
              </a:solidFill>
            </a:endParaRPr>
          </a:p>
        </p:txBody>
      </p:sp>
      <p:sp>
        <p:nvSpPr>
          <p:cNvPr id="234499" name="Rectangle 3"/>
          <p:cNvSpPr>
            <a:spLocks noGrp="1" noChangeArrowheads="1"/>
          </p:cNvSpPr>
          <p:nvPr>
            <p:ph idx="1"/>
          </p:nvPr>
        </p:nvSpPr>
        <p:spPr>
          <a:xfrm>
            <a:off x="306384" y="1664965"/>
            <a:ext cx="8238559" cy="4375701"/>
          </a:xfrm>
        </p:spPr>
        <p:txBody>
          <a:bodyPr>
            <a:normAutofit/>
          </a:bodyPr>
          <a:lstStyle/>
          <a:p>
            <a:pPr>
              <a:spcBef>
                <a:spcPct val="45000"/>
              </a:spcBef>
              <a:buFontTx/>
              <a:buNone/>
            </a:pPr>
            <a:r>
              <a:rPr lang="es-CL" dirty="0" smtClean="0">
                <a:latin typeface="+mj-lt"/>
              </a:rPr>
              <a:t>Se concretiza por:</a:t>
            </a:r>
          </a:p>
          <a:p>
            <a:pPr lvl="1">
              <a:spcBef>
                <a:spcPct val="45000"/>
              </a:spcBef>
              <a:buFontTx/>
              <a:buChar char="•"/>
            </a:pPr>
            <a:r>
              <a:rPr lang="es-CL" dirty="0" smtClean="0">
                <a:latin typeface="+mj-lt"/>
              </a:rPr>
              <a:t>Un contrato: documento que formaliza el compromiso entre las partes</a:t>
            </a:r>
          </a:p>
          <a:p>
            <a:pPr lvl="1">
              <a:spcBef>
                <a:spcPct val="45000"/>
              </a:spcBef>
              <a:buFontTx/>
              <a:buChar char="•"/>
            </a:pPr>
            <a:r>
              <a:rPr lang="es-CL" dirty="0" smtClean="0">
                <a:latin typeface="+mj-lt"/>
              </a:rPr>
              <a:t>Un status jurídico:</a:t>
            </a:r>
          </a:p>
          <a:p>
            <a:pPr lvl="3">
              <a:spcBef>
                <a:spcPct val="45000"/>
              </a:spcBef>
              <a:buFontTx/>
              <a:buNone/>
            </a:pPr>
            <a:r>
              <a:rPr lang="es-CL" i="1" dirty="0" smtClean="0">
                <a:latin typeface="+mj-lt"/>
              </a:rPr>
              <a:t>Según los derechos nacionales: cooperativa, agrupamiento, sindicato…filial, pero también como sociedad de economía mixta de naturaleza Publico-Privado institucional</a:t>
            </a:r>
            <a:endParaRPr lang="es-CL" i="1" dirty="0">
              <a:latin typeface="+mj-lt"/>
            </a:endParaRPr>
          </a:p>
        </p:txBody>
      </p:sp>
      <p:sp>
        <p:nvSpPr>
          <p:cNvPr id="234500" name="Oval 4"/>
          <p:cNvSpPr>
            <a:spLocks noChangeArrowheads="1"/>
          </p:cNvSpPr>
          <p:nvPr/>
        </p:nvSpPr>
        <p:spPr bwMode="auto">
          <a:xfrm>
            <a:off x="1254034" y="5199706"/>
            <a:ext cx="3881042" cy="614816"/>
          </a:xfrm>
          <a:prstGeom prst="ellipse">
            <a:avLst/>
          </a:prstGeom>
          <a:solidFill>
            <a:schemeClr val="accent1">
              <a:lumMod val="40000"/>
              <a:lumOff val="60000"/>
            </a:schemeClr>
          </a:solidFill>
          <a:ln w="9525">
            <a:solidFill>
              <a:schemeClr val="tx1"/>
            </a:solidFill>
            <a:round/>
            <a:headEnd/>
            <a:tailEnd/>
          </a:ln>
          <a:effectLst/>
        </p:spPr>
        <p:txBody>
          <a:bodyPr wrap="none" lIns="80147" tIns="40074" rIns="80147" bIns="40074" anchor="ctr"/>
          <a:lstStyle/>
          <a:p>
            <a:pPr algn="ctr" defTabSz="914179"/>
            <a:r>
              <a:rPr lang="es-CL" sz="2800" b="1" dirty="0" smtClean="0">
                <a:solidFill>
                  <a:schemeClr val="bg1"/>
                </a:solidFill>
                <a:effectLst>
                  <a:outerShdw blurRad="38100" dist="38100" dir="2700000" algn="tl">
                    <a:srgbClr val="000000">
                      <a:alpha val="43137"/>
                    </a:srgbClr>
                  </a:outerShdw>
                </a:effectLst>
                <a:latin typeface="+mj-lt"/>
              </a:rPr>
              <a:t>Proceso de acuerdo?</a:t>
            </a:r>
            <a:endParaRPr lang="es-CL" sz="2800" b="1" dirty="0">
              <a:solidFill>
                <a:schemeClr val="bg1"/>
              </a:solidFill>
              <a:effectLst>
                <a:outerShdw blurRad="38100" dist="38100" dir="2700000" algn="tl">
                  <a:srgbClr val="000000">
                    <a:alpha val="43137"/>
                  </a:srgbClr>
                </a:outerShdw>
              </a:effectLst>
              <a:latin typeface="+mj-lt"/>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191028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860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fr-FR" dirty="0" smtClean="0">
                <a:solidFill>
                  <a:srgbClr val="0070C0"/>
                </a:solidFill>
              </a:rPr>
              <a:t> </a:t>
            </a:r>
            <a:r>
              <a:rPr lang="es-CL" dirty="0" smtClean="0">
                <a:solidFill>
                  <a:srgbClr val="0070C0"/>
                </a:solidFill>
              </a:rPr>
              <a:t>Objeto del acuerdo</a:t>
            </a:r>
            <a:endParaRPr lang="es-CL" dirty="0">
              <a:solidFill>
                <a:srgbClr val="0070C0"/>
              </a:solidFill>
            </a:endParaRPr>
          </a:p>
        </p:txBody>
      </p:sp>
      <p:sp>
        <p:nvSpPr>
          <p:cNvPr id="236547" name="Rectangle 3"/>
          <p:cNvSpPr>
            <a:spLocks noGrp="1" noChangeArrowheads="1"/>
          </p:cNvSpPr>
          <p:nvPr>
            <p:ph idx="1"/>
          </p:nvPr>
        </p:nvSpPr>
        <p:spPr>
          <a:xfrm>
            <a:off x="1718573" y="1498883"/>
            <a:ext cx="6389669" cy="4375700"/>
          </a:xfrm>
        </p:spPr>
        <p:txBody>
          <a:bodyPr/>
          <a:lstStyle/>
          <a:p>
            <a:pPr>
              <a:spcBef>
                <a:spcPct val="45000"/>
              </a:spcBef>
              <a:buFontTx/>
              <a:buNone/>
            </a:pPr>
            <a:endParaRPr lang="fr-FR" b="1" i="1" dirty="0"/>
          </a:p>
          <a:p>
            <a:pPr>
              <a:spcBef>
                <a:spcPct val="45000"/>
              </a:spcBef>
              <a:buFontTx/>
              <a:buNone/>
            </a:pPr>
            <a:r>
              <a:rPr lang="es-CL" b="1" i="1" dirty="0" smtClean="0"/>
              <a:t>Hacer que se haga</a:t>
            </a:r>
          </a:p>
          <a:p>
            <a:pPr>
              <a:spcBef>
                <a:spcPct val="45000"/>
              </a:spcBef>
              <a:buFontTx/>
              <a:buNone/>
            </a:pPr>
            <a:endParaRPr lang="es-CL" b="1" i="1" dirty="0" smtClean="0"/>
          </a:p>
          <a:p>
            <a:pPr>
              <a:spcBef>
                <a:spcPct val="45000"/>
              </a:spcBef>
              <a:buFontTx/>
              <a:buNone/>
            </a:pPr>
            <a:r>
              <a:rPr lang="es-CL" b="1" i="1" dirty="0" smtClean="0"/>
              <a:t>			</a:t>
            </a:r>
            <a:r>
              <a:rPr lang="es-CL" b="1" dirty="0" smtClean="0">
                <a:solidFill>
                  <a:srgbClr val="FF3300"/>
                </a:solidFill>
              </a:rPr>
              <a:t>o</a:t>
            </a:r>
          </a:p>
          <a:p>
            <a:pPr>
              <a:spcBef>
                <a:spcPct val="45000"/>
              </a:spcBef>
              <a:buFontTx/>
              <a:buNone/>
            </a:pPr>
            <a:endParaRPr lang="es-CL" b="1" dirty="0" smtClean="0">
              <a:solidFill>
                <a:srgbClr val="FF3300"/>
              </a:solidFill>
            </a:endParaRPr>
          </a:p>
          <a:p>
            <a:pPr>
              <a:spcBef>
                <a:spcPct val="45000"/>
              </a:spcBef>
              <a:buFontTx/>
              <a:buNone/>
            </a:pPr>
            <a:r>
              <a:rPr lang="es-CL" b="1" dirty="0" smtClean="0"/>
              <a:t>				</a:t>
            </a:r>
            <a:r>
              <a:rPr lang="es-CL" b="1" i="1" dirty="0" smtClean="0"/>
              <a:t>hacer conjuntamente</a:t>
            </a:r>
            <a:endParaRPr lang="es-CL" b="1" i="1"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677" y="429659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773" y="1688224"/>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44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6547">
                                            <p:txEl>
                                              <p:pRg st="1" end="1"/>
                                            </p:txEl>
                                          </p:spTgt>
                                        </p:tgtEl>
                                        <p:attrNameLst>
                                          <p:attrName>style.visibility</p:attrName>
                                        </p:attrNameLst>
                                      </p:cBhvr>
                                      <p:to>
                                        <p:strVal val="visible"/>
                                      </p:to>
                                    </p:set>
                                    <p:animEffect transition="in" filter="checkerboard(across)">
                                      <p:cBhvr>
                                        <p:cTn id="7" dur="500"/>
                                        <p:tgtEl>
                                          <p:spTgt spid="2365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6547">
                                            <p:txEl>
                                              <p:pRg st="3" end="3"/>
                                            </p:txEl>
                                          </p:spTgt>
                                        </p:tgtEl>
                                        <p:attrNameLst>
                                          <p:attrName>style.visibility</p:attrName>
                                        </p:attrNameLst>
                                      </p:cBhvr>
                                      <p:to>
                                        <p:strVal val="visible"/>
                                      </p:to>
                                    </p:set>
                                    <p:animEffect transition="in" filter="checkerboard(across)">
                                      <p:cBhvr>
                                        <p:cTn id="12" dur="500"/>
                                        <p:tgtEl>
                                          <p:spTgt spid="23654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6547">
                                            <p:txEl>
                                              <p:pRg st="5" end="5"/>
                                            </p:txEl>
                                          </p:spTgt>
                                        </p:tgtEl>
                                        <p:attrNameLst>
                                          <p:attrName>style.visibility</p:attrName>
                                        </p:attrNameLst>
                                      </p:cBhvr>
                                      <p:to>
                                        <p:strVal val="visible"/>
                                      </p:to>
                                    </p:set>
                                    <p:animEffect transition="in" filter="checkerboard(across)">
                                      <p:cBhvr>
                                        <p:cTn id="17" dur="500"/>
                                        <p:tgtEl>
                                          <p:spTgt spid="236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s-CL" dirty="0" smtClean="0">
                <a:solidFill>
                  <a:srgbClr val="0070C0"/>
                </a:solidFill>
                <a:latin typeface="Calibri (Headings)"/>
              </a:rPr>
              <a:t> Objeto de acuerdo…</a:t>
            </a:r>
            <a:endParaRPr lang="es-CL" dirty="0">
              <a:solidFill>
                <a:srgbClr val="0070C0"/>
              </a:solidFill>
              <a:latin typeface="Calibri (Headings)"/>
            </a:endParaRPr>
          </a:p>
        </p:txBody>
      </p:sp>
      <p:sp>
        <p:nvSpPr>
          <p:cNvPr id="257027" name="Rectangle 3"/>
          <p:cNvSpPr>
            <a:spLocks noGrp="1" noChangeArrowheads="1"/>
          </p:cNvSpPr>
          <p:nvPr>
            <p:ph idx="1"/>
          </p:nvPr>
        </p:nvSpPr>
        <p:spPr>
          <a:xfrm>
            <a:off x="853857" y="1498883"/>
            <a:ext cx="7254385" cy="4375700"/>
          </a:xfrm>
        </p:spPr>
        <p:txBody>
          <a:bodyPr/>
          <a:lstStyle/>
          <a:p>
            <a:pPr>
              <a:spcBef>
                <a:spcPct val="45000"/>
              </a:spcBef>
              <a:buFontTx/>
              <a:buNone/>
            </a:pPr>
            <a:endParaRPr lang="es-CL" sz="1800" b="1" i="1" dirty="0" smtClean="0">
              <a:latin typeface="Calibri (Headings)"/>
            </a:endParaRPr>
          </a:p>
          <a:p>
            <a:pPr>
              <a:spcBef>
                <a:spcPct val="45000"/>
              </a:spcBef>
              <a:buFontTx/>
              <a:buNone/>
            </a:pPr>
            <a:endParaRPr lang="es-CL" sz="1800" b="1" i="1" dirty="0">
              <a:latin typeface="Calibri (Headings)"/>
            </a:endParaRPr>
          </a:p>
        </p:txBody>
      </p:sp>
      <p:sp>
        <p:nvSpPr>
          <p:cNvPr id="257029" name="Oval 5"/>
          <p:cNvSpPr>
            <a:spLocks noChangeArrowheads="1"/>
          </p:cNvSpPr>
          <p:nvPr/>
        </p:nvSpPr>
        <p:spPr bwMode="auto">
          <a:xfrm>
            <a:off x="2457043" y="3386524"/>
            <a:ext cx="1030329" cy="750162"/>
          </a:xfrm>
          <a:prstGeom prst="ellipse">
            <a:avLst/>
          </a:prstGeom>
          <a:solidFill>
            <a:schemeClr val="accent1">
              <a:lumMod val="40000"/>
              <a:lumOff val="60000"/>
            </a:schemeClr>
          </a:solidFill>
          <a:ln w="9525">
            <a:solidFill>
              <a:schemeClr val="tx1"/>
            </a:solidFill>
            <a:round/>
            <a:headEnd/>
            <a:tailEnd/>
          </a:ln>
          <a:effectLst/>
        </p:spPr>
        <p:txBody>
          <a:bodyPr wrap="none" lIns="80147" tIns="40074" rIns="80147" bIns="40074" anchor="ctr"/>
          <a:lstStyle/>
          <a:p>
            <a:pPr algn="ctr" defTabSz="914179"/>
            <a:r>
              <a:rPr lang="es-CL" b="1" dirty="0" smtClean="0">
                <a:latin typeface="Calibri (Headings)"/>
              </a:rPr>
              <a:t>Hospital</a:t>
            </a:r>
            <a:endParaRPr lang="es-CL" b="1" dirty="0">
              <a:latin typeface="Calibri (Headings)"/>
            </a:endParaRPr>
          </a:p>
        </p:txBody>
      </p:sp>
      <p:sp>
        <p:nvSpPr>
          <p:cNvPr id="257030" name="Line 6"/>
          <p:cNvSpPr>
            <a:spLocks noChangeShapeType="1"/>
          </p:cNvSpPr>
          <p:nvPr/>
        </p:nvSpPr>
        <p:spPr bwMode="auto">
          <a:xfrm flipV="1">
            <a:off x="2981031" y="2604687"/>
            <a:ext cx="0" cy="614815"/>
          </a:xfrm>
          <a:prstGeom prst="line">
            <a:avLst/>
          </a:prstGeom>
          <a:noFill/>
          <a:ln w="44450">
            <a:solidFill>
              <a:srgbClr val="FF0000"/>
            </a:solidFill>
            <a:round/>
            <a:headEnd type="triangle" w="med" len="med"/>
            <a:tailEnd type="triangle" w="med" len="med"/>
          </a:ln>
          <a:effectLst/>
        </p:spPr>
        <p:txBody>
          <a:bodyPr lIns="80147" tIns="40074" rIns="80147" bIns="40074"/>
          <a:lstStyle/>
          <a:p>
            <a:endParaRPr lang="es-CL" dirty="0">
              <a:latin typeface="Calibri (Headings)"/>
            </a:endParaRPr>
          </a:p>
        </p:txBody>
      </p:sp>
      <p:sp>
        <p:nvSpPr>
          <p:cNvPr id="257031" name="Line 7"/>
          <p:cNvSpPr>
            <a:spLocks noChangeShapeType="1"/>
          </p:cNvSpPr>
          <p:nvPr/>
        </p:nvSpPr>
        <p:spPr bwMode="auto">
          <a:xfrm flipV="1">
            <a:off x="2972886" y="4224516"/>
            <a:ext cx="0" cy="692568"/>
          </a:xfrm>
          <a:prstGeom prst="line">
            <a:avLst/>
          </a:prstGeom>
          <a:noFill/>
          <a:ln w="44450">
            <a:solidFill>
              <a:srgbClr val="FF0000"/>
            </a:solidFill>
            <a:round/>
            <a:headEnd type="triangle" w="med" len="med"/>
            <a:tailEnd type="triangle" w="med" len="med"/>
          </a:ln>
          <a:effectLst/>
        </p:spPr>
        <p:txBody>
          <a:bodyPr lIns="80147" tIns="40074" rIns="80147" bIns="40074"/>
          <a:lstStyle/>
          <a:p>
            <a:endParaRPr lang="es-CL" dirty="0">
              <a:latin typeface="Calibri (Headings)"/>
            </a:endParaRPr>
          </a:p>
        </p:txBody>
      </p:sp>
      <p:sp>
        <p:nvSpPr>
          <p:cNvPr id="257032" name="Line 8"/>
          <p:cNvSpPr>
            <a:spLocks noChangeShapeType="1"/>
          </p:cNvSpPr>
          <p:nvPr/>
        </p:nvSpPr>
        <p:spPr bwMode="auto">
          <a:xfrm flipV="1">
            <a:off x="3719501" y="3815599"/>
            <a:ext cx="2492337" cy="0"/>
          </a:xfrm>
          <a:prstGeom prst="line">
            <a:avLst/>
          </a:prstGeom>
          <a:noFill/>
          <a:ln w="44450">
            <a:solidFill>
              <a:srgbClr val="FF0000"/>
            </a:solidFill>
            <a:round/>
            <a:headEnd type="triangle" w="med" len="med"/>
            <a:tailEnd type="triangle" w="med" len="med"/>
          </a:ln>
          <a:effectLst/>
        </p:spPr>
        <p:txBody>
          <a:bodyPr lIns="80147" tIns="40074" rIns="80147" bIns="40074"/>
          <a:lstStyle/>
          <a:p>
            <a:endParaRPr lang="es-CL" dirty="0">
              <a:latin typeface="Calibri (Headings)"/>
            </a:endParaRPr>
          </a:p>
        </p:txBody>
      </p:sp>
      <p:sp>
        <p:nvSpPr>
          <p:cNvPr id="257033" name="Oval 9"/>
          <p:cNvSpPr>
            <a:spLocks noChangeArrowheads="1"/>
          </p:cNvSpPr>
          <p:nvPr/>
        </p:nvSpPr>
        <p:spPr bwMode="auto">
          <a:xfrm rot="16200000">
            <a:off x="-590076" y="3172821"/>
            <a:ext cx="3827541" cy="924446"/>
          </a:xfrm>
          <a:prstGeom prst="ellipse">
            <a:avLst/>
          </a:prstGeom>
          <a:noFill/>
          <a:ln w="9525">
            <a:noFill/>
            <a:round/>
            <a:headEnd/>
            <a:tailEnd/>
          </a:ln>
          <a:effectLst/>
        </p:spPr>
        <p:txBody>
          <a:bodyPr wrap="none" lIns="80147" tIns="40074" rIns="80147" bIns="40074" anchor="ctr"/>
          <a:lstStyle/>
          <a:p>
            <a:pPr algn="ctr" defTabSz="914179"/>
            <a:r>
              <a:rPr lang="es-CL" sz="2400" b="1" dirty="0" smtClean="0">
                <a:solidFill>
                  <a:srgbClr val="CC0099"/>
                </a:solidFill>
                <a:latin typeface="Calibri (Headings)"/>
              </a:rPr>
              <a:t>Teoría de los arreglos</a:t>
            </a:r>
            <a:endParaRPr lang="es-CL" sz="2400" b="1" dirty="0">
              <a:solidFill>
                <a:srgbClr val="CC0099"/>
              </a:solidFill>
              <a:latin typeface="Calibri (Headings)"/>
            </a:endParaRPr>
          </a:p>
        </p:txBody>
      </p:sp>
      <p:sp>
        <p:nvSpPr>
          <p:cNvPr id="257034" name="Oval 10"/>
          <p:cNvSpPr>
            <a:spLocks noChangeArrowheads="1"/>
          </p:cNvSpPr>
          <p:nvPr/>
        </p:nvSpPr>
        <p:spPr bwMode="auto">
          <a:xfrm>
            <a:off x="2576501" y="1824289"/>
            <a:ext cx="781910" cy="574499"/>
          </a:xfrm>
          <a:prstGeom prst="ellipse">
            <a:avLst/>
          </a:prstGeom>
          <a:solidFill>
            <a:srgbClr val="00FFFF"/>
          </a:solidFill>
          <a:ln w="9525">
            <a:solidFill>
              <a:schemeClr val="tx1"/>
            </a:solidFill>
            <a:round/>
            <a:headEnd/>
            <a:tailEnd/>
          </a:ln>
          <a:effectLst/>
        </p:spPr>
        <p:txBody>
          <a:bodyPr wrap="none" lIns="80147" tIns="40074" rIns="80147" bIns="40074" anchor="ctr"/>
          <a:lstStyle/>
          <a:p>
            <a:pPr algn="ctr" defTabSz="914179"/>
            <a:r>
              <a:rPr lang="es-CL" b="1" dirty="0" smtClean="0">
                <a:latin typeface="Calibri (Headings)"/>
              </a:rPr>
              <a:t>Tutela</a:t>
            </a:r>
            <a:endParaRPr lang="es-CL" b="1" dirty="0">
              <a:latin typeface="Calibri (Headings)"/>
            </a:endParaRPr>
          </a:p>
        </p:txBody>
      </p:sp>
      <p:sp>
        <p:nvSpPr>
          <p:cNvPr id="257035" name="Oval 11"/>
          <p:cNvSpPr>
            <a:spLocks noChangeArrowheads="1"/>
          </p:cNvSpPr>
          <p:nvPr/>
        </p:nvSpPr>
        <p:spPr bwMode="auto">
          <a:xfrm>
            <a:off x="2356590" y="5025073"/>
            <a:ext cx="1821272" cy="1028886"/>
          </a:xfrm>
          <a:prstGeom prst="ellipse">
            <a:avLst/>
          </a:prstGeom>
          <a:solidFill>
            <a:srgbClr val="00FF00"/>
          </a:solidFill>
          <a:ln w="9525">
            <a:solidFill>
              <a:schemeClr val="tx1"/>
            </a:solidFill>
            <a:round/>
            <a:headEnd/>
            <a:tailEnd/>
          </a:ln>
          <a:effectLst/>
        </p:spPr>
        <p:txBody>
          <a:bodyPr wrap="none" lIns="80147" tIns="40074" rIns="80147" bIns="40074" anchor="ctr"/>
          <a:lstStyle/>
          <a:p>
            <a:pPr algn="ctr" defTabSz="914179"/>
            <a:r>
              <a:rPr lang="es-CL" b="1" dirty="0" smtClean="0">
                <a:latin typeface="Calibri (Headings)"/>
              </a:rPr>
              <a:t>Subcontratación</a:t>
            </a:r>
            <a:endParaRPr lang="es-CL" b="1" dirty="0">
              <a:latin typeface="Calibri (Headings)"/>
            </a:endParaRPr>
          </a:p>
        </p:txBody>
      </p:sp>
      <p:sp>
        <p:nvSpPr>
          <p:cNvPr id="257036" name="Oval 12"/>
          <p:cNvSpPr>
            <a:spLocks noChangeArrowheads="1"/>
          </p:cNvSpPr>
          <p:nvPr/>
        </p:nvSpPr>
        <p:spPr bwMode="auto">
          <a:xfrm>
            <a:off x="6401886" y="3531949"/>
            <a:ext cx="1757940" cy="614815"/>
          </a:xfrm>
          <a:prstGeom prst="ellipse">
            <a:avLst/>
          </a:prstGeom>
          <a:solidFill>
            <a:schemeClr val="accent1">
              <a:lumMod val="40000"/>
              <a:lumOff val="60000"/>
            </a:schemeClr>
          </a:solidFill>
          <a:ln w="9525">
            <a:solidFill>
              <a:schemeClr val="tx1"/>
            </a:solidFill>
            <a:round/>
            <a:headEnd/>
            <a:tailEnd/>
          </a:ln>
          <a:effectLst/>
        </p:spPr>
        <p:txBody>
          <a:bodyPr wrap="none" lIns="80147" tIns="40074" rIns="80147" bIns="40074" anchor="ctr"/>
          <a:lstStyle/>
          <a:p>
            <a:pPr algn="ctr" defTabSz="914179"/>
            <a:r>
              <a:rPr lang="es-CL" b="1" dirty="0" smtClean="0">
                <a:latin typeface="Calibri (Headings)"/>
              </a:rPr>
              <a:t>Otro hospital</a:t>
            </a:r>
            <a:endParaRPr lang="es-CL" b="1" dirty="0">
              <a:latin typeface="Calibri (Headings)"/>
            </a:endParaRPr>
          </a:p>
        </p:txBody>
      </p:sp>
      <p:sp>
        <p:nvSpPr>
          <p:cNvPr id="257037" name="Rectangle 13"/>
          <p:cNvSpPr>
            <a:spLocks noChangeArrowheads="1"/>
          </p:cNvSpPr>
          <p:nvPr/>
        </p:nvSpPr>
        <p:spPr bwMode="auto">
          <a:xfrm>
            <a:off x="3996258" y="3229581"/>
            <a:ext cx="1684635" cy="459311"/>
          </a:xfrm>
          <a:prstGeom prst="rect">
            <a:avLst/>
          </a:prstGeom>
          <a:noFill/>
          <a:ln w="9525">
            <a:noFill/>
            <a:miter lim="800000"/>
            <a:headEnd/>
            <a:tailEnd/>
          </a:ln>
          <a:effectLst/>
        </p:spPr>
        <p:txBody>
          <a:bodyPr wrap="none" lIns="80147" tIns="40074" rIns="80147" bIns="40074" anchor="ctr"/>
          <a:lstStyle/>
          <a:p>
            <a:pPr defTabSz="914179"/>
            <a:r>
              <a:rPr lang="es-CL" i="1" dirty="0" smtClean="0">
                <a:latin typeface="Calibri (Headings)"/>
              </a:rPr>
              <a:t>Hacer en conjunto</a:t>
            </a:r>
            <a:endParaRPr lang="es-CL" i="1" dirty="0">
              <a:latin typeface="Calibri (Headings)"/>
            </a:endParaRPr>
          </a:p>
        </p:txBody>
      </p:sp>
      <p:sp>
        <p:nvSpPr>
          <p:cNvPr id="257038" name="Rectangle 14"/>
          <p:cNvSpPr>
            <a:spLocks noChangeArrowheads="1"/>
          </p:cNvSpPr>
          <p:nvPr/>
        </p:nvSpPr>
        <p:spPr bwMode="auto">
          <a:xfrm rot="16200000">
            <a:off x="1950219" y="2814432"/>
            <a:ext cx="1035251" cy="433037"/>
          </a:xfrm>
          <a:prstGeom prst="rect">
            <a:avLst/>
          </a:prstGeom>
          <a:noFill/>
          <a:ln w="9525">
            <a:noFill/>
            <a:miter lim="800000"/>
            <a:headEnd/>
            <a:tailEnd/>
          </a:ln>
          <a:effectLst/>
        </p:spPr>
        <p:txBody>
          <a:bodyPr wrap="none" lIns="80147" tIns="40074" rIns="80147" bIns="40074" anchor="ctr"/>
          <a:lstStyle/>
          <a:p>
            <a:pPr algn="ctr" defTabSz="914179"/>
            <a:r>
              <a:rPr lang="es-CL" i="1" dirty="0" smtClean="0">
                <a:latin typeface="Calibri (Headings)"/>
              </a:rPr>
              <a:t>Hacer que </a:t>
            </a:r>
          </a:p>
          <a:p>
            <a:pPr algn="ctr" defTabSz="914179"/>
            <a:r>
              <a:rPr lang="es-CL" i="1" dirty="0" smtClean="0">
                <a:latin typeface="Calibri (Headings)"/>
              </a:rPr>
              <a:t>se haga</a:t>
            </a:r>
            <a:endParaRPr lang="es-CL" i="1" dirty="0">
              <a:latin typeface="Calibri (Headings)"/>
            </a:endParaRPr>
          </a:p>
        </p:txBody>
      </p:sp>
      <p:sp>
        <p:nvSpPr>
          <p:cNvPr id="257039" name="Rectangle 15"/>
          <p:cNvSpPr>
            <a:spLocks noChangeArrowheads="1"/>
          </p:cNvSpPr>
          <p:nvPr/>
        </p:nvSpPr>
        <p:spPr bwMode="auto">
          <a:xfrm rot="16200000">
            <a:off x="1896656" y="4444125"/>
            <a:ext cx="1035252" cy="433036"/>
          </a:xfrm>
          <a:prstGeom prst="rect">
            <a:avLst/>
          </a:prstGeom>
          <a:noFill/>
          <a:ln w="9525">
            <a:noFill/>
            <a:miter lim="800000"/>
            <a:headEnd/>
            <a:tailEnd/>
          </a:ln>
          <a:effectLst/>
        </p:spPr>
        <p:txBody>
          <a:bodyPr wrap="none" lIns="80147" tIns="40074" rIns="80147" bIns="40074" anchor="ctr"/>
          <a:lstStyle/>
          <a:p>
            <a:pPr algn="ctr" defTabSz="914179"/>
            <a:r>
              <a:rPr lang="es-CL" i="1" dirty="0" smtClean="0">
                <a:latin typeface="Calibri (Headings)"/>
              </a:rPr>
              <a:t>Hacer que</a:t>
            </a:r>
          </a:p>
          <a:p>
            <a:pPr algn="ctr" defTabSz="914179"/>
            <a:r>
              <a:rPr lang="es-CL" i="1" dirty="0" smtClean="0">
                <a:latin typeface="Calibri (Headings)"/>
              </a:rPr>
              <a:t> se haga</a:t>
            </a:r>
            <a:endParaRPr lang="es-CL" i="1" dirty="0">
              <a:latin typeface="Calibri (Headings)"/>
            </a:endParaRPr>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040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normAutofit/>
          </a:bodyPr>
          <a:lstStyle/>
          <a:p>
            <a:r>
              <a:rPr lang="es-CL" dirty="0" smtClean="0">
                <a:solidFill>
                  <a:srgbClr val="0070C0"/>
                </a:solidFill>
              </a:rPr>
              <a:t> Características del acuerdo</a:t>
            </a:r>
            <a:endParaRPr lang="es-CL" dirty="0">
              <a:solidFill>
                <a:srgbClr val="0070C0"/>
              </a:solidFill>
            </a:endParaRPr>
          </a:p>
        </p:txBody>
      </p:sp>
      <p:sp>
        <p:nvSpPr>
          <p:cNvPr id="238595" name="Rectangle 3"/>
          <p:cNvSpPr>
            <a:spLocks noGrp="1" noChangeArrowheads="1"/>
          </p:cNvSpPr>
          <p:nvPr>
            <p:ph idx="1"/>
          </p:nvPr>
        </p:nvSpPr>
        <p:spPr>
          <a:xfrm>
            <a:off x="1000099" y="2230326"/>
            <a:ext cx="7670139" cy="4375700"/>
          </a:xfrm>
        </p:spPr>
        <p:txBody>
          <a:bodyPr/>
          <a:lstStyle/>
          <a:p>
            <a:pPr>
              <a:spcBef>
                <a:spcPct val="45000"/>
              </a:spcBef>
              <a:buFontTx/>
              <a:buChar char="•"/>
            </a:pPr>
            <a:r>
              <a:rPr lang="fr-FR" dirty="0" smtClean="0">
                <a:solidFill>
                  <a:srgbClr val="0070C0"/>
                </a:solidFill>
              </a:rPr>
              <a:t>Su </a:t>
            </a:r>
            <a:r>
              <a:rPr lang="fr-FR" dirty="0" err="1" smtClean="0">
                <a:solidFill>
                  <a:srgbClr val="0070C0"/>
                </a:solidFill>
              </a:rPr>
              <a:t>nivel</a:t>
            </a:r>
            <a:r>
              <a:rPr lang="fr-FR" dirty="0" smtClean="0">
                <a:solidFill>
                  <a:srgbClr val="0070C0"/>
                </a:solidFill>
              </a:rPr>
              <a:t> de </a:t>
            </a:r>
            <a:r>
              <a:rPr lang="fr-FR" dirty="0" err="1" smtClean="0">
                <a:solidFill>
                  <a:srgbClr val="FF0000"/>
                </a:solidFill>
              </a:rPr>
              <a:t>completud</a:t>
            </a:r>
            <a:r>
              <a:rPr lang="fr-FR" dirty="0" smtClean="0"/>
              <a:t>:</a:t>
            </a:r>
            <a:endParaRPr lang="fr-FR" dirty="0"/>
          </a:p>
          <a:p>
            <a:pPr lvl="2">
              <a:spcBef>
                <a:spcPct val="45000"/>
              </a:spcBef>
              <a:buFontTx/>
              <a:buNone/>
            </a:pPr>
            <a:r>
              <a:rPr lang="es-CL" dirty="0" smtClean="0">
                <a:solidFill>
                  <a:srgbClr val="0070C0"/>
                </a:solidFill>
              </a:rPr>
              <a:t>Desarrollar la confianza y los aspectos relacionales para evitar comportamiento oportunistas</a:t>
            </a:r>
          </a:p>
          <a:p>
            <a:pPr>
              <a:spcBef>
                <a:spcPct val="45000"/>
              </a:spcBef>
              <a:buFontTx/>
              <a:buChar char="•"/>
            </a:pPr>
            <a:r>
              <a:rPr lang="fr-FR" dirty="0" smtClean="0">
                <a:solidFill>
                  <a:srgbClr val="0070C0"/>
                </a:solidFill>
              </a:rPr>
              <a:t>La «</a:t>
            </a:r>
            <a:r>
              <a:rPr lang="fr-FR" dirty="0" err="1" smtClean="0">
                <a:solidFill>
                  <a:srgbClr val="FF0000"/>
                </a:solidFill>
              </a:rPr>
              <a:t>oponibilidad</a:t>
            </a:r>
            <a:r>
              <a:rPr lang="fr-FR" dirty="0" smtClean="0">
                <a:solidFill>
                  <a:srgbClr val="0070C0"/>
                </a:solidFill>
              </a:rPr>
              <a:t>»: </a:t>
            </a:r>
            <a:r>
              <a:rPr lang="fr-FR" i="1" dirty="0">
                <a:solidFill>
                  <a:srgbClr val="0070C0"/>
                </a:solidFill>
              </a:rPr>
              <a:t>de </a:t>
            </a:r>
            <a:r>
              <a:rPr lang="fr-FR" i="1" dirty="0" err="1" smtClean="0">
                <a:solidFill>
                  <a:srgbClr val="0070C0"/>
                </a:solidFill>
              </a:rPr>
              <a:t>derecho</a:t>
            </a:r>
            <a:r>
              <a:rPr lang="fr-FR" i="1" dirty="0" smtClean="0">
                <a:solidFill>
                  <a:srgbClr val="0070C0"/>
                </a:solidFill>
              </a:rPr>
              <a:t> o de </a:t>
            </a:r>
            <a:r>
              <a:rPr lang="fr-FR" i="1" dirty="0" err="1" smtClean="0">
                <a:solidFill>
                  <a:srgbClr val="0070C0"/>
                </a:solidFill>
              </a:rPr>
              <a:t>hecho</a:t>
            </a:r>
            <a:endParaRPr lang="fr-FR" i="1" dirty="0">
              <a:solidFill>
                <a:srgbClr val="0070C0"/>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9244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a:xfrm>
            <a:off x="441183" y="1380815"/>
            <a:ext cx="8238559" cy="4375700"/>
          </a:xfrm>
        </p:spPr>
        <p:txBody>
          <a:bodyPr/>
          <a:lstStyle/>
          <a:p>
            <a:pPr>
              <a:spcBef>
                <a:spcPct val="45000"/>
              </a:spcBef>
              <a:buFontTx/>
              <a:buNone/>
            </a:pPr>
            <a:r>
              <a:rPr lang="es-CL" i="1" dirty="0" smtClean="0">
                <a:latin typeface="+mj-lt"/>
              </a:rPr>
              <a:t> </a:t>
            </a:r>
            <a:endParaRPr lang="es-CL" i="1" dirty="0">
              <a:latin typeface="+mj-lt"/>
            </a:endParaRPr>
          </a:p>
        </p:txBody>
      </p:sp>
      <p:sp>
        <p:nvSpPr>
          <p:cNvPr id="240644" name="Line 4"/>
          <p:cNvSpPr>
            <a:spLocks noChangeShapeType="1"/>
          </p:cNvSpPr>
          <p:nvPr/>
        </p:nvSpPr>
        <p:spPr bwMode="auto">
          <a:xfrm flipV="1">
            <a:off x="1829886" y="1609751"/>
            <a:ext cx="19005" cy="3795441"/>
          </a:xfrm>
          <a:prstGeom prst="line">
            <a:avLst/>
          </a:prstGeom>
          <a:noFill/>
          <a:ln w="9525">
            <a:solidFill>
              <a:schemeClr val="tx1"/>
            </a:solidFill>
            <a:round/>
            <a:headEnd/>
            <a:tailEnd type="triangle" w="med" len="med"/>
          </a:ln>
          <a:effectLst/>
        </p:spPr>
        <p:txBody>
          <a:bodyPr lIns="80147" tIns="40074" rIns="80147" bIns="40074"/>
          <a:lstStyle/>
          <a:p>
            <a:endParaRPr lang="es-CL" dirty="0">
              <a:latin typeface="+mj-lt"/>
            </a:endParaRPr>
          </a:p>
        </p:txBody>
      </p:sp>
      <p:sp>
        <p:nvSpPr>
          <p:cNvPr id="240645" name="Line 5"/>
          <p:cNvSpPr>
            <a:spLocks noChangeShapeType="1"/>
          </p:cNvSpPr>
          <p:nvPr/>
        </p:nvSpPr>
        <p:spPr bwMode="auto">
          <a:xfrm>
            <a:off x="1831244" y="5415272"/>
            <a:ext cx="5352552" cy="0"/>
          </a:xfrm>
          <a:prstGeom prst="line">
            <a:avLst/>
          </a:prstGeom>
          <a:noFill/>
          <a:ln w="9525">
            <a:solidFill>
              <a:schemeClr val="tx1"/>
            </a:solidFill>
            <a:round/>
            <a:headEnd/>
            <a:tailEnd type="triangle" w="med" len="med"/>
          </a:ln>
          <a:effectLst/>
        </p:spPr>
        <p:txBody>
          <a:bodyPr lIns="80147" tIns="40074" rIns="80147" bIns="40074"/>
          <a:lstStyle/>
          <a:p>
            <a:endParaRPr lang="es-CL" dirty="0">
              <a:latin typeface="+mj-lt"/>
            </a:endParaRPr>
          </a:p>
        </p:txBody>
      </p:sp>
      <p:sp>
        <p:nvSpPr>
          <p:cNvPr id="240646" name="Rectangle 6"/>
          <p:cNvSpPr>
            <a:spLocks noChangeArrowheads="1"/>
          </p:cNvSpPr>
          <p:nvPr/>
        </p:nvSpPr>
        <p:spPr bwMode="auto">
          <a:xfrm rot="10800000">
            <a:off x="1057479" y="2302319"/>
            <a:ext cx="487336" cy="2449182"/>
          </a:xfrm>
          <a:prstGeom prst="rect">
            <a:avLst/>
          </a:prstGeom>
          <a:noFill/>
          <a:ln w="9525">
            <a:noFill/>
            <a:miter lim="800000"/>
            <a:headEnd/>
            <a:tailEnd/>
          </a:ln>
          <a:effectLst/>
        </p:spPr>
        <p:txBody>
          <a:bodyPr vert="eaVert" wrap="none" lIns="80147" tIns="40074" rIns="80147" bIns="40074" anchor="ctr"/>
          <a:lstStyle/>
          <a:p>
            <a:pPr algn="ctr" defTabSz="914179"/>
            <a:r>
              <a:rPr lang="es-CL" sz="2100" dirty="0" err="1" smtClean="0">
                <a:solidFill>
                  <a:srgbClr val="FF0000"/>
                </a:solidFill>
                <a:latin typeface="+mj-lt"/>
              </a:rPr>
              <a:t>Completud</a:t>
            </a:r>
            <a:endParaRPr lang="es-CL" sz="2100" dirty="0">
              <a:solidFill>
                <a:srgbClr val="FF0000"/>
              </a:solidFill>
              <a:latin typeface="+mj-lt"/>
            </a:endParaRPr>
          </a:p>
        </p:txBody>
      </p:sp>
      <p:sp>
        <p:nvSpPr>
          <p:cNvPr id="240647" name="Rectangle 7"/>
          <p:cNvSpPr>
            <a:spLocks noChangeArrowheads="1"/>
          </p:cNvSpPr>
          <p:nvPr/>
        </p:nvSpPr>
        <p:spPr bwMode="auto">
          <a:xfrm>
            <a:off x="2989176" y="5590933"/>
            <a:ext cx="2879220" cy="390199"/>
          </a:xfrm>
          <a:prstGeom prst="rect">
            <a:avLst/>
          </a:prstGeom>
          <a:noFill/>
          <a:ln w="9525">
            <a:noFill/>
            <a:miter lim="800000"/>
            <a:headEnd/>
            <a:tailEnd/>
          </a:ln>
          <a:effectLst/>
        </p:spPr>
        <p:txBody>
          <a:bodyPr wrap="none" lIns="80147" tIns="40074" rIns="80147" bIns="40074" anchor="ctr"/>
          <a:lstStyle/>
          <a:p>
            <a:pPr algn="ctr" defTabSz="914179"/>
            <a:r>
              <a:rPr lang="es-CL" sz="2100" dirty="0" err="1" smtClean="0">
                <a:solidFill>
                  <a:schemeClr val="hlink"/>
                </a:solidFill>
                <a:latin typeface="+mj-lt"/>
              </a:rPr>
              <a:t>Oponibilidad</a:t>
            </a:r>
            <a:endParaRPr lang="es-CL" sz="2100" dirty="0">
              <a:solidFill>
                <a:schemeClr val="hlink"/>
              </a:solidFill>
              <a:latin typeface="+mj-lt"/>
            </a:endParaRPr>
          </a:p>
        </p:txBody>
      </p:sp>
      <p:sp>
        <p:nvSpPr>
          <p:cNvPr id="240648" name="Rectangle 8"/>
          <p:cNvSpPr>
            <a:spLocks noChangeArrowheads="1"/>
          </p:cNvSpPr>
          <p:nvPr/>
        </p:nvSpPr>
        <p:spPr bwMode="auto">
          <a:xfrm>
            <a:off x="1866538" y="5503102"/>
            <a:ext cx="633944" cy="185741"/>
          </a:xfrm>
          <a:prstGeom prst="rect">
            <a:avLst/>
          </a:prstGeom>
          <a:noFill/>
          <a:ln w="9525">
            <a:noFill/>
            <a:miter lim="800000"/>
            <a:headEnd/>
            <a:tailEnd/>
          </a:ln>
          <a:effectLst/>
        </p:spPr>
        <p:txBody>
          <a:bodyPr wrap="none" lIns="80147" tIns="40074" rIns="80147" bIns="40074" anchor="ctr"/>
          <a:lstStyle/>
          <a:p>
            <a:pPr algn="ctr" defTabSz="914179"/>
            <a:r>
              <a:rPr lang="es-CL" sz="1600" dirty="0" smtClean="0">
                <a:latin typeface="+mj-lt"/>
              </a:rPr>
              <a:t>Fuerte</a:t>
            </a:r>
            <a:endParaRPr lang="es-CL" sz="1600" dirty="0">
              <a:latin typeface="+mj-lt"/>
            </a:endParaRPr>
          </a:p>
        </p:txBody>
      </p:sp>
      <p:sp>
        <p:nvSpPr>
          <p:cNvPr id="240649" name="Rectangle 9"/>
          <p:cNvSpPr>
            <a:spLocks noChangeArrowheads="1"/>
          </p:cNvSpPr>
          <p:nvPr/>
        </p:nvSpPr>
        <p:spPr bwMode="auto">
          <a:xfrm>
            <a:off x="6513200" y="5543418"/>
            <a:ext cx="633945" cy="185741"/>
          </a:xfrm>
          <a:prstGeom prst="rect">
            <a:avLst/>
          </a:prstGeom>
          <a:noFill/>
          <a:ln w="9525">
            <a:noFill/>
            <a:miter lim="800000"/>
            <a:headEnd/>
            <a:tailEnd/>
          </a:ln>
          <a:effectLst/>
        </p:spPr>
        <p:txBody>
          <a:bodyPr wrap="none" lIns="80147" tIns="40074" rIns="80147" bIns="40074" anchor="ctr"/>
          <a:lstStyle/>
          <a:p>
            <a:pPr algn="ctr" defTabSz="914179"/>
            <a:r>
              <a:rPr lang="es-CL" sz="1600" dirty="0" smtClean="0">
                <a:latin typeface="+mj-lt"/>
              </a:rPr>
              <a:t>Baja</a:t>
            </a:r>
            <a:endParaRPr lang="es-CL" sz="1600" dirty="0">
              <a:latin typeface="+mj-lt"/>
            </a:endParaRPr>
          </a:p>
        </p:txBody>
      </p:sp>
      <p:sp>
        <p:nvSpPr>
          <p:cNvPr id="240650" name="Rectangle 10"/>
          <p:cNvSpPr>
            <a:spLocks noChangeArrowheads="1"/>
          </p:cNvSpPr>
          <p:nvPr/>
        </p:nvSpPr>
        <p:spPr bwMode="auto">
          <a:xfrm>
            <a:off x="1039832" y="5065388"/>
            <a:ext cx="633945" cy="185741"/>
          </a:xfrm>
          <a:prstGeom prst="rect">
            <a:avLst/>
          </a:prstGeom>
          <a:noFill/>
          <a:ln w="9525">
            <a:noFill/>
            <a:miter lim="800000"/>
            <a:headEnd/>
            <a:tailEnd/>
          </a:ln>
          <a:effectLst/>
        </p:spPr>
        <p:txBody>
          <a:bodyPr wrap="none" lIns="80147" tIns="40074" rIns="80147" bIns="40074" anchor="ctr"/>
          <a:lstStyle/>
          <a:p>
            <a:pPr algn="ctr" defTabSz="914179"/>
            <a:r>
              <a:rPr lang="es-CL" sz="1600" dirty="0" smtClean="0">
                <a:latin typeface="+mj-lt"/>
              </a:rPr>
              <a:t>Completa</a:t>
            </a:r>
            <a:endParaRPr lang="es-CL" sz="1600" dirty="0">
              <a:latin typeface="+mj-lt"/>
            </a:endParaRPr>
          </a:p>
        </p:txBody>
      </p:sp>
      <p:sp>
        <p:nvSpPr>
          <p:cNvPr id="240651" name="Rectangle 11"/>
          <p:cNvSpPr>
            <a:spLocks noChangeArrowheads="1"/>
          </p:cNvSpPr>
          <p:nvPr/>
        </p:nvSpPr>
        <p:spPr bwMode="auto">
          <a:xfrm>
            <a:off x="1113136" y="1651507"/>
            <a:ext cx="633945" cy="185740"/>
          </a:xfrm>
          <a:prstGeom prst="rect">
            <a:avLst/>
          </a:prstGeom>
          <a:noFill/>
          <a:ln w="9525">
            <a:noFill/>
            <a:miter lim="800000"/>
            <a:headEnd/>
            <a:tailEnd/>
          </a:ln>
          <a:effectLst/>
        </p:spPr>
        <p:txBody>
          <a:bodyPr wrap="none" lIns="80147" tIns="40074" rIns="80147" bIns="40074" anchor="ctr"/>
          <a:lstStyle/>
          <a:p>
            <a:pPr algn="ctr" defTabSz="914179"/>
            <a:r>
              <a:rPr lang="es-CL" sz="1600" dirty="0" smtClean="0">
                <a:latin typeface="+mj-lt"/>
              </a:rPr>
              <a:t>Baja</a:t>
            </a:r>
            <a:endParaRPr lang="es-CL" sz="1600" dirty="0">
              <a:latin typeface="+mj-lt"/>
            </a:endParaRPr>
          </a:p>
        </p:txBody>
      </p:sp>
      <p:sp>
        <p:nvSpPr>
          <p:cNvPr id="240652" name="Oval 12"/>
          <p:cNvSpPr>
            <a:spLocks noChangeArrowheads="1"/>
          </p:cNvSpPr>
          <p:nvPr/>
        </p:nvSpPr>
        <p:spPr bwMode="auto">
          <a:xfrm rot="1942819">
            <a:off x="1559748" y="3147510"/>
            <a:ext cx="5872468" cy="980537"/>
          </a:xfrm>
          <a:prstGeom prst="ellipse">
            <a:avLst/>
          </a:prstGeom>
          <a:solidFill>
            <a:schemeClr val="accent1">
              <a:lumMod val="40000"/>
              <a:lumOff val="60000"/>
            </a:schemeClr>
          </a:solidFill>
          <a:ln w="9525">
            <a:solidFill>
              <a:schemeClr val="tx1"/>
            </a:solidFill>
            <a:round/>
            <a:headEnd/>
            <a:tailEnd/>
          </a:ln>
          <a:effectLst/>
        </p:spPr>
        <p:txBody>
          <a:bodyPr wrap="none" lIns="80147" tIns="40074" rIns="80147" bIns="40074" anchor="ctr"/>
          <a:lstStyle/>
          <a:p>
            <a:pPr defTabSz="914179"/>
            <a:r>
              <a:rPr lang="es-CL" dirty="0" smtClean="0">
                <a:latin typeface="+mj-lt"/>
              </a:rPr>
              <a:t>Arriendos/</a:t>
            </a:r>
            <a:r>
              <a:rPr lang="es-CL" dirty="0" err="1" smtClean="0">
                <a:latin typeface="+mj-lt"/>
              </a:rPr>
              <a:t>outsourcing</a:t>
            </a:r>
            <a:r>
              <a:rPr lang="es-CL" dirty="0" smtClean="0">
                <a:latin typeface="+mj-lt"/>
              </a:rPr>
              <a:t>         </a:t>
            </a:r>
          </a:p>
          <a:p>
            <a:pPr algn="r" defTabSz="914179"/>
            <a:r>
              <a:rPr lang="es-CL" dirty="0" smtClean="0">
                <a:latin typeface="+mj-lt"/>
              </a:rPr>
              <a:t>contratos de servicios con ONG</a:t>
            </a:r>
          </a:p>
          <a:p>
            <a:pPr defTabSz="914179"/>
            <a:endParaRPr lang="es-CL" dirty="0">
              <a:latin typeface="+mj-lt"/>
            </a:endParaRPr>
          </a:p>
        </p:txBody>
      </p:sp>
      <p:sp>
        <p:nvSpPr>
          <p:cNvPr id="240653" name="Oval 13"/>
          <p:cNvSpPr>
            <a:spLocks noChangeArrowheads="1"/>
          </p:cNvSpPr>
          <p:nvPr/>
        </p:nvSpPr>
        <p:spPr bwMode="auto">
          <a:xfrm rot="1979863">
            <a:off x="5215447" y="2089221"/>
            <a:ext cx="2041653" cy="526985"/>
          </a:xfrm>
          <a:prstGeom prst="ellipse">
            <a:avLst/>
          </a:prstGeom>
          <a:solidFill>
            <a:schemeClr val="accent1">
              <a:lumMod val="40000"/>
              <a:lumOff val="60000"/>
            </a:schemeClr>
          </a:solidFill>
          <a:ln w="9525">
            <a:solidFill>
              <a:schemeClr val="tx1"/>
            </a:solidFill>
            <a:round/>
            <a:headEnd/>
            <a:tailEnd/>
          </a:ln>
          <a:effectLst/>
        </p:spPr>
        <p:txBody>
          <a:bodyPr wrap="none" lIns="80147" tIns="40074" rIns="80147" bIns="40074" anchor="ctr"/>
          <a:lstStyle/>
          <a:p>
            <a:pPr algn="ctr" defTabSz="914179"/>
            <a:r>
              <a:rPr lang="es-CL" sz="1600" dirty="0" smtClean="0">
                <a:latin typeface="+mj-lt"/>
              </a:rPr>
              <a:t>Contrato</a:t>
            </a:r>
          </a:p>
          <a:p>
            <a:pPr algn="ctr" defTabSz="914179"/>
            <a:r>
              <a:rPr lang="es-CL" sz="1600" dirty="0" smtClean="0">
                <a:latin typeface="+mj-lt"/>
              </a:rPr>
              <a:t>relacional</a:t>
            </a:r>
            <a:endParaRPr lang="es-CL" sz="1600" dirty="0">
              <a:latin typeface="+mj-lt"/>
            </a:endParaRPr>
          </a:p>
        </p:txBody>
      </p:sp>
      <p:sp>
        <p:nvSpPr>
          <p:cNvPr id="240654" name="Oval 14"/>
          <p:cNvSpPr>
            <a:spLocks noChangeArrowheads="1"/>
          </p:cNvSpPr>
          <p:nvPr/>
        </p:nvSpPr>
        <p:spPr bwMode="auto">
          <a:xfrm rot="1979863">
            <a:off x="1923553" y="4372821"/>
            <a:ext cx="2041653" cy="526985"/>
          </a:xfrm>
          <a:prstGeom prst="ellipse">
            <a:avLst/>
          </a:prstGeom>
          <a:solidFill>
            <a:schemeClr val="accent1">
              <a:lumMod val="40000"/>
              <a:lumOff val="60000"/>
            </a:schemeClr>
          </a:solidFill>
          <a:ln w="9525">
            <a:solidFill>
              <a:schemeClr val="tx1"/>
            </a:solidFill>
            <a:round/>
            <a:headEnd/>
            <a:tailEnd/>
          </a:ln>
          <a:effectLst/>
        </p:spPr>
        <p:txBody>
          <a:bodyPr wrap="none" lIns="80147" tIns="40074" rIns="80147" bIns="40074" anchor="ctr"/>
          <a:lstStyle/>
          <a:p>
            <a:pPr algn="ctr" defTabSz="914179"/>
            <a:r>
              <a:rPr lang="es-CL" sz="1600" dirty="0" smtClean="0">
                <a:latin typeface="+mj-lt"/>
              </a:rPr>
              <a:t>Contrato</a:t>
            </a:r>
          </a:p>
          <a:p>
            <a:pPr algn="ctr" defTabSz="914179"/>
            <a:r>
              <a:rPr lang="es-CL" sz="1600" dirty="0" smtClean="0">
                <a:latin typeface="+mj-lt"/>
              </a:rPr>
              <a:t>comercial</a:t>
            </a:r>
            <a:endParaRPr lang="es-CL" sz="1600" dirty="0">
              <a:latin typeface="+mj-lt"/>
            </a:endParaRP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456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51" y="466757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2690" name="Rectangle 2"/>
          <p:cNvSpPr>
            <a:spLocks noGrp="1" noChangeArrowheads="1"/>
          </p:cNvSpPr>
          <p:nvPr>
            <p:ph type="title"/>
          </p:nvPr>
        </p:nvSpPr>
        <p:spPr/>
        <p:txBody>
          <a:bodyPr/>
          <a:lstStyle/>
          <a:p>
            <a:r>
              <a:rPr lang="fr-FR" dirty="0" smtClean="0">
                <a:solidFill>
                  <a:srgbClr val="0070C0"/>
                </a:solidFill>
              </a:rPr>
              <a:t> </a:t>
            </a:r>
            <a:r>
              <a:rPr lang="es-CL" dirty="0" smtClean="0">
                <a:solidFill>
                  <a:srgbClr val="0070C0"/>
                </a:solidFill>
              </a:rPr>
              <a:t>Respeto del acuerdo</a:t>
            </a:r>
            <a:endParaRPr lang="es-CL" dirty="0">
              <a:solidFill>
                <a:srgbClr val="0070C0"/>
              </a:solidFill>
            </a:endParaRPr>
          </a:p>
        </p:txBody>
      </p:sp>
      <p:sp>
        <p:nvSpPr>
          <p:cNvPr id="242691" name="Rectangle 3"/>
          <p:cNvSpPr>
            <a:spLocks noGrp="1" noChangeArrowheads="1"/>
          </p:cNvSpPr>
          <p:nvPr>
            <p:ph idx="1"/>
          </p:nvPr>
        </p:nvSpPr>
        <p:spPr>
          <a:xfrm>
            <a:off x="117203" y="1747326"/>
            <a:ext cx="8462190" cy="775157"/>
          </a:xfrm>
        </p:spPr>
        <p:txBody>
          <a:bodyPr>
            <a:normAutofit fontScale="92500" lnSpcReduction="20000"/>
          </a:bodyPr>
          <a:lstStyle/>
          <a:p>
            <a:pPr marL="0" indent="0">
              <a:spcBef>
                <a:spcPct val="45000"/>
              </a:spcBef>
              <a:buFontTx/>
              <a:buNone/>
            </a:pPr>
            <a:r>
              <a:rPr lang="es-CL" dirty="0" smtClean="0">
                <a:solidFill>
                  <a:srgbClr val="0070C0"/>
                </a:solidFill>
              </a:rPr>
              <a:t>Porqué se respetará el acuerdo en el contrato comercial?</a:t>
            </a:r>
            <a:endParaRPr lang="fr-FR" dirty="0">
              <a:solidFill>
                <a:srgbClr val="0070C0"/>
              </a:solidFill>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703" y="3672046"/>
            <a:ext cx="2069338" cy="179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0659" y="2179573"/>
            <a:ext cx="1468042" cy="142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bwMode="auto">
          <a:xfrm>
            <a:off x="1089732" y="4284374"/>
            <a:ext cx="5961169" cy="2457183"/>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Bef>
                <a:spcPct val="45000"/>
              </a:spcBef>
              <a:spcAft>
                <a:spcPts val="0"/>
              </a:spcAft>
            </a:pPr>
            <a:r>
              <a:rPr lang="es-CL" sz="2400" dirty="0" smtClean="0">
                <a:solidFill>
                  <a:srgbClr val="0070C0"/>
                </a:solidFill>
              </a:rPr>
              <a:t>La confianza, sobre todo en los contratos renovables</a:t>
            </a:r>
          </a:p>
          <a:p>
            <a:pPr lvl="1" fontAlgn="auto">
              <a:spcBef>
                <a:spcPct val="45000"/>
              </a:spcBef>
              <a:spcAft>
                <a:spcPts val="0"/>
              </a:spcAft>
            </a:pPr>
            <a:r>
              <a:rPr lang="es-CL" sz="2400" dirty="0" smtClean="0">
                <a:solidFill>
                  <a:srgbClr val="0070C0"/>
                </a:solidFill>
              </a:rPr>
              <a:t>La incitación al desempeño: compra de resultados o cambio en los comportamientos</a:t>
            </a:r>
            <a:endParaRPr lang="es-CL" sz="2400" i="1" dirty="0">
              <a:solidFill>
                <a:srgbClr val="0070C0"/>
              </a:solidFill>
            </a:endParaRPr>
          </a:p>
        </p:txBody>
      </p:sp>
      <p:sp>
        <p:nvSpPr>
          <p:cNvPr id="10" name="Rectangle 3"/>
          <p:cNvSpPr txBox="1">
            <a:spLocks noChangeArrowheads="1"/>
          </p:cNvSpPr>
          <p:nvPr/>
        </p:nvSpPr>
        <p:spPr bwMode="auto">
          <a:xfrm>
            <a:off x="916010" y="2530366"/>
            <a:ext cx="6866912" cy="84347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ct val="45000"/>
              </a:spcBef>
              <a:spcAft>
                <a:spcPts val="0"/>
              </a:spcAft>
              <a:buFontTx/>
              <a:buChar char="•"/>
            </a:pPr>
            <a:r>
              <a:rPr lang="es-CL" dirty="0" smtClean="0">
                <a:solidFill>
                  <a:srgbClr val="0070C0"/>
                </a:solidFill>
              </a:rPr>
              <a:t>la sanción</a:t>
            </a:r>
          </a:p>
        </p:txBody>
      </p:sp>
      <p:sp>
        <p:nvSpPr>
          <p:cNvPr id="11" name="Rectangle 3"/>
          <p:cNvSpPr txBox="1">
            <a:spLocks noChangeArrowheads="1"/>
          </p:cNvSpPr>
          <p:nvPr/>
        </p:nvSpPr>
        <p:spPr bwMode="auto">
          <a:xfrm>
            <a:off x="111943" y="3649752"/>
            <a:ext cx="8462190" cy="775157"/>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45000"/>
              </a:spcBef>
              <a:spcAft>
                <a:spcPts val="0"/>
              </a:spcAft>
              <a:buFontTx/>
              <a:buNone/>
            </a:pPr>
            <a:r>
              <a:rPr lang="es-CL" dirty="0" smtClean="0">
                <a:solidFill>
                  <a:srgbClr val="0070C0"/>
                </a:solidFill>
              </a:rPr>
              <a:t>Porqué se respetará el acuerdo en el contrato relacional?</a:t>
            </a:r>
            <a:endParaRPr lang="fr-FR" dirty="0">
              <a:solidFill>
                <a:srgbClr val="0070C0"/>
              </a:solidFill>
            </a:endParaRPr>
          </a:p>
        </p:txBody>
      </p:sp>
    </p:spTree>
    <p:extLst>
      <p:ext uri="{BB962C8B-B14F-4D97-AF65-F5344CB8AC3E}">
        <p14:creationId xmlns:p14="http://schemas.microsoft.com/office/powerpoint/2010/main" val="41229545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rved Down Arrow 16"/>
          <p:cNvSpPr/>
          <p:nvPr/>
        </p:nvSpPr>
        <p:spPr>
          <a:xfrm rot="9817092">
            <a:off x="1308170" y="6079405"/>
            <a:ext cx="1866831" cy="655402"/>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6" name="Curved Down Arrow 15"/>
          <p:cNvSpPr/>
          <p:nvPr/>
        </p:nvSpPr>
        <p:spPr>
          <a:xfrm rot="3070448">
            <a:off x="2317218" y="4209131"/>
            <a:ext cx="2312811" cy="73152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54978" name="Rectangle 2"/>
          <p:cNvSpPr>
            <a:spLocks noGrp="1" noChangeArrowheads="1"/>
          </p:cNvSpPr>
          <p:nvPr>
            <p:ph type="title"/>
          </p:nvPr>
        </p:nvSpPr>
        <p:spPr/>
        <p:txBody>
          <a:bodyPr/>
          <a:lstStyle/>
          <a:p>
            <a:r>
              <a:rPr lang="fr-FR" dirty="0" smtClean="0">
                <a:solidFill>
                  <a:srgbClr val="0070C0"/>
                </a:solidFill>
              </a:rPr>
              <a:t> </a:t>
            </a:r>
            <a:r>
              <a:rPr lang="es-CL" dirty="0" smtClean="0">
                <a:solidFill>
                  <a:srgbClr val="0070C0"/>
                </a:solidFill>
              </a:rPr>
              <a:t>Incitación al desempeño </a:t>
            </a:r>
            <a:endParaRPr lang="es-CL" dirty="0">
              <a:solidFill>
                <a:srgbClr val="0070C0"/>
              </a:solidFill>
            </a:endParaRPr>
          </a:p>
        </p:txBody>
      </p:sp>
      <p:sp>
        <p:nvSpPr>
          <p:cNvPr id="254979" name="Rectangle 3"/>
          <p:cNvSpPr>
            <a:spLocks noGrp="1" noChangeArrowheads="1"/>
          </p:cNvSpPr>
          <p:nvPr>
            <p:ph idx="1"/>
          </p:nvPr>
        </p:nvSpPr>
        <p:spPr>
          <a:xfrm>
            <a:off x="1214413" y="2078412"/>
            <a:ext cx="7382521" cy="3534121"/>
          </a:xfrm>
        </p:spPr>
        <p:txBody>
          <a:bodyPr>
            <a:normAutofit/>
          </a:bodyPr>
          <a:lstStyle/>
          <a:p>
            <a:pPr>
              <a:lnSpc>
                <a:spcPct val="90000"/>
              </a:lnSpc>
              <a:spcBef>
                <a:spcPct val="45000"/>
              </a:spcBef>
              <a:buFontTx/>
              <a:buNone/>
            </a:pPr>
            <a:r>
              <a:rPr lang="es-CL" dirty="0" smtClean="0">
                <a:solidFill>
                  <a:srgbClr val="0070C0"/>
                </a:solidFill>
              </a:rPr>
              <a:t>Gestión focalizada en los resultados</a:t>
            </a:r>
          </a:p>
          <a:p>
            <a:pPr>
              <a:lnSpc>
                <a:spcPct val="90000"/>
              </a:lnSpc>
              <a:spcBef>
                <a:spcPct val="45000"/>
              </a:spcBef>
              <a:buFontTx/>
              <a:buNone/>
            </a:pPr>
            <a:r>
              <a:rPr lang="es-CL" dirty="0" smtClean="0">
                <a:solidFill>
                  <a:srgbClr val="0070C0"/>
                </a:solidFill>
              </a:rPr>
              <a:t>A quién se incita</a:t>
            </a:r>
            <a:r>
              <a:rPr lang="es-CL" dirty="0" smtClean="0">
                <a:solidFill>
                  <a:srgbClr val="0070C0"/>
                </a:solidFill>
              </a:rPr>
              <a:t>?</a:t>
            </a:r>
            <a:endParaRPr lang="es-CL" dirty="0" smtClean="0">
              <a:solidFill>
                <a:srgbClr val="0070C0"/>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3" y="3322665"/>
            <a:ext cx="1848342" cy="138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999" y="4352148"/>
            <a:ext cx="1377020" cy="152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2838" y="5567358"/>
            <a:ext cx="1308285" cy="130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2657" y="2780511"/>
            <a:ext cx="971821" cy="121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6830" y="4908225"/>
            <a:ext cx="946816" cy="721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456" y="2649845"/>
            <a:ext cx="1014413" cy="112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rved Down Arrow 1"/>
          <p:cNvSpPr/>
          <p:nvPr/>
        </p:nvSpPr>
        <p:spPr>
          <a:xfrm rot="17875960">
            <a:off x="-594145" y="4774039"/>
            <a:ext cx="2312811" cy="73152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pic>
        <p:nvPicPr>
          <p:cNvPr id="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935632"/>
            <a:ext cx="1326830" cy="92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204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fr-FR" dirty="0" smtClean="0">
                <a:solidFill>
                  <a:srgbClr val="0070C0"/>
                </a:solidFill>
              </a:rPr>
              <a:t> </a:t>
            </a:r>
            <a:r>
              <a:rPr lang="es-CL" dirty="0" smtClean="0">
                <a:solidFill>
                  <a:srgbClr val="0070C0"/>
                </a:solidFill>
              </a:rPr>
              <a:t>Estrategia</a:t>
            </a:r>
            <a:endParaRPr lang="es-CL" dirty="0">
              <a:solidFill>
                <a:srgbClr val="0070C0"/>
              </a:solidFill>
            </a:endParaRPr>
          </a:p>
        </p:txBody>
      </p:sp>
      <p:sp>
        <p:nvSpPr>
          <p:cNvPr id="244739" name="Rectangle 3"/>
          <p:cNvSpPr>
            <a:spLocks noGrp="1" noChangeArrowheads="1"/>
          </p:cNvSpPr>
          <p:nvPr>
            <p:ph idx="1"/>
          </p:nvPr>
        </p:nvSpPr>
        <p:spPr>
          <a:xfrm>
            <a:off x="1142976" y="1664465"/>
            <a:ext cx="7775682" cy="4375701"/>
          </a:xfrm>
        </p:spPr>
        <p:txBody>
          <a:bodyPr>
            <a:normAutofit fontScale="92500" lnSpcReduction="10000"/>
          </a:bodyPr>
          <a:lstStyle/>
          <a:p>
            <a:pPr>
              <a:spcBef>
                <a:spcPct val="45000"/>
              </a:spcBef>
              <a:buFontTx/>
              <a:buNone/>
            </a:pPr>
            <a:r>
              <a:rPr lang="es-CL" i="1" dirty="0" smtClean="0">
                <a:solidFill>
                  <a:srgbClr val="0070C0"/>
                </a:solidFill>
              </a:rPr>
              <a:t>"La contractualización es una herramienta para los servicios de salud" ?</a:t>
            </a:r>
          </a:p>
          <a:p>
            <a:pPr algn="ctr">
              <a:spcBef>
                <a:spcPct val="45000"/>
              </a:spcBef>
              <a:buFontTx/>
              <a:buNone/>
            </a:pPr>
            <a:r>
              <a:rPr lang="es-CL" b="1" dirty="0" smtClean="0">
                <a:solidFill>
                  <a:srgbClr val="FF0000"/>
                </a:solidFill>
              </a:rPr>
              <a:t>NO</a:t>
            </a:r>
          </a:p>
          <a:p>
            <a:pPr>
              <a:spcBef>
                <a:spcPct val="45000"/>
              </a:spcBef>
              <a:buFontTx/>
              <a:buNone/>
            </a:pPr>
            <a:r>
              <a:rPr lang="es-CL" dirty="0" smtClean="0">
                <a:solidFill>
                  <a:srgbClr val="0070C0"/>
                </a:solidFill>
              </a:rPr>
              <a:t>El contrato o acuerdo es una herramienta</a:t>
            </a:r>
          </a:p>
          <a:p>
            <a:pPr>
              <a:spcBef>
                <a:spcPct val="45000"/>
              </a:spcBef>
              <a:buFontTx/>
              <a:buNone/>
            </a:pPr>
            <a:r>
              <a:rPr lang="es-CL" dirty="0" smtClean="0">
                <a:solidFill>
                  <a:srgbClr val="0070C0"/>
                </a:solidFill>
              </a:rPr>
              <a:t>		         La contractualización es una estrategia</a:t>
            </a:r>
          </a:p>
          <a:p>
            <a:pPr algn="ctr">
              <a:spcBef>
                <a:spcPct val="45000"/>
              </a:spcBef>
              <a:buFontTx/>
              <a:buNone/>
            </a:pPr>
            <a:endParaRPr lang="es-CL" dirty="0" smtClean="0">
              <a:solidFill>
                <a:srgbClr val="0070C0"/>
              </a:solidFill>
            </a:endParaRPr>
          </a:p>
          <a:p>
            <a:pPr algn="ctr">
              <a:spcBef>
                <a:spcPct val="45000"/>
              </a:spcBef>
              <a:buFontTx/>
              <a:buNone/>
            </a:pPr>
            <a:r>
              <a:rPr lang="es-CL" dirty="0" smtClean="0">
                <a:solidFill>
                  <a:srgbClr val="0070C0"/>
                </a:solidFill>
              </a:rPr>
              <a:t>Se toma la decisión de recurrir o no a la </a:t>
            </a:r>
            <a:r>
              <a:rPr lang="es-CL" dirty="0" err="1" smtClean="0">
                <a:solidFill>
                  <a:srgbClr val="0070C0"/>
                </a:solidFill>
              </a:rPr>
              <a:t>contractualización</a:t>
            </a:r>
            <a:endParaRPr lang="es-CL" dirty="0" smtClean="0">
              <a:solidFill>
                <a:srgbClr val="0070C0"/>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2658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Effect transition="in" filter="checkerboard(across)">
                                      <p:cBhvr>
                                        <p:cTn id="7" dur="500"/>
                                        <p:tgtEl>
                                          <p:spTgt spid="244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4739">
                                            <p:txEl>
                                              <p:pRg st="1" end="1"/>
                                            </p:txEl>
                                          </p:spTgt>
                                        </p:tgtEl>
                                        <p:attrNameLst>
                                          <p:attrName>style.visibility</p:attrName>
                                        </p:attrNameLst>
                                      </p:cBhvr>
                                      <p:to>
                                        <p:strVal val="visible"/>
                                      </p:to>
                                    </p:set>
                                    <p:animEffect transition="in" filter="checkerboard(across)">
                                      <p:cBhvr>
                                        <p:cTn id="12" dur="500"/>
                                        <p:tgtEl>
                                          <p:spTgt spid="244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4739">
                                            <p:txEl>
                                              <p:pRg st="2" end="2"/>
                                            </p:txEl>
                                          </p:spTgt>
                                        </p:tgtEl>
                                        <p:attrNameLst>
                                          <p:attrName>style.visibility</p:attrName>
                                        </p:attrNameLst>
                                      </p:cBhvr>
                                      <p:to>
                                        <p:strVal val="visible"/>
                                      </p:to>
                                    </p:set>
                                    <p:animEffect transition="in" filter="checkerboard(across)">
                                      <p:cBhvr>
                                        <p:cTn id="17" dur="500"/>
                                        <p:tgtEl>
                                          <p:spTgt spid="2447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4739">
                                            <p:txEl>
                                              <p:pRg st="3" end="3"/>
                                            </p:txEl>
                                          </p:spTgt>
                                        </p:tgtEl>
                                        <p:attrNameLst>
                                          <p:attrName>style.visibility</p:attrName>
                                        </p:attrNameLst>
                                      </p:cBhvr>
                                      <p:to>
                                        <p:strVal val="visible"/>
                                      </p:to>
                                    </p:set>
                                    <p:animEffect transition="in" filter="checkerboard(across)">
                                      <p:cBhvr>
                                        <p:cTn id="22" dur="500"/>
                                        <p:tgtEl>
                                          <p:spTgt spid="2447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4739">
                                            <p:txEl>
                                              <p:pRg st="5" end="5"/>
                                            </p:txEl>
                                          </p:spTgt>
                                        </p:tgtEl>
                                        <p:attrNameLst>
                                          <p:attrName>style.visibility</p:attrName>
                                        </p:attrNameLst>
                                      </p:cBhvr>
                                      <p:to>
                                        <p:strVal val="visible"/>
                                      </p:to>
                                    </p:set>
                                    <p:animEffect transition="in" filter="checkerboard(across)">
                                      <p:cBhvr>
                                        <p:cTn id="27" dur="500"/>
                                        <p:tgtEl>
                                          <p:spTgt spid="244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141"/>
            <a:ext cx="8229600" cy="804041"/>
          </a:xfrm>
        </p:spPr>
        <p:txBody>
          <a:bodyPr/>
          <a:lstStyle/>
          <a:p>
            <a:r>
              <a:rPr lang="es-CL" sz="4200" b="1" dirty="0" smtClean="0"/>
              <a:t>Contenido</a:t>
            </a:r>
            <a:endParaRPr lang="es-CL" sz="4200" b="1" dirty="0"/>
          </a:p>
        </p:txBody>
      </p:sp>
      <p:sp>
        <p:nvSpPr>
          <p:cNvPr id="3" name="Content Placeholder 2"/>
          <p:cNvSpPr>
            <a:spLocks noGrp="1"/>
          </p:cNvSpPr>
          <p:nvPr>
            <p:ph idx="1"/>
          </p:nvPr>
        </p:nvSpPr>
        <p:spPr>
          <a:xfrm>
            <a:off x="914414" y="2088947"/>
            <a:ext cx="7818637" cy="2924500"/>
          </a:xfrm>
        </p:spPr>
        <p:txBody>
          <a:bodyPr/>
          <a:lstStyle/>
          <a:p>
            <a:pPr marL="0" indent="0">
              <a:buNone/>
            </a:pPr>
            <a:r>
              <a:rPr lang="es-CL" sz="2800" dirty="0">
                <a:solidFill>
                  <a:srgbClr val="0070C0"/>
                </a:solidFill>
                <a:latin typeface="+mj-lt"/>
              </a:rPr>
              <a:t>¿</a:t>
            </a:r>
            <a:r>
              <a:rPr lang="es-CL" sz="2800" dirty="0" err="1" smtClean="0">
                <a:solidFill>
                  <a:srgbClr val="0070C0"/>
                </a:solidFill>
                <a:latin typeface="+mj-lt"/>
              </a:rPr>
              <a:t>Contractualizar</a:t>
            </a:r>
            <a:r>
              <a:rPr lang="es-CL" sz="2800" dirty="0" smtClean="0">
                <a:solidFill>
                  <a:srgbClr val="0070C0"/>
                </a:solidFill>
                <a:latin typeface="+mj-lt"/>
              </a:rPr>
              <a:t> para qué?</a:t>
            </a:r>
          </a:p>
          <a:p>
            <a:pPr marL="457200" lvl="1" indent="0">
              <a:buNone/>
            </a:pPr>
            <a:r>
              <a:rPr lang="es-CL" sz="2200" dirty="0" smtClean="0">
                <a:solidFill>
                  <a:srgbClr val="0070C0"/>
                </a:solidFill>
                <a:latin typeface="+mj-lt"/>
              </a:rPr>
              <a:t>1. Acercar la Oferta a la demanda: aumentar el acceso y la utilización de servicios de salud de calidad!</a:t>
            </a:r>
          </a:p>
          <a:p>
            <a:pPr marL="457200" lvl="1" indent="0">
              <a:buNone/>
            </a:pPr>
            <a:r>
              <a:rPr lang="es-CL" sz="2200" dirty="0" smtClean="0">
                <a:solidFill>
                  <a:srgbClr val="0070C0"/>
                </a:solidFill>
                <a:latin typeface="+mj-lt"/>
              </a:rPr>
              <a:t>2. Reforzar Las </a:t>
            </a:r>
            <a:r>
              <a:rPr lang="es-CL" sz="2200" dirty="0">
                <a:solidFill>
                  <a:srgbClr val="0070C0"/>
                </a:solidFill>
                <a:latin typeface="+mj-lt"/>
              </a:rPr>
              <a:t>responsabilidades de </a:t>
            </a:r>
            <a:r>
              <a:rPr lang="es-CL" sz="2200" dirty="0" smtClean="0">
                <a:solidFill>
                  <a:srgbClr val="0070C0"/>
                </a:solidFill>
                <a:latin typeface="+mj-lt"/>
              </a:rPr>
              <a:t>la ASN</a:t>
            </a:r>
            <a:endParaRPr lang="es-CL" sz="2200" dirty="0">
              <a:solidFill>
                <a:srgbClr val="0070C0"/>
              </a:solidFill>
              <a:latin typeface="+mj-lt"/>
            </a:endParaRPr>
          </a:p>
          <a:p>
            <a:pPr marL="0" indent="0">
              <a:buNone/>
            </a:pPr>
            <a:r>
              <a:rPr lang="es-CL" sz="2800" dirty="0" smtClean="0">
                <a:solidFill>
                  <a:srgbClr val="0070C0"/>
                </a:solidFill>
                <a:latin typeface="+mj-lt"/>
              </a:rPr>
              <a:t>La </a:t>
            </a:r>
            <a:r>
              <a:rPr lang="es-CL" sz="2800" dirty="0" err="1" smtClean="0">
                <a:solidFill>
                  <a:srgbClr val="0070C0"/>
                </a:solidFill>
                <a:latin typeface="+mj-lt"/>
              </a:rPr>
              <a:t>contractualización</a:t>
            </a:r>
            <a:r>
              <a:rPr lang="es-CL" sz="2800" dirty="0">
                <a:solidFill>
                  <a:srgbClr val="0070C0"/>
                </a:solidFill>
                <a:latin typeface="+mj-lt"/>
              </a:rPr>
              <a:t> </a:t>
            </a:r>
            <a:r>
              <a:rPr lang="es-CL" sz="2800" dirty="0" smtClean="0">
                <a:solidFill>
                  <a:srgbClr val="0070C0"/>
                </a:solidFill>
                <a:latin typeface="+mj-lt"/>
              </a:rPr>
              <a:t>y la incitación al </a:t>
            </a:r>
            <a:r>
              <a:rPr lang="es-CL" sz="2800" dirty="0">
                <a:solidFill>
                  <a:srgbClr val="0070C0"/>
                </a:solidFill>
                <a:latin typeface="+mj-lt"/>
              </a:rPr>
              <a:t>desempeño</a:t>
            </a:r>
            <a:br>
              <a:rPr lang="es-CL" sz="2800" dirty="0">
                <a:solidFill>
                  <a:srgbClr val="0070C0"/>
                </a:solidFill>
                <a:latin typeface="+mj-lt"/>
              </a:rPr>
            </a:br>
            <a:r>
              <a:rPr lang="es-CL" sz="2800" dirty="0">
                <a:solidFill>
                  <a:srgbClr val="0070C0"/>
                </a:solidFill>
                <a:latin typeface="+mj-lt"/>
              </a:rPr>
              <a:t>L</a:t>
            </a:r>
            <a:r>
              <a:rPr lang="es-CL" sz="2800" dirty="0" smtClean="0">
                <a:solidFill>
                  <a:srgbClr val="0070C0"/>
                </a:solidFill>
                <a:latin typeface="+mj-lt"/>
              </a:rPr>
              <a:t>os mecanismos de los contratos basados en el desempeño</a:t>
            </a:r>
            <a:br>
              <a:rPr lang="es-CL" sz="2800" dirty="0" smtClean="0">
                <a:solidFill>
                  <a:srgbClr val="0070C0"/>
                </a:solidFill>
                <a:latin typeface="+mj-lt"/>
              </a:rPr>
            </a:br>
            <a:r>
              <a:rPr lang="es-CL" sz="2800" dirty="0" smtClean="0">
                <a:solidFill>
                  <a:srgbClr val="0070C0"/>
                </a:solidFill>
                <a:latin typeface="+mj-lt"/>
              </a:rPr>
              <a:t>Los </a:t>
            </a:r>
            <a:r>
              <a:rPr lang="es-CL" sz="2800" dirty="0">
                <a:solidFill>
                  <a:srgbClr val="0070C0"/>
                </a:solidFill>
                <a:latin typeface="+mj-lt"/>
              </a:rPr>
              <a:t>elementos esenciales de todo contrato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34" y="5036639"/>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34" y="419611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34" y="376683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34" y="2095641"/>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3051"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fr-FR" dirty="0" smtClean="0">
                <a:solidFill>
                  <a:srgbClr val="0070C0"/>
                </a:solidFill>
              </a:rPr>
              <a:t> </a:t>
            </a:r>
            <a:r>
              <a:rPr lang="es-CL" dirty="0" smtClean="0">
                <a:solidFill>
                  <a:srgbClr val="0070C0"/>
                </a:solidFill>
              </a:rPr>
              <a:t>Estrategia…</a:t>
            </a:r>
            <a:endParaRPr lang="es-CL" dirty="0">
              <a:solidFill>
                <a:srgbClr val="0070C0"/>
              </a:solidFill>
            </a:endParaRPr>
          </a:p>
        </p:txBody>
      </p:sp>
      <p:sp>
        <p:nvSpPr>
          <p:cNvPr id="252931" name="Rectangle 3"/>
          <p:cNvSpPr>
            <a:spLocks noGrp="1" noChangeArrowheads="1"/>
          </p:cNvSpPr>
          <p:nvPr>
            <p:ph idx="1"/>
          </p:nvPr>
        </p:nvSpPr>
        <p:spPr>
          <a:xfrm>
            <a:off x="928661" y="1605432"/>
            <a:ext cx="7668273" cy="4375700"/>
          </a:xfrm>
        </p:spPr>
        <p:txBody>
          <a:bodyPr/>
          <a:lstStyle/>
          <a:p>
            <a:pPr>
              <a:spcBef>
                <a:spcPct val="45000"/>
              </a:spcBef>
              <a:buFontTx/>
              <a:buNone/>
            </a:pPr>
            <a:r>
              <a:rPr lang="es-CL" dirty="0" smtClean="0">
                <a:solidFill>
                  <a:srgbClr val="0070C0"/>
                </a:solidFill>
                <a:latin typeface="+mj-lt"/>
              </a:rPr>
              <a:t>Para cada situación</a:t>
            </a:r>
            <a:r>
              <a:rPr lang="fr-FR" dirty="0" smtClean="0">
                <a:solidFill>
                  <a:srgbClr val="0070C0"/>
                </a:solidFill>
                <a:latin typeface="+mj-lt"/>
              </a:rPr>
              <a:t>:</a:t>
            </a:r>
            <a:endParaRPr lang="fr-FR" dirty="0">
              <a:solidFill>
                <a:srgbClr val="0070C0"/>
              </a:solidFill>
              <a:latin typeface="+mj-lt"/>
            </a:endParaRPr>
          </a:p>
          <a:p>
            <a:pPr>
              <a:lnSpc>
                <a:spcPct val="20000"/>
              </a:lnSpc>
              <a:spcBef>
                <a:spcPct val="45000"/>
              </a:spcBef>
              <a:buFontTx/>
              <a:buNone/>
            </a:pPr>
            <a:endParaRPr lang="fr-FR" dirty="0">
              <a:solidFill>
                <a:srgbClr val="0070C0"/>
              </a:solidFill>
              <a:latin typeface="+mj-lt"/>
            </a:endParaRPr>
          </a:p>
          <a:p>
            <a:pPr lvl="1">
              <a:spcBef>
                <a:spcPct val="45000"/>
              </a:spcBef>
              <a:buFontTx/>
              <a:buChar char="•"/>
            </a:pPr>
            <a:r>
              <a:rPr lang="es-CL" dirty="0" smtClean="0">
                <a:solidFill>
                  <a:srgbClr val="0070C0"/>
                </a:solidFill>
                <a:latin typeface="+mj-lt"/>
              </a:rPr>
              <a:t>Hay que estimar si la contractualización es la estrategia mas apropiada:  alternativas</a:t>
            </a:r>
            <a:endParaRPr lang="fr-FR" dirty="0">
              <a:solidFill>
                <a:srgbClr val="0070C0"/>
              </a:solidFill>
              <a:latin typeface="+mj-lt"/>
            </a:endParaRPr>
          </a:p>
          <a:p>
            <a:pPr lvl="1">
              <a:spcBef>
                <a:spcPct val="45000"/>
              </a:spcBef>
              <a:buFontTx/>
              <a:buChar char="•"/>
            </a:pPr>
            <a:r>
              <a:rPr lang="es-CL" dirty="0" smtClean="0">
                <a:solidFill>
                  <a:srgbClr val="0070C0"/>
                </a:solidFill>
                <a:latin typeface="+mj-lt"/>
              </a:rPr>
              <a:t>Hay que conducir el proceso contractual con profesionalismo: nunca pensar que es un proceso simple</a:t>
            </a:r>
            <a:endParaRPr lang="es-CL" dirty="0">
              <a:solidFill>
                <a:srgbClr val="0070C0"/>
              </a:solidFill>
              <a:latin typeface="+mj-lt"/>
            </a:endParaRPr>
          </a:p>
        </p:txBody>
      </p:sp>
      <p:sp>
        <p:nvSpPr>
          <p:cNvPr id="252932" name="Oval 4"/>
          <p:cNvSpPr>
            <a:spLocks noChangeArrowheads="1"/>
          </p:cNvSpPr>
          <p:nvPr/>
        </p:nvSpPr>
        <p:spPr bwMode="auto">
          <a:xfrm>
            <a:off x="3930549" y="5134100"/>
            <a:ext cx="5178794" cy="741522"/>
          </a:xfrm>
          <a:prstGeom prst="ellipse">
            <a:avLst/>
          </a:prstGeom>
          <a:solidFill>
            <a:srgbClr val="FFFF00"/>
          </a:solidFill>
          <a:ln w="9525">
            <a:solidFill>
              <a:schemeClr val="tx1"/>
            </a:solidFill>
            <a:round/>
            <a:headEnd/>
            <a:tailEnd/>
          </a:ln>
          <a:effectLst/>
        </p:spPr>
        <p:txBody>
          <a:bodyPr wrap="none" lIns="80147" tIns="40074" rIns="80147" bIns="40074" anchor="ctr"/>
          <a:lstStyle/>
          <a:p>
            <a:pPr algn="ctr" defTabSz="914179"/>
            <a:r>
              <a:rPr lang="es-CL" sz="2800" b="1" dirty="0" err="1" smtClean="0">
                <a:solidFill>
                  <a:srgbClr val="FF0000"/>
                </a:solidFill>
                <a:latin typeface="+mj-lt"/>
              </a:rPr>
              <a:t>Contractualizar</a:t>
            </a:r>
            <a:r>
              <a:rPr lang="es-CL" sz="2800" b="1" dirty="0" smtClean="0">
                <a:solidFill>
                  <a:srgbClr val="FF0000"/>
                </a:solidFill>
                <a:latin typeface="+mj-lt"/>
              </a:rPr>
              <a:t> estratégicamente</a:t>
            </a:r>
            <a:endParaRPr lang="es-CL" sz="2800" b="1" dirty="0">
              <a:solidFill>
                <a:srgbClr val="FF0000"/>
              </a:solidFill>
              <a:latin typeface="+mj-lt"/>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058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2932"/>
                                        </p:tgtEl>
                                        <p:attrNameLst>
                                          <p:attrName>style.visibility</p:attrName>
                                        </p:attrNameLst>
                                      </p:cBhvr>
                                      <p:to>
                                        <p:strVal val="visible"/>
                                      </p:to>
                                    </p:set>
                                    <p:animEffect transition="in" filter="blinds(horizontal)">
                                      <p:cBhvr>
                                        <p:cTn id="7" dur="500"/>
                                        <p:tgtEl>
                                          <p:spTgt spid="252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s-CL" dirty="0" smtClean="0">
                <a:solidFill>
                  <a:srgbClr val="0070C0"/>
                </a:solidFill>
              </a:rPr>
              <a:t> Objetivos</a:t>
            </a:r>
            <a:endParaRPr lang="es-CL" dirty="0">
              <a:solidFill>
                <a:srgbClr val="0070C0"/>
              </a:solidFill>
            </a:endParaRPr>
          </a:p>
        </p:txBody>
      </p:sp>
      <p:sp>
        <p:nvSpPr>
          <p:cNvPr id="246787" name="Rectangle 3"/>
          <p:cNvSpPr>
            <a:spLocks noGrp="1" noChangeArrowheads="1"/>
          </p:cNvSpPr>
          <p:nvPr>
            <p:ph idx="1"/>
          </p:nvPr>
        </p:nvSpPr>
        <p:spPr>
          <a:xfrm>
            <a:off x="1001081" y="1889220"/>
            <a:ext cx="7453959" cy="4375700"/>
          </a:xfrm>
        </p:spPr>
        <p:txBody>
          <a:bodyPr>
            <a:normAutofit/>
          </a:bodyPr>
          <a:lstStyle/>
          <a:p>
            <a:pPr>
              <a:spcBef>
                <a:spcPct val="45000"/>
              </a:spcBef>
              <a:buFontTx/>
              <a:buNone/>
            </a:pPr>
            <a:r>
              <a:rPr lang="es-CL" dirty="0" smtClean="0">
                <a:solidFill>
                  <a:srgbClr val="0070C0"/>
                </a:solidFill>
                <a:latin typeface="+mj-lt"/>
              </a:rPr>
              <a:t>La contractualización conduce:</a:t>
            </a:r>
          </a:p>
          <a:p>
            <a:pPr>
              <a:spcBef>
                <a:spcPct val="45000"/>
              </a:spcBef>
              <a:buFontTx/>
              <a:buNone/>
            </a:pPr>
            <a:endParaRPr lang="es-CL" dirty="0" smtClean="0">
              <a:solidFill>
                <a:srgbClr val="0070C0"/>
              </a:solidFill>
              <a:latin typeface="+mj-lt"/>
            </a:endParaRPr>
          </a:p>
          <a:p>
            <a:pPr>
              <a:spcBef>
                <a:spcPct val="45000"/>
              </a:spcBef>
              <a:buFontTx/>
              <a:buNone/>
            </a:pPr>
            <a:r>
              <a:rPr lang="es-CL" dirty="0" smtClean="0">
                <a:solidFill>
                  <a:srgbClr val="0070C0"/>
                </a:solidFill>
                <a:latin typeface="+mj-lt"/>
              </a:rPr>
              <a:t>			La privatisación</a:t>
            </a:r>
          </a:p>
          <a:p>
            <a:pPr>
              <a:spcBef>
                <a:spcPct val="45000"/>
              </a:spcBef>
              <a:buFontTx/>
              <a:buNone/>
            </a:pPr>
            <a:r>
              <a:rPr lang="es-CL" dirty="0" smtClean="0">
                <a:solidFill>
                  <a:srgbClr val="0070C0"/>
                </a:solidFill>
                <a:latin typeface="+mj-lt"/>
              </a:rPr>
              <a:t>			A las obligaciones del Estado</a:t>
            </a:r>
          </a:p>
          <a:p>
            <a:pPr>
              <a:spcBef>
                <a:spcPct val="45000"/>
              </a:spcBef>
              <a:buFontTx/>
              <a:buNone/>
            </a:pPr>
            <a:endParaRPr lang="fr-FR" dirty="0">
              <a:solidFill>
                <a:srgbClr val="0070C0"/>
              </a:solidFill>
              <a:latin typeface="+mj-lt"/>
            </a:endParaRPr>
          </a:p>
          <a:p>
            <a:pPr>
              <a:spcBef>
                <a:spcPct val="45000"/>
              </a:spcBef>
              <a:buFontTx/>
              <a:buNone/>
            </a:pPr>
            <a:endParaRPr lang="fr-FR" dirty="0">
              <a:solidFill>
                <a:srgbClr val="0070C0"/>
              </a:solidFill>
              <a:latin typeface="+mj-lt"/>
            </a:endParaRPr>
          </a:p>
        </p:txBody>
      </p:sp>
      <p:sp>
        <p:nvSpPr>
          <p:cNvPr id="246788" name="Rectangle 4"/>
          <p:cNvSpPr>
            <a:spLocks noChangeArrowheads="1"/>
          </p:cNvSpPr>
          <p:nvPr/>
        </p:nvSpPr>
        <p:spPr bwMode="auto">
          <a:xfrm>
            <a:off x="5152764" y="3204488"/>
            <a:ext cx="847069" cy="653691"/>
          </a:xfrm>
          <a:prstGeom prst="rect">
            <a:avLst/>
          </a:prstGeom>
          <a:noFill/>
          <a:ln w="9525">
            <a:noFill/>
            <a:miter lim="800000"/>
            <a:headEnd/>
            <a:tailEnd/>
          </a:ln>
          <a:effectLst/>
        </p:spPr>
        <p:txBody>
          <a:bodyPr wrap="none" lIns="80147" tIns="40074" rIns="80147" bIns="40074" anchor="ctr"/>
          <a:lstStyle/>
          <a:p>
            <a:pPr algn="ctr" defTabSz="914179"/>
            <a:r>
              <a:rPr lang="fr-FR" sz="3600" b="1" dirty="0">
                <a:solidFill>
                  <a:srgbClr val="0070C0"/>
                </a:solidFill>
                <a:latin typeface="+mj-lt"/>
              </a:rPr>
              <a:t>?</a:t>
            </a:r>
          </a:p>
        </p:txBody>
      </p:sp>
      <p:sp>
        <p:nvSpPr>
          <p:cNvPr id="5" name="Rectangle 4"/>
          <p:cNvSpPr>
            <a:spLocks noChangeArrowheads="1"/>
          </p:cNvSpPr>
          <p:nvPr/>
        </p:nvSpPr>
        <p:spPr bwMode="auto">
          <a:xfrm>
            <a:off x="7259340" y="3890914"/>
            <a:ext cx="847069" cy="653691"/>
          </a:xfrm>
          <a:prstGeom prst="rect">
            <a:avLst/>
          </a:prstGeom>
          <a:noFill/>
          <a:ln w="9525">
            <a:noFill/>
            <a:miter lim="800000"/>
            <a:headEnd/>
            <a:tailEnd/>
          </a:ln>
          <a:effectLst/>
        </p:spPr>
        <p:txBody>
          <a:bodyPr wrap="none" lIns="80147" tIns="40074" rIns="80147" bIns="40074" anchor="ctr"/>
          <a:lstStyle/>
          <a:p>
            <a:pPr algn="ctr" defTabSz="914179"/>
            <a:r>
              <a:rPr lang="fr-FR" sz="3600" b="1" dirty="0">
                <a:solidFill>
                  <a:srgbClr val="0070C0"/>
                </a:solidFill>
                <a:latin typeface="+mj-lt"/>
              </a:rPr>
              <a:t>?</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4043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fr-FR" dirty="0" smtClean="0">
                <a:solidFill>
                  <a:srgbClr val="0070C0"/>
                </a:solidFill>
              </a:rPr>
              <a:t> </a:t>
            </a:r>
            <a:r>
              <a:rPr lang="es-CL" dirty="0" smtClean="0">
                <a:solidFill>
                  <a:srgbClr val="0070C0"/>
                </a:solidFill>
              </a:rPr>
              <a:t>Objetivos</a:t>
            </a:r>
            <a:r>
              <a:rPr lang="fr-FR" dirty="0" smtClean="0">
                <a:solidFill>
                  <a:srgbClr val="0070C0"/>
                </a:solidFill>
              </a:rPr>
              <a:t>…</a:t>
            </a:r>
            <a:endParaRPr lang="fr-FR" dirty="0">
              <a:solidFill>
                <a:srgbClr val="0070C0"/>
              </a:solidFill>
            </a:endParaRPr>
          </a:p>
        </p:txBody>
      </p:sp>
      <p:sp>
        <p:nvSpPr>
          <p:cNvPr id="248835" name="Rectangle 3"/>
          <p:cNvSpPr>
            <a:spLocks noGrp="1" noChangeArrowheads="1"/>
          </p:cNvSpPr>
          <p:nvPr>
            <p:ph idx="1"/>
          </p:nvPr>
        </p:nvSpPr>
        <p:spPr>
          <a:xfrm>
            <a:off x="756745" y="2031114"/>
            <a:ext cx="7808658" cy="4375700"/>
          </a:xfrm>
        </p:spPr>
        <p:txBody>
          <a:bodyPr>
            <a:normAutofit/>
          </a:bodyPr>
          <a:lstStyle/>
          <a:p>
            <a:pPr>
              <a:spcBef>
                <a:spcPct val="45000"/>
              </a:spcBef>
            </a:pPr>
            <a:r>
              <a:rPr lang="es-CL" b="1" dirty="0" smtClean="0">
                <a:solidFill>
                  <a:srgbClr val="0070C0"/>
                </a:solidFill>
                <a:latin typeface="+mj-lt"/>
              </a:rPr>
              <a:t>La contractualización refuerza el individualismo</a:t>
            </a:r>
            <a:r>
              <a:rPr lang="fr-FR" b="1" dirty="0" smtClean="0">
                <a:solidFill>
                  <a:srgbClr val="0070C0"/>
                </a:solidFill>
                <a:latin typeface="+mj-lt"/>
              </a:rPr>
              <a:t>?</a:t>
            </a:r>
            <a:endParaRPr lang="fr-FR" b="1" dirty="0">
              <a:solidFill>
                <a:srgbClr val="0070C0"/>
              </a:solidFill>
              <a:latin typeface="+mj-lt"/>
            </a:endParaRPr>
          </a:p>
          <a:p>
            <a:pPr lvl="1">
              <a:spcBef>
                <a:spcPct val="45000"/>
              </a:spcBef>
              <a:buFontTx/>
              <a:buChar char="•"/>
            </a:pPr>
            <a:r>
              <a:rPr lang="es-CL" dirty="0" smtClean="0">
                <a:solidFill>
                  <a:srgbClr val="0070C0"/>
                </a:solidFill>
                <a:latin typeface="+mj-lt"/>
              </a:rPr>
              <a:t>Hay un riesgo si los contratos no son mas que acuerdos ad-hoc para resolver problemas de los actores involucrados</a:t>
            </a:r>
          </a:p>
          <a:p>
            <a:pPr lvl="1">
              <a:spcBef>
                <a:spcPct val="45000"/>
              </a:spcBef>
              <a:buFontTx/>
              <a:buChar char="•"/>
            </a:pPr>
            <a:r>
              <a:rPr lang="es-CL" dirty="0" smtClean="0">
                <a:solidFill>
                  <a:srgbClr val="0070C0"/>
                </a:solidFill>
                <a:latin typeface="+mj-lt"/>
              </a:rPr>
              <a:t>Necesidad de establecer un marco para recurrir a la contractualización: regulación</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6673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checkerboard(across)">
                                      <p:cBhvr>
                                        <p:cTn id="7" dur="500"/>
                                        <p:tgtEl>
                                          <p:spTgt spid="2488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8835">
                                            <p:txEl>
                                              <p:pRg st="1" end="1"/>
                                            </p:txEl>
                                          </p:spTgt>
                                        </p:tgtEl>
                                        <p:attrNameLst>
                                          <p:attrName>style.visibility</p:attrName>
                                        </p:attrNameLst>
                                      </p:cBhvr>
                                      <p:to>
                                        <p:strVal val="visible"/>
                                      </p:to>
                                    </p:set>
                                    <p:animEffect transition="in" filter="checkerboard(across)">
                                      <p:cBhvr>
                                        <p:cTn id="10" dur="500"/>
                                        <p:tgtEl>
                                          <p:spTgt spid="2488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48835">
                                            <p:txEl>
                                              <p:pRg st="2" end="2"/>
                                            </p:txEl>
                                          </p:spTgt>
                                        </p:tgtEl>
                                        <p:attrNameLst>
                                          <p:attrName>style.visibility</p:attrName>
                                        </p:attrNameLst>
                                      </p:cBhvr>
                                      <p:to>
                                        <p:strVal val="visible"/>
                                      </p:to>
                                    </p:set>
                                    <p:animEffect transition="in" filter="checkerboard(across)">
                                      <p:cBhvr>
                                        <p:cTn id="13" dur="500"/>
                                        <p:tgtEl>
                                          <p:spTgt spid="248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fr-FR" dirty="0" smtClean="0">
                <a:solidFill>
                  <a:srgbClr val="0070C0"/>
                </a:solidFill>
              </a:rPr>
              <a:t> </a:t>
            </a:r>
            <a:r>
              <a:rPr lang="es-CL" dirty="0" smtClean="0">
                <a:solidFill>
                  <a:srgbClr val="0070C0"/>
                </a:solidFill>
              </a:rPr>
              <a:t>Conclusiones</a:t>
            </a:r>
            <a:endParaRPr lang="es-CL" dirty="0">
              <a:solidFill>
                <a:srgbClr val="0070C0"/>
              </a:solidFill>
            </a:endParaRPr>
          </a:p>
        </p:txBody>
      </p:sp>
      <p:sp>
        <p:nvSpPr>
          <p:cNvPr id="250883" name="Rectangle 3"/>
          <p:cNvSpPr>
            <a:spLocks noGrp="1" noChangeArrowheads="1"/>
          </p:cNvSpPr>
          <p:nvPr>
            <p:ph idx="1"/>
          </p:nvPr>
        </p:nvSpPr>
        <p:spPr>
          <a:xfrm>
            <a:off x="928661" y="1920752"/>
            <a:ext cx="7668273" cy="4681088"/>
          </a:xfrm>
        </p:spPr>
        <p:txBody>
          <a:bodyPr>
            <a:normAutofit/>
          </a:bodyPr>
          <a:lstStyle/>
          <a:p>
            <a:pPr>
              <a:lnSpc>
                <a:spcPct val="90000"/>
              </a:lnSpc>
              <a:spcBef>
                <a:spcPct val="45000"/>
              </a:spcBef>
            </a:pPr>
            <a:r>
              <a:rPr lang="es-CL" dirty="0" smtClean="0">
                <a:solidFill>
                  <a:srgbClr val="0070C0"/>
                </a:solidFill>
                <a:latin typeface="+mj-lt"/>
              </a:rPr>
              <a:t>La contractualización interesa a todos:</a:t>
            </a:r>
            <a:endParaRPr lang="fr-FR" dirty="0">
              <a:solidFill>
                <a:srgbClr val="0070C0"/>
              </a:solidFill>
              <a:latin typeface="+mj-lt"/>
            </a:endParaRPr>
          </a:p>
          <a:p>
            <a:pPr lvl="1">
              <a:lnSpc>
                <a:spcPct val="90000"/>
              </a:lnSpc>
              <a:spcBef>
                <a:spcPct val="45000"/>
              </a:spcBef>
              <a:buFontTx/>
              <a:buChar char="•"/>
            </a:pPr>
            <a:r>
              <a:rPr lang="es-CL" dirty="0" smtClean="0">
                <a:solidFill>
                  <a:srgbClr val="0070C0"/>
                </a:solidFill>
                <a:latin typeface="+mj-lt"/>
              </a:rPr>
              <a:t>Responsables de los sistemas de salud como a los especialistas de enfermedades y problemas de salud</a:t>
            </a:r>
          </a:p>
          <a:p>
            <a:pPr lvl="1">
              <a:lnSpc>
                <a:spcPct val="90000"/>
              </a:lnSpc>
              <a:spcBef>
                <a:spcPct val="45000"/>
              </a:spcBef>
              <a:buFontTx/>
              <a:buChar char="•"/>
            </a:pPr>
            <a:r>
              <a:rPr lang="es-CL" dirty="0" smtClean="0">
                <a:solidFill>
                  <a:srgbClr val="0070C0"/>
                </a:solidFill>
                <a:latin typeface="+mj-lt"/>
              </a:rPr>
              <a:t>Banqueros, economistas, juristas, administradores, personal médico…</a:t>
            </a:r>
          </a:p>
          <a:p>
            <a:pPr lvl="1">
              <a:lnSpc>
                <a:spcPct val="90000"/>
              </a:lnSpc>
              <a:spcBef>
                <a:spcPct val="45000"/>
              </a:spcBef>
              <a:buFontTx/>
              <a:buNone/>
            </a:pPr>
            <a:r>
              <a:rPr lang="es-CL" dirty="0" smtClean="0">
                <a:solidFill>
                  <a:srgbClr val="0070C0"/>
                </a:solidFill>
                <a:latin typeface="+mj-lt"/>
              </a:rPr>
              <a:t>			filósofos y religiosos…</a:t>
            </a:r>
          </a:p>
          <a:p>
            <a:pPr lvl="1">
              <a:lnSpc>
                <a:spcPct val="90000"/>
              </a:lnSpc>
              <a:spcBef>
                <a:spcPct val="45000"/>
              </a:spcBef>
              <a:buFontTx/>
              <a:buNone/>
            </a:pPr>
            <a:r>
              <a:rPr lang="es-CL" dirty="0" smtClean="0">
                <a:solidFill>
                  <a:srgbClr val="0070C0"/>
                </a:solidFill>
                <a:latin typeface="+mj-lt"/>
              </a:rPr>
              <a:t>					y </a:t>
            </a:r>
            <a:r>
              <a:rPr lang="es-CL" b="1" dirty="0" smtClean="0">
                <a:solidFill>
                  <a:srgbClr val="FF0000"/>
                </a:solidFill>
                <a:latin typeface="+mj-lt"/>
              </a:rPr>
              <a:t>decidores</a:t>
            </a:r>
            <a:r>
              <a:rPr lang="fr-FR" dirty="0">
                <a:latin typeface="+mj-lt"/>
              </a:rPr>
              <a:t>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45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Effect transition="in" filter="checkerboard(across)">
                                      <p:cBhvr>
                                        <p:cTn id="7" dur="500"/>
                                        <p:tgtEl>
                                          <p:spTgt spid="250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0883">
                                            <p:txEl>
                                              <p:pRg st="1" end="1"/>
                                            </p:txEl>
                                          </p:spTgt>
                                        </p:tgtEl>
                                        <p:attrNameLst>
                                          <p:attrName>style.visibility</p:attrName>
                                        </p:attrNameLst>
                                      </p:cBhvr>
                                      <p:to>
                                        <p:strVal val="visible"/>
                                      </p:to>
                                    </p:set>
                                    <p:animEffect transition="in" filter="checkerboard(across)">
                                      <p:cBhvr>
                                        <p:cTn id="12" dur="500"/>
                                        <p:tgtEl>
                                          <p:spTgt spid="250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0883">
                                            <p:txEl>
                                              <p:pRg st="2" end="2"/>
                                            </p:txEl>
                                          </p:spTgt>
                                        </p:tgtEl>
                                        <p:attrNameLst>
                                          <p:attrName>style.visibility</p:attrName>
                                        </p:attrNameLst>
                                      </p:cBhvr>
                                      <p:to>
                                        <p:strVal val="visible"/>
                                      </p:to>
                                    </p:set>
                                    <p:animEffect transition="in" filter="checkerboard(across)">
                                      <p:cBhvr>
                                        <p:cTn id="17" dur="500"/>
                                        <p:tgtEl>
                                          <p:spTgt spid="250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50883">
                                            <p:txEl>
                                              <p:pRg st="3" end="3"/>
                                            </p:txEl>
                                          </p:spTgt>
                                        </p:tgtEl>
                                        <p:attrNameLst>
                                          <p:attrName>style.visibility</p:attrName>
                                        </p:attrNameLst>
                                      </p:cBhvr>
                                      <p:to>
                                        <p:strVal val="visible"/>
                                      </p:to>
                                    </p:set>
                                    <p:animEffect transition="in" filter="checkerboard(across)">
                                      <p:cBhvr>
                                        <p:cTn id="22" dur="500"/>
                                        <p:tgtEl>
                                          <p:spTgt spid="250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0883">
                                            <p:txEl>
                                              <p:pRg st="4" end="4"/>
                                            </p:txEl>
                                          </p:spTgt>
                                        </p:tgtEl>
                                        <p:attrNameLst>
                                          <p:attrName>style.visibility</p:attrName>
                                        </p:attrNameLst>
                                      </p:cBhvr>
                                      <p:to>
                                        <p:strVal val="visible"/>
                                      </p:to>
                                    </p:set>
                                    <p:animEffect transition="in" filter="checkerboard(across)">
                                      <p:cBhvr>
                                        <p:cTn id="27" dur="500"/>
                                        <p:tgtEl>
                                          <p:spTgt spid="250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914432" y="214290"/>
            <a:ext cx="8086724" cy="1143000"/>
          </a:xfrm>
        </p:spPr>
        <p:txBody>
          <a:bodyPr/>
          <a:lstStyle/>
          <a:p>
            <a:r>
              <a:rPr lang="fr-FR" dirty="0" smtClean="0">
                <a:solidFill>
                  <a:srgbClr val="0070C0"/>
                </a:solidFill>
              </a:rPr>
              <a:t> </a:t>
            </a:r>
            <a:r>
              <a:rPr lang="es-CL" dirty="0" smtClean="0">
                <a:solidFill>
                  <a:srgbClr val="0070C0"/>
                </a:solidFill>
              </a:rPr>
              <a:t>Conclusiones</a:t>
            </a:r>
            <a:r>
              <a:rPr lang="fr-FR" dirty="0" smtClean="0">
                <a:solidFill>
                  <a:srgbClr val="0070C0"/>
                </a:solidFill>
              </a:rPr>
              <a:t>…</a:t>
            </a:r>
            <a:endParaRPr lang="fr-FR" dirty="0">
              <a:solidFill>
                <a:srgbClr val="0070C0"/>
              </a:solidFill>
            </a:endParaRPr>
          </a:p>
        </p:txBody>
      </p:sp>
      <p:sp>
        <p:nvSpPr>
          <p:cNvPr id="259075" name="Rectangle 3"/>
          <p:cNvSpPr>
            <a:spLocks noGrp="1" noChangeArrowheads="1"/>
          </p:cNvSpPr>
          <p:nvPr>
            <p:ph idx="1"/>
          </p:nvPr>
        </p:nvSpPr>
        <p:spPr>
          <a:xfrm>
            <a:off x="581809" y="1955735"/>
            <a:ext cx="7858181" cy="3388781"/>
          </a:xfrm>
        </p:spPr>
        <p:txBody>
          <a:bodyPr>
            <a:normAutofit/>
          </a:bodyPr>
          <a:lstStyle/>
          <a:p>
            <a:pPr algn="ctr">
              <a:spcBef>
                <a:spcPct val="45000"/>
              </a:spcBef>
              <a:buFontTx/>
              <a:buNone/>
            </a:pPr>
            <a:r>
              <a:rPr lang="es-CL" b="1" dirty="0" smtClean="0">
                <a:solidFill>
                  <a:srgbClr val="FF3300"/>
                </a:solidFill>
              </a:rPr>
              <a:t>Evaluación</a:t>
            </a:r>
          </a:p>
          <a:p>
            <a:pPr>
              <a:spcBef>
                <a:spcPct val="45000"/>
              </a:spcBef>
              <a:buFontTx/>
              <a:buChar char="•"/>
            </a:pPr>
            <a:r>
              <a:rPr lang="es-CL" sz="2800" dirty="0" smtClean="0">
                <a:solidFill>
                  <a:srgbClr val="0070C0"/>
                </a:solidFill>
              </a:rPr>
              <a:t>No es porque se observan resultados negativos que la contractualización debe ser rechazada: factores externos, utilización inapropiada</a:t>
            </a:r>
          </a:p>
          <a:p>
            <a:pPr>
              <a:spcBef>
                <a:spcPct val="45000"/>
              </a:spcBef>
              <a:buFontTx/>
              <a:buChar char="•"/>
            </a:pPr>
            <a:r>
              <a:rPr lang="es-CL" sz="2800" dirty="0" smtClean="0">
                <a:solidFill>
                  <a:srgbClr val="0070C0"/>
                </a:solidFill>
              </a:rPr>
              <a:t>No es porque se observan resultados positivos que la contractualización es la mejor elección</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2953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checkerboard(across)">
                                      <p:cBhvr>
                                        <p:cTn id="7" dur="500"/>
                                        <p:tgtEl>
                                          <p:spTgt spid="25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checkerboard(across)">
                                      <p:cBhvr>
                                        <p:cTn id="12" dur="500"/>
                                        <p:tgtEl>
                                          <p:spTgt spid="25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9075">
                                            <p:txEl>
                                              <p:pRg st="2" end="2"/>
                                            </p:txEl>
                                          </p:spTgt>
                                        </p:tgtEl>
                                        <p:attrNameLst>
                                          <p:attrName>style.visibility</p:attrName>
                                        </p:attrNameLst>
                                      </p:cBhvr>
                                      <p:to>
                                        <p:strVal val="visible"/>
                                      </p:to>
                                    </p:set>
                                    <p:animEffect transition="in" filter="checkerboard(across)">
                                      <p:cBhvr>
                                        <p:cTn id="17" dur="500"/>
                                        <p:tgtEl>
                                          <p:spTgt spid="259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p:txBody>
          <a:bodyPr vert="horz" lIns="91440" tIns="45720" rIns="91440" bIns="45720" rtlCol="0" anchor="ctr">
            <a:normAutofit/>
          </a:bodyPr>
          <a:lstStyle/>
          <a:p>
            <a:r>
              <a:rPr lang="es-CL" dirty="0" smtClean="0">
                <a:solidFill>
                  <a:srgbClr val="0070C0"/>
                </a:solidFill>
                <a:latin typeface="Calibri"/>
              </a:rPr>
              <a:t>¿</a:t>
            </a:r>
            <a:r>
              <a:rPr lang="es-CL" dirty="0" smtClean="0">
                <a:solidFill>
                  <a:srgbClr val="0070C0"/>
                </a:solidFill>
              </a:rPr>
              <a:t>A la búsqueda de qué</a:t>
            </a:r>
            <a:r>
              <a:rPr lang="fr-FR" dirty="0" smtClean="0">
                <a:solidFill>
                  <a:srgbClr val="0070C0"/>
                </a:solidFill>
              </a:rPr>
              <a:t>?</a:t>
            </a:r>
            <a:endParaRPr lang="fr-FR" dirty="0">
              <a:solidFill>
                <a:srgbClr val="0070C0"/>
              </a:solidFill>
            </a:endParaRPr>
          </a:p>
        </p:txBody>
      </p:sp>
      <p:sp>
        <p:nvSpPr>
          <p:cNvPr id="281610" name="Rectangle 10"/>
          <p:cNvSpPr>
            <a:spLocks noGrp="1" noChangeArrowheads="1"/>
          </p:cNvSpPr>
          <p:nvPr>
            <p:ph idx="1"/>
          </p:nvPr>
        </p:nvSpPr>
        <p:spPr>
          <a:xfrm>
            <a:off x="425668" y="2025882"/>
            <a:ext cx="8229600" cy="4525963"/>
          </a:xfrm>
          <a:noFill/>
          <a:ln/>
        </p:spPr>
        <p:txBody>
          <a:bodyPr/>
          <a:lstStyle/>
          <a:p>
            <a:pPr marL="390525" indent="-390525" defTabSz="1042988">
              <a:spcBef>
                <a:spcPct val="80000"/>
              </a:spcBef>
              <a:buClr>
                <a:srgbClr val="0070C0"/>
              </a:buClr>
            </a:pPr>
            <a:r>
              <a:rPr lang="es-CL" sz="2400" dirty="0" smtClean="0">
                <a:solidFill>
                  <a:srgbClr val="0070C0"/>
                </a:solidFill>
                <a:cs typeface="Arial" charset="0"/>
              </a:rPr>
              <a:t>No se trata del desempeño del sistema de salud en su conjunto </a:t>
            </a:r>
          </a:p>
          <a:p>
            <a:pPr marL="390525" indent="-390525" defTabSz="1042988">
              <a:spcBef>
                <a:spcPct val="80000"/>
              </a:spcBef>
              <a:buClr>
                <a:srgbClr val="0070C0"/>
              </a:buClr>
            </a:pPr>
            <a:r>
              <a:rPr lang="es-CL" sz="2400" dirty="0" smtClean="0">
                <a:solidFill>
                  <a:srgbClr val="0070C0"/>
                </a:solidFill>
                <a:cs typeface="Arial" charset="0"/>
              </a:rPr>
              <a:t>Como por ejemplo con lo concerniente a la salud en el mundo - 2000  OMS </a:t>
            </a:r>
          </a:p>
          <a:p>
            <a:pPr marL="390525" indent="-390525" defTabSz="1042988">
              <a:spcBef>
                <a:spcPct val="80000"/>
              </a:spcBef>
              <a:buClr>
                <a:srgbClr val="0070C0"/>
              </a:buClr>
            </a:pPr>
            <a:r>
              <a:rPr lang="es-CL" sz="2400" dirty="0" smtClean="0">
                <a:solidFill>
                  <a:srgbClr val="0070C0"/>
                </a:solidFill>
                <a:cs typeface="Arial" charset="0"/>
              </a:rPr>
              <a:t>Se trata del </a:t>
            </a:r>
            <a:r>
              <a:rPr lang="es-CL" sz="2400" dirty="0">
                <a:solidFill>
                  <a:srgbClr val="0070C0"/>
                </a:solidFill>
                <a:cs typeface="Arial" charset="0"/>
              </a:rPr>
              <a:t>desempeño </a:t>
            </a:r>
            <a:r>
              <a:rPr lang="es-CL" sz="2400" dirty="0" smtClean="0">
                <a:solidFill>
                  <a:srgbClr val="0070C0"/>
                </a:solidFill>
                <a:cs typeface="Arial" charset="0"/>
              </a:rPr>
              <a:t>principalmente de los actores de la salud: los prestadores de servicios de salud, pero también de la administración sanitaria </a:t>
            </a:r>
          </a:p>
          <a:p>
            <a:pPr marL="390525" indent="-390525" defTabSz="1042988">
              <a:spcBef>
                <a:spcPct val="80000"/>
              </a:spcBef>
              <a:buClr>
                <a:srgbClr val="0070C0"/>
              </a:buClr>
            </a:pPr>
            <a:r>
              <a:rPr lang="es-CL" sz="2400" dirty="0" smtClean="0">
                <a:solidFill>
                  <a:srgbClr val="0070C0"/>
                </a:solidFill>
                <a:cs typeface="Arial" charset="0"/>
              </a:rPr>
              <a:t>No se trata del desempeño individual, bien que este contribuye al desempeño de las instituciones</a:t>
            </a:r>
            <a:endParaRPr lang="es-CL" sz="2400" dirty="0">
              <a:solidFill>
                <a:srgbClr val="0070C0"/>
              </a:solidFill>
              <a:cs typeface="Arial" charset="0"/>
            </a:endParaRPr>
          </a:p>
        </p:txBody>
      </p:sp>
      <p:sp>
        <p:nvSpPr>
          <p:cNvPr id="281604" name="Line 4"/>
          <p:cNvSpPr>
            <a:spLocks noChangeShapeType="1"/>
          </p:cNvSpPr>
          <p:nvPr/>
        </p:nvSpPr>
        <p:spPr bwMode="auto">
          <a:xfrm>
            <a:off x="0" y="1412875"/>
            <a:ext cx="9144000" cy="0"/>
          </a:xfrm>
          <a:prstGeom prst="line">
            <a:avLst/>
          </a:prstGeom>
        </p:spPr>
        <p:txBody>
          <a:bodyPr vert="horz" lIns="91440" tIns="45720" rIns="91440" bIns="45720" rtlCol="0" anchor="ctr">
            <a:normAutofit fontScale="25000" lnSpcReduction="20000"/>
          </a:bodyPr>
          <a:lstStyle/>
          <a:p>
            <a:pPr algn="ctr">
              <a:spcBef>
                <a:spcPct val="0"/>
              </a:spcBef>
              <a:defRPr/>
            </a:pPr>
            <a:endParaRPr lang="fr-FR" sz="4400" b="1">
              <a:solidFill>
                <a:srgbClr val="0070C0"/>
              </a:solidFill>
              <a:latin typeface="+mj-lt"/>
              <a:ea typeface="+mj-ea"/>
              <a:cs typeface="+mj-cs"/>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965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1610">
                                            <p:txEl>
                                              <p:pRg st="0" end="0"/>
                                            </p:txEl>
                                          </p:spTgt>
                                        </p:tgtEl>
                                        <p:attrNameLst>
                                          <p:attrName>style.visibility</p:attrName>
                                        </p:attrNameLst>
                                      </p:cBhvr>
                                      <p:to>
                                        <p:strVal val="visible"/>
                                      </p:to>
                                    </p:set>
                                    <p:animEffect transition="in" filter="checkerboard(across)">
                                      <p:cBhvr>
                                        <p:cTn id="7" dur="500"/>
                                        <p:tgtEl>
                                          <p:spTgt spid="2816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1610">
                                            <p:txEl>
                                              <p:pRg st="1" end="1"/>
                                            </p:txEl>
                                          </p:spTgt>
                                        </p:tgtEl>
                                        <p:attrNameLst>
                                          <p:attrName>style.visibility</p:attrName>
                                        </p:attrNameLst>
                                      </p:cBhvr>
                                      <p:to>
                                        <p:strVal val="visible"/>
                                      </p:to>
                                    </p:set>
                                    <p:animEffect transition="in" filter="checkerboard(across)">
                                      <p:cBhvr>
                                        <p:cTn id="12" dur="500"/>
                                        <p:tgtEl>
                                          <p:spTgt spid="2816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1610">
                                            <p:txEl>
                                              <p:pRg st="2" end="2"/>
                                            </p:txEl>
                                          </p:spTgt>
                                        </p:tgtEl>
                                        <p:attrNameLst>
                                          <p:attrName>style.visibility</p:attrName>
                                        </p:attrNameLst>
                                      </p:cBhvr>
                                      <p:to>
                                        <p:strVal val="visible"/>
                                      </p:to>
                                    </p:set>
                                    <p:animEffect transition="in" filter="checkerboard(across)">
                                      <p:cBhvr>
                                        <p:cTn id="17" dur="500"/>
                                        <p:tgtEl>
                                          <p:spTgt spid="2816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1610">
                                            <p:txEl>
                                              <p:pRg st="3" end="3"/>
                                            </p:txEl>
                                          </p:spTgt>
                                        </p:tgtEl>
                                        <p:attrNameLst>
                                          <p:attrName>style.visibility</p:attrName>
                                        </p:attrNameLst>
                                      </p:cBhvr>
                                      <p:to>
                                        <p:strVal val="visible"/>
                                      </p:to>
                                    </p:set>
                                    <p:animEffect transition="in" filter="checkerboard(across)">
                                      <p:cBhvr>
                                        <p:cTn id="22" dur="500"/>
                                        <p:tgtEl>
                                          <p:spTgt spid="2816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p:txBody>
          <a:bodyPr vert="horz" lIns="91440" tIns="45720" rIns="91440" bIns="45720" rtlCol="0" anchor="ctr">
            <a:normAutofit/>
          </a:bodyPr>
          <a:lstStyle/>
          <a:p>
            <a:r>
              <a:rPr lang="es-CL" dirty="0" smtClean="0"/>
              <a:t>¿</a:t>
            </a:r>
            <a:r>
              <a:rPr lang="es-CL" dirty="0" smtClean="0">
                <a:solidFill>
                  <a:srgbClr val="0070C0"/>
                </a:solidFill>
              </a:rPr>
              <a:t>A la búsqueda de qué</a:t>
            </a:r>
            <a:r>
              <a:rPr lang="fr-FR" dirty="0" smtClean="0">
                <a:solidFill>
                  <a:srgbClr val="0070C0"/>
                </a:solidFill>
              </a:rPr>
              <a:t>?</a:t>
            </a:r>
            <a:endParaRPr lang="fr-FR" dirty="0">
              <a:solidFill>
                <a:srgbClr val="0070C0"/>
              </a:solidFill>
            </a:endParaRPr>
          </a:p>
        </p:txBody>
      </p:sp>
      <p:sp>
        <p:nvSpPr>
          <p:cNvPr id="285703" name="Rectangle 7"/>
          <p:cNvSpPr>
            <a:spLocks noGrp="1" noChangeArrowheads="1"/>
          </p:cNvSpPr>
          <p:nvPr>
            <p:ph idx="1"/>
          </p:nvPr>
        </p:nvSpPr>
        <p:spPr>
          <a:xfrm>
            <a:off x="457200" y="1773626"/>
            <a:ext cx="8229600" cy="4525963"/>
          </a:xfrm>
          <a:noFill/>
          <a:ln/>
        </p:spPr>
        <p:txBody>
          <a:bodyPr vert="horz" lIns="91440" tIns="45720" rIns="91440" bIns="45720" rtlCol="0">
            <a:normAutofit/>
          </a:bodyPr>
          <a:lstStyle/>
          <a:p>
            <a:pPr marL="390525" indent="-390525" defTabSz="1042988">
              <a:lnSpc>
                <a:spcPct val="90000"/>
              </a:lnSpc>
              <a:spcBef>
                <a:spcPct val="80000"/>
              </a:spcBef>
              <a:buClr>
                <a:srgbClr val="0070C0"/>
              </a:buClr>
            </a:pPr>
            <a:r>
              <a:rPr lang="es-CL" sz="2400" dirty="0" smtClean="0">
                <a:solidFill>
                  <a:srgbClr val="0070C0"/>
                </a:solidFill>
                <a:cs typeface="Arial" charset="0"/>
              </a:rPr>
              <a:t>De manera general, se puede decir que los prestadores de servicios de salud contribuyen a mejorar la salud de la población</a:t>
            </a:r>
          </a:p>
          <a:p>
            <a:pPr marL="390525" indent="-390525" defTabSz="1042988">
              <a:lnSpc>
                <a:spcPct val="90000"/>
              </a:lnSpc>
              <a:spcBef>
                <a:spcPct val="80000"/>
              </a:spcBef>
              <a:buClr>
                <a:srgbClr val="0070C0"/>
              </a:buClr>
            </a:pPr>
            <a:r>
              <a:rPr lang="es-CL" sz="2400" dirty="0" smtClean="0">
                <a:solidFill>
                  <a:srgbClr val="0070C0"/>
                </a:solidFill>
                <a:cs typeface="Arial" charset="0"/>
              </a:rPr>
              <a:t>Pero medir esa contribución es complicado y difícil (eventualmente lo hacen estudios muy sofisticados)</a:t>
            </a:r>
          </a:p>
          <a:p>
            <a:pPr marL="390525" indent="-390525" defTabSz="1042988">
              <a:lnSpc>
                <a:spcPct val="90000"/>
              </a:lnSpc>
              <a:spcBef>
                <a:spcPct val="80000"/>
              </a:spcBef>
              <a:buClr>
                <a:srgbClr val="0070C0"/>
              </a:buClr>
            </a:pPr>
            <a:r>
              <a:rPr lang="es-CL" sz="2400" dirty="0" smtClean="0">
                <a:solidFill>
                  <a:srgbClr val="0070C0"/>
                </a:solidFill>
                <a:cs typeface="Arial" charset="0"/>
              </a:rPr>
              <a:t>En los países en vías de desarrollo, es para aumentar las actividades de los prestatarios (cuantitativa y cualitativamente)</a:t>
            </a:r>
          </a:p>
          <a:p>
            <a:pPr marL="390525" indent="-390525" defTabSz="1042988">
              <a:lnSpc>
                <a:spcPct val="90000"/>
              </a:lnSpc>
              <a:spcBef>
                <a:spcPct val="80000"/>
              </a:spcBef>
              <a:buClr>
                <a:srgbClr val="FF0000"/>
              </a:buClr>
              <a:buNone/>
            </a:pPr>
            <a:r>
              <a:rPr lang="es-CL" sz="2200" dirty="0" smtClean="0">
                <a:solidFill>
                  <a:srgbClr val="0070C0"/>
                </a:solidFill>
                <a:cs typeface="Arial" charset="0"/>
              </a:rPr>
              <a:t>NB: En los países desarrollados, se realizan para asegurarse que los recursos están siendo bien utilizados</a:t>
            </a:r>
            <a:endParaRPr lang="es-CL" sz="2200" dirty="0">
              <a:solidFill>
                <a:srgbClr val="0070C0"/>
              </a:solidFill>
              <a:cs typeface="Arial" charset="0"/>
            </a:endParaRPr>
          </a:p>
        </p:txBody>
      </p:sp>
      <p:sp>
        <p:nvSpPr>
          <p:cNvPr id="281604" name="Line 4"/>
          <p:cNvSpPr>
            <a:spLocks noChangeShapeType="1"/>
          </p:cNvSpPr>
          <p:nvPr/>
        </p:nvSpPr>
        <p:spPr bwMode="auto">
          <a:xfrm flipV="1">
            <a:off x="0" y="1412875"/>
            <a:ext cx="9144000" cy="31750"/>
          </a:xfrm>
          <a:prstGeom prst="line">
            <a:avLst/>
          </a:prstGeom>
        </p:spPr>
        <p:txBody>
          <a:bodyPr vert="horz" lIns="91440" tIns="45720" rIns="91440" bIns="45720" rtlCol="0" anchor="ctr">
            <a:normAutofit fontScale="25000" lnSpcReduction="20000"/>
          </a:bodyPr>
          <a:lstStyle/>
          <a:p>
            <a:pPr algn="ctr">
              <a:spcBef>
                <a:spcPct val="0"/>
              </a:spcBef>
            </a:pPr>
            <a:endParaRPr lang="fr-CA" sz="4400" b="1">
              <a:solidFill>
                <a:srgbClr val="0070C0"/>
              </a:solidFill>
              <a:latin typeface="+mj-lt"/>
              <a:ea typeface="+mj-ea"/>
              <a:cs typeface="+mj-cs"/>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629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5703">
                                            <p:txEl>
                                              <p:pRg st="0" end="0"/>
                                            </p:txEl>
                                          </p:spTgt>
                                        </p:tgtEl>
                                        <p:attrNameLst>
                                          <p:attrName>style.visibility</p:attrName>
                                        </p:attrNameLst>
                                      </p:cBhvr>
                                      <p:to>
                                        <p:strVal val="visible"/>
                                      </p:to>
                                    </p:set>
                                    <p:animEffect transition="in" filter="checkerboard(across)">
                                      <p:cBhvr>
                                        <p:cTn id="7" dur="500"/>
                                        <p:tgtEl>
                                          <p:spTgt spid="2857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5703">
                                            <p:txEl>
                                              <p:pRg st="1" end="1"/>
                                            </p:txEl>
                                          </p:spTgt>
                                        </p:tgtEl>
                                        <p:attrNameLst>
                                          <p:attrName>style.visibility</p:attrName>
                                        </p:attrNameLst>
                                      </p:cBhvr>
                                      <p:to>
                                        <p:strVal val="visible"/>
                                      </p:to>
                                    </p:set>
                                    <p:animEffect transition="in" filter="checkerboard(across)">
                                      <p:cBhvr>
                                        <p:cTn id="12" dur="500"/>
                                        <p:tgtEl>
                                          <p:spTgt spid="2857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5703">
                                            <p:txEl>
                                              <p:pRg st="2" end="2"/>
                                            </p:txEl>
                                          </p:spTgt>
                                        </p:tgtEl>
                                        <p:attrNameLst>
                                          <p:attrName>style.visibility</p:attrName>
                                        </p:attrNameLst>
                                      </p:cBhvr>
                                      <p:to>
                                        <p:strVal val="visible"/>
                                      </p:to>
                                    </p:set>
                                    <p:animEffect transition="in" filter="checkerboard(across)">
                                      <p:cBhvr>
                                        <p:cTn id="17" dur="500"/>
                                        <p:tgtEl>
                                          <p:spTgt spid="2857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5703">
                                            <p:txEl>
                                              <p:pRg st="3" end="3"/>
                                            </p:txEl>
                                          </p:spTgt>
                                        </p:tgtEl>
                                        <p:attrNameLst>
                                          <p:attrName>style.visibility</p:attrName>
                                        </p:attrNameLst>
                                      </p:cBhvr>
                                      <p:to>
                                        <p:strVal val="visible"/>
                                      </p:to>
                                    </p:set>
                                    <p:animEffect transition="in" filter="checkerboard(across)">
                                      <p:cBhvr>
                                        <p:cTn id="22" dur="500"/>
                                        <p:tgtEl>
                                          <p:spTgt spid="2857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p:txBody>
          <a:bodyPr vert="horz" lIns="91440" tIns="45720" rIns="91440" bIns="45720" rtlCol="0" anchor="ctr">
            <a:normAutofit/>
          </a:bodyPr>
          <a:lstStyle/>
          <a:p>
            <a:r>
              <a:rPr lang="es-CL" dirty="0" smtClean="0">
                <a:solidFill>
                  <a:srgbClr val="0070C0"/>
                </a:solidFill>
              </a:rPr>
              <a:t>La lógica</a:t>
            </a:r>
            <a:endParaRPr lang="es-CL" dirty="0">
              <a:solidFill>
                <a:srgbClr val="0070C0"/>
              </a:solidFill>
            </a:endParaRPr>
          </a:p>
        </p:txBody>
      </p:sp>
      <p:sp>
        <p:nvSpPr>
          <p:cNvPr id="285703" name="Rectangle 7"/>
          <p:cNvSpPr>
            <a:spLocks noGrp="1" noChangeArrowheads="1"/>
          </p:cNvSpPr>
          <p:nvPr>
            <p:ph idx="1"/>
          </p:nvPr>
        </p:nvSpPr>
        <p:spPr>
          <a:xfrm>
            <a:off x="457200" y="2073180"/>
            <a:ext cx="8229600" cy="3192517"/>
          </a:xfrm>
          <a:noFill/>
          <a:ln/>
        </p:spPr>
        <p:txBody>
          <a:bodyPr vert="horz" lIns="91440" tIns="45720" rIns="91440" bIns="45720" rtlCol="0">
            <a:normAutofit/>
          </a:bodyPr>
          <a:lstStyle/>
          <a:p>
            <a:pPr defTabSz="1042988">
              <a:lnSpc>
                <a:spcPct val="90000"/>
              </a:lnSpc>
              <a:spcBef>
                <a:spcPct val="80000"/>
              </a:spcBef>
              <a:buClr>
                <a:srgbClr val="0070C0"/>
              </a:buClr>
            </a:pPr>
            <a:r>
              <a:rPr lang="es-CL" sz="2400" dirty="0" smtClean="0">
                <a:solidFill>
                  <a:srgbClr val="0070C0"/>
                </a:solidFill>
                <a:cs typeface="Arial" charset="0"/>
              </a:rPr>
              <a:t>Se cree que la salud de la población se vera beneficiada positivamente si los prestadores de servicios realizan mas actividades de prestaciones de servicios</a:t>
            </a:r>
          </a:p>
          <a:p>
            <a:pPr defTabSz="1042988">
              <a:lnSpc>
                <a:spcPct val="90000"/>
              </a:lnSpc>
              <a:spcBef>
                <a:spcPct val="80000"/>
              </a:spcBef>
              <a:buClr>
                <a:srgbClr val="0070C0"/>
              </a:buClr>
            </a:pPr>
            <a:r>
              <a:rPr lang="es-CL" sz="2400" dirty="0" smtClean="0">
                <a:solidFill>
                  <a:srgbClr val="0070C0"/>
                </a:solidFill>
                <a:cs typeface="Arial" charset="0"/>
              </a:rPr>
              <a:t>Discusión posible</a:t>
            </a:r>
          </a:p>
          <a:p>
            <a:pPr defTabSz="1042988">
              <a:lnSpc>
                <a:spcPct val="90000"/>
              </a:lnSpc>
              <a:spcBef>
                <a:spcPct val="80000"/>
              </a:spcBef>
              <a:buClr>
                <a:srgbClr val="0070C0"/>
              </a:buClr>
            </a:pPr>
            <a:r>
              <a:rPr lang="es-CL" sz="2400" dirty="0" smtClean="0">
                <a:solidFill>
                  <a:srgbClr val="0070C0"/>
                </a:solidFill>
                <a:cs typeface="Arial" charset="0"/>
              </a:rPr>
              <a:t>Así se estima por ejemplo que mas un centro de salud habrá vacunado los niños de su territorio el resultado es mas positivo</a:t>
            </a:r>
            <a:endParaRPr lang="es-CL" sz="2400" dirty="0">
              <a:solidFill>
                <a:srgbClr val="0070C0"/>
              </a:solidFill>
              <a:cs typeface="Arial"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440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0" y="276414"/>
            <a:ext cx="9175531" cy="993775"/>
          </a:xfrm>
        </p:spPr>
        <p:txBody>
          <a:bodyPr vert="horz" lIns="91440" tIns="45720" rIns="91440" bIns="45720" rtlCol="0" anchor="ctr">
            <a:noAutofit/>
          </a:bodyPr>
          <a:lstStyle/>
          <a:p>
            <a:r>
              <a:rPr lang="es-CL" sz="3200" dirty="0" smtClean="0">
                <a:solidFill>
                  <a:srgbClr val="0070C0"/>
                </a:solidFill>
                <a:latin typeface="Calibri"/>
              </a:rPr>
              <a:t>¿</a:t>
            </a:r>
            <a:r>
              <a:rPr lang="es-CL" sz="3200" dirty="0" smtClean="0">
                <a:solidFill>
                  <a:srgbClr val="0070C0"/>
                </a:solidFill>
              </a:rPr>
              <a:t>Como mejorar el desempeño de un prestador de salud</a:t>
            </a:r>
            <a:r>
              <a:rPr lang="fr-FR" sz="3200" dirty="0" smtClean="0">
                <a:solidFill>
                  <a:srgbClr val="0070C0"/>
                </a:solidFill>
              </a:rPr>
              <a:t>?</a:t>
            </a:r>
            <a:endParaRPr lang="fr-FR" sz="3200" dirty="0">
              <a:solidFill>
                <a:srgbClr val="0070C0"/>
              </a:solidFill>
            </a:endParaRPr>
          </a:p>
        </p:txBody>
      </p:sp>
      <p:sp>
        <p:nvSpPr>
          <p:cNvPr id="285703" name="Rectangle 7"/>
          <p:cNvSpPr>
            <a:spLocks noGrp="1" noChangeArrowheads="1"/>
          </p:cNvSpPr>
          <p:nvPr>
            <p:ph idx="1"/>
          </p:nvPr>
        </p:nvSpPr>
        <p:spPr>
          <a:xfrm>
            <a:off x="457200" y="1537136"/>
            <a:ext cx="8229600" cy="4525963"/>
          </a:xfrm>
          <a:noFill/>
          <a:ln/>
        </p:spPr>
        <p:txBody>
          <a:bodyPr/>
          <a:lstStyle/>
          <a:p>
            <a:pPr marL="390525" indent="-390525" defTabSz="1042988">
              <a:spcBef>
                <a:spcPct val="80000"/>
              </a:spcBef>
              <a:buClr>
                <a:schemeClr val="hlink"/>
              </a:buClr>
              <a:buFontTx/>
              <a:buNone/>
            </a:pPr>
            <a:endParaRPr lang="fr-FR" sz="2800" dirty="0">
              <a:solidFill>
                <a:srgbClr val="000066"/>
              </a:solidFill>
              <a:latin typeface="+mj-lt"/>
              <a:cs typeface="Arial" charset="0"/>
            </a:endParaRPr>
          </a:p>
          <a:p>
            <a:pPr marL="390525" indent="-390525" defTabSz="1042988">
              <a:spcBef>
                <a:spcPct val="80000"/>
              </a:spcBef>
              <a:buClr>
                <a:schemeClr val="hlink"/>
              </a:buClr>
            </a:pPr>
            <a:endParaRPr lang="fr-FR" sz="2800" dirty="0">
              <a:solidFill>
                <a:srgbClr val="000066"/>
              </a:solidFill>
              <a:latin typeface="+mj-lt"/>
              <a:cs typeface="Arial" charset="0"/>
            </a:endParaRPr>
          </a:p>
        </p:txBody>
      </p:sp>
      <p:grpSp>
        <p:nvGrpSpPr>
          <p:cNvPr id="3" name="Group 18"/>
          <p:cNvGrpSpPr>
            <a:grpSpLocks/>
          </p:cNvGrpSpPr>
          <p:nvPr/>
        </p:nvGrpSpPr>
        <p:grpSpPr bwMode="auto">
          <a:xfrm>
            <a:off x="724496" y="1854512"/>
            <a:ext cx="7962304" cy="4072784"/>
            <a:chOff x="894" y="1486"/>
            <a:chExt cx="3825" cy="2044"/>
          </a:xfrm>
        </p:grpSpPr>
        <p:sp>
          <p:nvSpPr>
            <p:cNvPr id="287762" name="AutoShape 18"/>
            <p:cNvSpPr>
              <a:spLocks/>
            </p:cNvSpPr>
            <p:nvPr/>
          </p:nvSpPr>
          <p:spPr bwMode="auto">
            <a:xfrm>
              <a:off x="1971" y="1662"/>
              <a:ext cx="994" cy="1735"/>
            </a:xfrm>
            <a:prstGeom prst="leftBracket">
              <a:avLst>
                <a:gd name="adj" fmla="val 14546"/>
              </a:avLst>
            </a:prstGeom>
            <a:noFill/>
            <a:ln w="38100">
              <a:solidFill>
                <a:srgbClr val="FF0000"/>
              </a:solidFill>
              <a:round/>
              <a:headEnd type="stealth" w="lg" len="lg"/>
              <a:tailEnd/>
            </a:ln>
            <a:effectLst/>
          </p:spPr>
          <p:txBody>
            <a:bodyPr wrap="none" anchor="ctr"/>
            <a:lstStyle/>
            <a:p>
              <a:pPr algn="r" rtl="1">
                <a:defRPr/>
              </a:pPr>
              <a:endParaRPr lang="fr-FR" sz="2800" b="1">
                <a:solidFill>
                  <a:srgbClr val="000066"/>
                </a:solidFill>
                <a:latin typeface="+mj-lt"/>
                <a:cs typeface="Arial" charset="0"/>
              </a:endParaRPr>
            </a:p>
          </p:txBody>
        </p:sp>
        <p:sp>
          <p:nvSpPr>
            <p:cNvPr id="287754" name="Rectangle 10"/>
            <p:cNvSpPr>
              <a:spLocks noChangeArrowheads="1"/>
            </p:cNvSpPr>
            <p:nvPr/>
          </p:nvSpPr>
          <p:spPr bwMode="auto">
            <a:xfrm>
              <a:off x="2965" y="3216"/>
              <a:ext cx="1729" cy="314"/>
            </a:xfrm>
            <a:prstGeom prst="rect">
              <a:avLst/>
            </a:prstGeom>
            <a:solidFill>
              <a:srgbClr val="0070C0"/>
            </a:solidFill>
            <a:ln w="9525">
              <a:solidFill>
                <a:schemeClr val="tx1"/>
              </a:solidFill>
              <a:miter lim="800000"/>
              <a:headEnd/>
              <a:tailEnd/>
            </a:ln>
            <a:effectLst/>
          </p:spPr>
          <p:txBody>
            <a:bodyPr wrap="none" anchor="ctr"/>
            <a:lstStyle/>
            <a:p>
              <a:pPr algn="ctr" defTabSz="1042988" rtl="1">
                <a:defRPr/>
              </a:pPr>
              <a:r>
                <a:rPr lang="es-CL" sz="2800" b="1" dirty="0" smtClean="0">
                  <a:solidFill>
                    <a:schemeClr val="bg1"/>
                  </a:solidFill>
                  <a:latin typeface="+mj-lt"/>
                  <a:cs typeface="Arial" charset="0"/>
                </a:rPr>
                <a:t>Proveedor de incitativos</a:t>
              </a:r>
              <a:endParaRPr lang="es-CL" sz="2800" b="1" dirty="0">
                <a:solidFill>
                  <a:schemeClr val="bg1"/>
                </a:solidFill>
                <a:latin typeface="+mj-lt"/>
                <a:cs typeface="Arial" charset="0"/>
              </a:endParaRPr>
            </a:p>
          </p:txBody>
        </p:sp>
        <p:sp>
          <p:nvSpPr>
            <p:cNvPr id="287755" name="Rectangle 11"/>
            <p:cNvSpPr>
              <a:spLocks noChangeArrowheads="1"/>
            </p:cNvSpPr>
            <p:nvPr/>
          </p:nvSpPr>
          <p:spPr bwMode="auto">
            <a:xfrm>
              <a:off x="3050" y="1486"/>
              <a:ext cx="1669" cy="386"/>
            </a:xfrm>
            <a:prstGeom prst="rect">
              <a:avLst/>
            </a:prstGeom>
            <a:solidFill>
              <a:srgbClr val="66FF33"/>
            </a:solidFill>
            <a:ln w="9525">
              <a:solidFill>
                <a:schemeClr val="tx1"/>
              </a:solidFill>
              <a:miter lim="800000"/>
              <a:headEnd/>
              <a:tailEnd/>
            </a:ln>
            <a:effectLst/>
          </p:spPr>
          <p:txBody>
            <a:bodyPr wrap="none" anchor="ctr"/>
            <a:lstStyle/>
            <a:p>
              <a:pPr algn="ctr" defTabSz="1042988" rtl="1">
                <a:defRPr/>
              </a:pPr>
              <a:r>
                <a:rPr lang="es-CL" sz="2800" b="1" dirty="0" smtClean="0">
                  <a:latin typeface="+mj-lt"/>
                  <a:cs typeface="Arial" charset="0"/>
                </a:rPr>
                <a:t>Prestador de servicios</a:t>
              </a:r>
            </a:p>
            <a:p>
              <a:pPr algn="ctr" defTabSz="1042988" rtl="1">
                <a:defRPr/>
              </a:pPr>
              <a:r>
                <a:rPr lang="es-CL" sz="2800" b="1" dirty="0" smtClean="0">
                  <a:latin typeface="+mj-lt"/>
                  <a:cs typeface="Arial" charset="0"/>
                </a:rPr>
                <a:t> de salud</a:t>
              </a:r>
              <a:endParaRPr lang="es-CL" sz="2800" b="1" dirty="0">
                <a:latin typeface="+mj-lt"/>
                <a:cs typeface="Arial" charset="0"/>
              </a:endParaRPr>
            </a:p>
          </p:txBody>
        </p:sp>
        <p:sp>
          <p:nvSpPr>
            <p:cNvPr id="287756" name="Rectangle 12"/>
            <p:cNvSpPr>
              <a:spLocks noChangeArrowheads="1"/>
            </p:cNvSpPr>
            <p:nvPr/>
          </p:nvSpPr>
          <p:spPr bwMode="auto">
            <a:xfrm>
              <a:off x="894" y="2258"/>
              <a:ext cx="1656" cy="458"/>
            </a:xfrm>
            <a:prstGeom prst="rect">
              <a:avLst/>
            </a:prstGeom>
            <a:solidFill>
              <a:srgbClr val="FFFF00"/>
            </a:solidFill>
            <a:ln w="9525">
              <a:solidFill>
                <a:schemeClr val="tx1"/>
              </a:solidFill>
              <a:miter lim="800000"/>
              <a:headEnd/>
              <a:tailEnd/>
            </a:ln>
            <a:effectLst/>
          </p:spPr>
          <p:txBody>
            <a:bodyPr wrap="none" anchor="ctr"/>
            <a:lstStyle/>
            <a:p>
              <a:pPr algn="ctr" defTabSz="1042988" rtl="1">
                <a:defRPr/>
              </a:pPr>
              <a:r>
                <a:rPr lang="es-CL" sz="2800" b="1" dirty="0" smtClean="0">
                  <a:latin typeface="+mj-lt"/>
                  <a:cs typeface="Arial" charset="0"/>
                </a:rPr>
                <a:t>Solicitante de servicios </a:t>
              </a:r>
            </a:p>
            <a:p>
              <a:pPr algn="ctr" defTabSz="1042988" rtl="1">
                <a:defRPr/>
              </a:pPr>
              <a:r>
                <a:rPr lang="es-CL" sz="2800" b="1" dirty="0" smtClean="0">
                  <a:latin typeface="+mj-lt"/>
                  <a:cs typeface="Arial" charset="0"/>
                </a:rPr>
                <a:t>de salud</a:t>
              </a:r>
              <a:endParaRPr lang="es-CL" sz="2800" b="1" dirty="0">
                <a:latin typeface="+mj-lt"/>
                <a:cs typeface="Arial" charset="0"/>
              </a:endParaRPr>
            </a:p>
          </p:txBody>
        </p:sp>
        <p:sp>
          <p:nvSpPr>
            <p:cNvPr id="287757" name="Line 13"/>
            <p:cNvSpPr>
              <a:spLocks noChangeShapeType="1"/>
            </p:cNvSpPr>
            <p:nvPr/>
          </p:nvSpPr>
          <p:spPr bwMode="auto">
            <a:xfrm flipV="1">
              <a:off x="4006" y="1924"/>
              <a:ext cx="26" cy="1231"/>
            </a:xfrm>
            <a:prstGeom prst="line">
              <a:avLst/>
            </a:prstGeom>
            <a:noFill/>
            <a:ln w="38100">
              <a:solidFill>
                <a:srgbClr val="0000FF"/>
              </a:solidFill>
              <a:round/>
              <a:headEnd/>
              <a:tailEnd type="triangle" w="med" len="med"/>
            </a:ln>
            <a:effectLst/>
          </p:spPr>
          <p:txBody>
            <a:bodyPr/>
            <a:lstStyle/>
            <a:p>
              <a:pPr algn="r" rtl="1">
                <a:defRPr/>
              </a:pPr>
              <a:endParaRPr lang="fr-FR" sz="2800" b="1">
                <a:solidFill>
                  <a:srgbClr val="000066"/>
                </a:solidFill>
                <a:latin typeface="+mj-lt"/>
                <a:cs typeface="Arial" charset="0"/>
              </a:endParaRPr>
            </a:p>
          </p:txBody>
        </p:sp>
      </p:gr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432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p:txBody>
          <a:bodyPr vert="horz" lIns="91440" tIns="45720" rIns="91440" bIns="45720" rtlCol="0" anchor="ctr">
            <a:normAutofit/>
          </a:bodyPr>
          <a:lstStyle/>
          <a:p>
            <a:r>
              <a:rPr lang="es-CL" sz="4000" dirty="0" smtClean="0">
                <a:solidFill>
                  <a:srgbClr val="0070C0"/>
                </a:solidFill>
              </a:rPr>
              <a:t>La lógica</a:t>
            </a:r>
            <a:endParaRPr lang="es-CL" sz="4000" dirty="0">
              <a:solidFill>
                <a:srgbClr val="0070C0"/>
              </a:solidFill>
            </a:endParaRPr>
          </a:p>
        </p:txBody>
      </p:sp>
      <p:sp>
        <p:nvSpPr>
          <p:cNvPr id="285703" name="Rectangle 7"/>
          <p:cNvSpPr>
            <a:spLocks noGrp="1" noChangeArrowheads="1"/>
          </p:cNvSpPr>
          <p:nvPr>
            <p:ph idx="1"/>
          </p:nvPr>
        </p:nvSpPr>
        <p:spPr>
          <a:xfrm>
            <a:off x="457200" y="1947052"/>
            <a:ext cx="8229600" cy="4525963"/>
          </a:xfrm>
          <a:noFill/>
          <a:ln/>
        </p:spPr>
        <p:txBody>
          <a:bodyPr/>
          <a:lstStyle/>
          <a:p>
            <a:pPr marL="390525" indent="-390525" defTabSz="1042988">
              <a:lnSpc>
                <a:spcPct val="80000"/>
              </a:lnSpc>
            </a:pPr>
            <a:r>
              <a:rPr lang="es-CL" sz="2800" dirty="0" smtClean="0">
                <a:solidFill>
                  <a:srgbClr val="0070C0"/>
                </a:solidFill>
              </a:rPr>
              <a:t>Entonces:</a:t>
            </a:r>
          </a:p>
          <a:p>
            <a:pPr lvl="1" defTabSz="1042988">
              <a:lnSpc>
                <a:spcPct val="80000"/>
              </a:lnSpc>
            </a:pPr>
            <a:r>
              <a:rPr lang="es-CL" sz="2200" dirty="0" smtClean="0">
                <a:solidFill>
                  <a:srgbClr val="0070C0"/>
                </a:solidFill>
              </a:rPr>
              <a:t>Por un lado, un "incentivador", es decir un actor que desea que los prestadores de servicios de salud sean eficientes: Ministerio de la Salud, agentes de desarrollo, sistema de seguro médico</a:t>
            </a:r>
          </a:p>
          <a:p>
            <a:pPr lvl="1" defTabSz="1042988">
              <a:lnSpc>
                <a:spcPct val="80000"/>
              </a:lnSpc>
            </a:pPr>
            <a:r>
              <a:rPr lang="es-CL" sz="2200" dirty="0" smtClean="0">
                <a:solidFill>
                  <a:srgbClr val="0070C0"/>
                </a:solidFill>
              </a:rPr>
              <a:t>Por el otro, un prestador de servicios de salud que no es realmente </a:t>
            </a:r>
            <a:r>
              <a:rPr lang="es-CL" sz="2200" dirty="0" smtClean="0">
                <a:solidFill>
                  <a:srgbClr val="0070C0"/>
                </a:solidFill>
              </a:rPr>
              <a:t>eficiente</a:t>
            </a:r>
          </a:p>
          <a:p>
            <a:pPr lvl="1" defTabSz="1042988">
              <a:lnSpc>
                <a:spcPct val="80000"/>
              </a:lnSpc>
            </a:pPr>
            <a:endParaRPr lang="es-CL" sz="2200" dirty="0" smtClean="0">
              <a:solidFill>
                <a:srgbClr val="0070C0"/>
              </a:solidFill>
            </a:endParaRPr>
          </a:p>
          <a:p>
            <a:pPr marL="390525" indent="-390525" defTabSz="1042988">
              <a:lnSpc>
                <a:spcPct val="80000"/>
              </a:lnSpc>
            </a:pPr>
            <a:r>
              <a:rPr lang="es-CL" sz="2800" dirty="0" smtClean="0">
                <a:solidFill>
                  <a:srgbClr val="0070C0"/>
                </a:solidFill>
              </a:rPr>
              <a:t>El incentivador posee 2 estrategias actuando sobre el prestador de servicio de salud:</a:t>
            </a:r>
          </a:p>
          <a:p>
            <a:pPr lvl="1" defTabSz="1042988">
              <a:lnSpc>
                <a:spcPct val="80000"/>
              </a:lnSpc>
            </a:pPr>
            <a:r>
              <a:rPr lang="es-CL" sz="2400" dirty="0" smtClean="0">
                <a:solidFill>
                  <a:srgbClr val="0070C0"/>
                </a:solidFill>
              </a:rPr>
              <a:t>A través de la demanda</a:t>
            </a:r>
          </a:p>
          <a:p>
            <a:pPr lvl="1" defTabSz="1042988">
              <a:lnSpc>
                <a:spcPct val="80000"/>
              </a:lnSpc>
            </a:pPr>
            <a:r>
              <a:rPr lang="es-CL" sz="2400" dirty="0" smtClean="0">
                <a:solidFill>
                  <a:srgbClr val="0070C0"/>
                </a:solidFill>
              </a:rPr>
              <a:t>Directamente sobre el prestador (la oferta)</a:t>
            </a:r>
            <a:endParaRPr lang="es-CL" sz="2000" dirty="0">
              <a:solidFill>
                <a:srgbClr val="0070C0"/>
              </a:solidFill>
              <a:cs typeface="Arial"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219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508" name="Picture 28" descr="MCj01978550000[1]"/>
          <p:cNvPicPr>
            <a:picLocks noChangeAspect="1" noChangeArrowheads="1"/>
          </p:cNvPicPr>
          <p:nvPr/>
        </p:nvPicPr>
        <p:blipFill>
          <a:blip r:embed="rId3" cstate="print"/>
          <a:srcRect/>
          <a:stretch>
            <a:fillRect/>
          </a:stretch>
        </p:blipFill>
        <p:spPr bwMode="auto">
          <a:xfrm>
            <a:off x="61914" y="1428736"/>
            <a:ext cx="4724400" cy="4953000"/>
          </a:xfrm>
          <a:prstGeom prst="rect">
            <a:avLst/>
          </a:prstGeom>
          <a:noFill/>
        </p:spPr>
      </p:pic>
      <p:sp>
        <p:nvSpPr>
          <p:cNvPr id="148482" name="Rectangle 2"/>
          <p:cNvSpPr>
            <a:spLocks noGrp="1" noChangeArrowheads="1"/>
          </p:cNvSpPr>
          <p:nvPr>
            <p:ph type="title" idx="4294967295"/>
          </p:nvPr>
        </p:nvSpPr>
        <p:spPr>
          <a:xfrm>
            <a:off x="0" y="-71462"/>
            <a:ext cx="9036496" cy="1143000"/>
          </a:xfrm>
        </p:spPr>
        <p:txBody>
          <a:bodyPr vert="horz" lIns="91440" tIns="45720" rIns="91440" bIns="45720" rtlCol="0" anchor="ctr">
            <a:noAutofit/>
          </a:bodyPr>
          <a:lstStyle/>
          <a:p>
            <a:pPr>
              <a:defRPr/>
            </a:pPr>
            <a:r>
              <a:rPr lang="es-CL" sz="4000" b="1" dirty="0" smtClean="0">
                <a:solidFill>
                  <a:srgbClr val="0070C0"/>
                </a:solidFill>
                <a:effectLst>
                  <a:outerShdw blurRad="38100" dist="38100" dir="2700000" algn="tl">
                    <a:srgbClr val="000000">
                      <a:alpha val="43137"/>
                    </a:srgbClr>
                  </a:outerShdw>
                </a:effectLst>
                <a:latin typeface="+mj-lt"/>
              </a:rPr>
              <a:t>Barreras por el lado de la Oferta</a:t>
            </a:r>
          </a:p>
        </p:txBody>
      </p:sp>
      <p:graphicFrame>
        <p:nvGraphicFramePr>
          <p:cNvPr id="148510" name="Group 30"/>
          <p:cNvGraphicFramePr>
            <a:graphicFrameLocks noGrp="1"/>
          </p:cNvGraphicFramePr>
          <p:nvPr>
            <p:ph/>
            <p:extLst>
              <p:ext uri="{D42A27DB-BD31-4B8C-83A1-F6EECF244321}">
                <p14:modId xmlns:p14="http://schemas.microsoft.com/office/powerpoint/2010/main" val="2274792685"/>
              </p:ext>
            </p:extLst>
          </p:nvPr>
        </p:nvGraphicFramePr>
        <p:xfrm>
          <a:off x="228600" y="1447800"/>
          <a:ext cx="8686800" cy="4866640"/>
        </p:xfrm>
        <a:graphic>
          <a:graphicData uri="http://schemas.openxmlformats.org/drawingml/2006/table">
            <a:tbl>
              <a:tblPr/>
              <a:tblGrid>
                <a:gridCol w="4343400"/>
                <a:gridCol w="4343400"/>
              </a:tblGrid>
              <a:tr h="172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800" b="1" i="0" u="none" strike="noStrike" cap="none" normalizeH="0" baseline="0" noProof="0" dirty="0" smtClean="0">
                          <a:ln>
                            <a:noFill/>
                          </a:ln>
                          <a:solidFill>
                            <a:schemeClr val="bg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mj-lt"/>
                        </a:rPr>
                        <a:t>A la entrada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800" b="1" i="0" u="none" strike="noStrike" cap="none" normalizeH="0" baseline="0" noProof="0" dirty="0" smtClean="0">
                          <a:ln>
                            <a:noFill/>
                          </a:ln>
                          <a:solidFill>
                            <a:srgbClr val="0070C0"/>
                          </a:solidFill>
                          <a:effectLst/>
                          <a:latin typeface="+mj-lt"/>
                        </a:rPr>
                        <a:t>Primer contacto: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2000" b="1" i="0" u="none" strike="noStrike" cap="none" normalizeH="0" baseline="0" noProof="0" dirty="0" smtClean="0">
                          <a:ln>
                            <a:noFill/>
                          </a:ln>
                          <a:solidFill>
                            <a:srgbClr val="0070C0"/>
                          </a:solidFill>
                          <a:effectLst/>
                          <a:latin typeface="+mj-lt"/>
                        </a:rPr>
                        <a:t> Tiempo de viaje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2000" b="1" i="0" u="none" strike="noStrike" cap="none" normalizeH="0" baseline="0" noProof="0" dirty="0" smtClean="0">
                          <a:ln>
                            <a:noFill/>
                          </a:ln>
                          <a:solidFill>
                            <a:srgbClr val="0070C0"/>
                          </a:solidFill>
                          <a:effectLst/>
                          <a:latin typeface="+mj-lt"/>
                        </a:rPr>
                        <a:t> Medios de transporte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2000" b="1" i="0" u="none" strike="noStrike" cap="none" normalizeH="0" baseline="0" noProof="0" dirty="0" smtClean="0">
                          <a:ln>
                            <a:noFill/>
                          </a:ln>
                          <a:solidFill>
                            <a:srgbClr val="0070C0"/>
                          </a:solidFill>
                          <a:effectLst/>
                          <a:latin typeface="+mj-lt"/>
                        </a:rPr>
                        <a:t> Distancia (tiempo/km)</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2000" b="1" i="0" u="none" strike="noStrike" cap="none" normalizeH="0" baseline="0" noProof="0" dirty="0" smtClean="0">
                          <a:ln>
                            <a:noFill/>
                          </a:ln>
                          <a:solidFill>
                            <a:srgbClr val="0070C0"/>
                          </a:solidFill>
                          <a:effectLst/>
                          <a:latin typeface="+mj-lt"/>
                        </a:rPr>
                        <a:t> Horario de los servicios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2000" b="1" i="0" u="none" strike="noStrike" cap="none" normalizeH="0" baseline="0" noProof="0" dirty="0" smtClean="0">
                          <a:ln>
                            <a:noFill/>
                          </a:ln>
                          <a:solidFill>
                            <a:srgbClr val="0070C0"/>
                          </a:solidFill>
                          <a:effectLst/>
                          <a:latin typeface="+mj-lt"/>
                        </a:rPr>
                        <a:t> Tarifas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6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800" b="1" i="0" u="none" strike="noStrike" cap="none" normalizeH="0" baseline="0" noProof="0" dirty="0" smtClean="0">
                          <a:ln>
                            <a:noFill/>
                          </a:ln>
                          <a:solidFill>
                            <a:schemeClr val="bg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mj-lt"/>
                        </a:rPr>
                        <a:t>Al interior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800" b="1" i="0" u="none" strike="noStrike" cap="none" normalizeH="0" baseline="0" noProof="0" dirty="0" smtClean="0">
                          <a:ln>
                            <a:noFill/>
                          </a:ln>
                          <a:solidFill>
                            <a:srgbClr val="0070C0"/>
                          </a:solidFill>
                          <a:effectLst/>
                          <a:latin typeface="+mj-lt"/>
                        </a:rPr>
                        <a:t>Obtención del servicio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2000" b="1" i="0" u="none" strike="noStrike" cap="none" normalizeH="0" baseline="0" noProof="0" dirty="0" smtClean="0">
                          <a:ln>
                            <a:noFill/>
                          </a:ln>
                          <a:solidFill>
                            <a:srgbClr val="0070C0"/>
                          </a:solidFill>
                          <a:effectLst/>
                          <a:latin typeface="+mj-lt"/>
                        </a:rPr>
                        <a:t> Diligencias para obtener la cita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2000" b="1" i="0" u="none" strike="noStrike" cap="none" normalizeH="0" baseline="0" noProof="0" dirty="0" smtClean="0">
                          <a:ln>
                            <a:noFill/>
                          </a:ln>
                          <a:solidFill>
                            <a:srgbClr val="0070C0"/>
                          </a:solidFill>
                          <a:effectLst/>
                          <a:latin typeface="+mj-lt"/>
                        </a:rPr>
                        <a:t> Tiempo de espera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800" b="1" i="0" u="none" strike="noStrike" cap="none" normalizeH="0" baseline="0" noProof="0" dirty="0" smtClean="0">
                          <a:ln>
                            <a:noFill/>
                          </a:ln>
                          <a:solidFill>
                            <a:schemeClr val="bg1"/>
                          </a:solidFill>
                          <a:effectDag name="">
                            <a:cont type="tree" name="">
                              <a:effect ref="fillLine"/>
                              <a:outerShdw dist="38100" dir="13500000" algn="br">
                                <a:srgbClr val="EFFFFC"/>
                              </a:outerShdw>
                            </a:cont>
                            <a:cont type="tree" name="">
                              <a:effect ref="fillLine"/>
                              <a:outerShdw dist="38100" dir="2700000" algn="tl">
                                <a:srgbClr val="859390"/>
                              </a:outerShdw>
                            </a:cont>
                            <a:effect ref="fillLine"/>
                          </a:effectDag>
                          <a:latin typeface="+mj-lt"/>
                        </a:rPr>
                        <a:t>A la salida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800" b="1" i="0" u="none" strike="noStrike" cap="none" normalizeH="0" baseline="0" noProof="0" dirty="0" smtClean="0">
                          <a:ln>
                            <a:noFill/>
                          </a:ln>
                          <a:solidFill>
                            <a:srgbClr val="0070C0"/>
                          </a:solidFill>
                          <a:effectLst/>
                          <a:latin typeface="+mj-lt"/>
                        </a:rPr>
                        <a:t>Continuidad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2000" b="1" i="0" u="none" strike="noStrike" cap="none" normalizeH="0" baseline="0" noProof="0" dirty="0" smtClean="0">
                          <a:ln>
                            <a:noFill/>
                          </a:ln>
                          <a:solidFill>
                            <a:srgbClr val="0070C0"/>
                          </a:solidFill>
                          <a:effectLst/>
                          <a:latin typeface="+mj-lt"/>
                        </a:rPr>
                        <a:t> Fuente regular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2000" b="1" i="0" u="none" strike="noStrike" cap="none" normalizeH="0" baseline="0" noProof="0" dirty="0" smtClean="0">
                          <a:ln>
                            <a:noFill/>
                          </a:ln>
                          <a:solidFill>
                            <a:srgbClr val="0070C0"/>
                          </a:solidFill>
                          <a:effectLst/>
                          <a:latin typeface="+mj-lt"/>
                        </a:rPr>
                        <a:t> Horario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8507" name="Text Box 27"/>
          <p:cNvSpPr txBox="1">
            <a:spLocks noChangeArrowheads="1"/>
          </p:cNvSpPr>
          <p:nvPr/>
        </p:nvSpPr>
        <p:spPr bwMode="auto">
          <a:xfrm>
            <a:off x="179512" y="6429396"/>
            <a:ext cx="3200400" cy="274638"/>
          </a:xfrm>
          <a:prstGeom prst="rect">
            <a:avLst/>
          </a:prstGeom>
          <a:noFill/>
          <a:ln w="9525">
            <a:noFill/>
            <a:miter lim="800000"/>
            <a:headEnd/>
            <a:tailEnd/>
          </a:ln>
          <a:effectLst/>
        </p:spPr>
        <p:txBody>
          <a:bodyPr>
            <a:spAutoFit/>
          </a:bodyPr>
          <a:lstStyle/>
          <a:p>
            <a:pPr>
              <a:spcBef>
                <a:spcPct val="50000"/>
              </a:spcBef>
            </a:pPr>
            <a:r>
              <a:rPr lang="es-CL" sz="1200" dirty="0" smtClean="0">
                <a:latin typeface="+mj-lt"/>
              </a:rPr>
              <a:t>Fuente: Restrepo, JH,/ 2006</a:t>
            </a:r>
            <a:endParaRPr lang="es-CL" sz="1200" dirty="0">
              <a:latin typeface="+mj-lt"/>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3051" y="-31532"/>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5502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8508"/>
                                        </p:tgtEl>
                                        <p:attrNameLst>
                                          <p:attrName>style.visibility</p:attrName>
                                        </p:attrNameLst>
                                      </p:cBhvr>
                                      <p:to>
                                        <p:strVal val="visible"/>
                                      </p:to>
                                    </p:set>
                                    <p:animEffect transition="in" filter="checkerboard(across)">
                                      <p:cBhvr>
                                        <p:cTn id="7" dur="500"/>
                                        <p:tgtEl>
                                          <p:spTgt spid="148508"/>
                                        </p:tgtEl>
                                      </p:cBhvr>
                                    </p:animEffect>
                                  </p:childTnLst>
                                </p:cTn>
                              </p:par>
                              <p:par>
                                <p:cTn id="8" presetID="5" presetClass="entr" presetSubtype="10" fill="hold" nodeType="withEffect">
                                  <p:stCondLst>
                                    <p:cond delay="0"/>
                                  </p:stCondLst>
                                  <p:childTnLst>
                                    <p:set>
                                      <p:cBhvr>
                                        <p:cTn id="9" dur="1" fill="hold">
                                          <p:stCondLst>
                                            <p:cond delay="0"/>
                                          </p:stCondLst>
                                        </p:cTn>
                                        <p:tgtEl>
                                          <p:spTgt spid="148510"/>
                                        </p:tgtEl>
                                        <p:attrNameLst>
                                          <p:attrName>style.visibility</p:attrName>
                                        </p:attrNameLst>
                                      </p:cBhvr>
                                      <p:to>
                                        <p:strVal val="visible"/>
                                      </p:to>
                                    </p:set>
                                    <p:animEffect transition="in" filter="checkerboard(across)">
                                      <p:cBhvr>
                                        <p:cTn id="10" dur="500"/>
                                        <p:tgtEl>
                                          <p:spTgt spid="148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457200" y="13136"/>
            <a:ext cx="8229600" cy="1143000"/>
          </a:xfrm>
        </p:spPr>
        <p:txBody>
          <a:bodyPr vert="horz" lIns="91440" tIns="45720" rIns="91440" bIns="45720" rtlCol="0" anchor="ctr">
            <a:normAutofit/>
          </a:bodyPr>
          <a:lstStyle/>
          <a:p>
            <a:r>
              <a:rPr lang="es-CL" sz="4000" dirty="0" smtClean="0">
                <a:solidFill>
                  <a:srgbClr val="0070C0"/>
                </a:solidFill>
              </a:rPr>
              <a:t>A través de la demanda</a:t>
            </a:r>
            <a:endParaRPr lang="es-CL" sz="4000" dirty="0">
              <a:solidFill>
                <a:srgbClr val="0070C0"/>
              </a:solidFill>
            </a:endParaRPr>
          </a:p>
        </p:txBody>
      </p:sp>
      <p:sp>
        <p:nvSpPr>
          <p:cNvPr id="285703" name="Rectangle 7"/>
          <p:cNvSpPr>
            <a:spLocks noGrp="1" noChangeArrowheads="1"/>
          </p:cNvSpPr>
          <p:nvPr>
            <p:ph idx="1"/>
          </p:nvPr>
        </p:nvSpPr>
        <p:spPr>
          <a:xfrm>
            <a:off x="457200" y="2167777"/>
            <a:ext cx="8229600" cy="3097924"/>
          </a:xfrm>
          <a:noFill/>
          <a:ln/>
        </p:spPr>
        <p:txBody>
          <a:bodyPr/>
          <a:lstStyle/>
          <a:p>
            <a:pPr marL="390525" indent="-390525" defTabSz="1042988">
              <a:lnSpc>
                <a:spcPct val="80000"/>
              </a:lnSpc>
              <a:buClr>
                <a:schemeClr val="accent1"/>
              </a:buClr>
            </a:pPr>
            <a:r>
              <a:rPr lang="es-CL" sz="2800" dirty="0" smtClean="0">
                <a:solidFill>
                  <a:srgbClr val="0070C0"/>
                </a:solidFill>
              </a:rPr>
              <a:t>El incitador le dará a las personas (demanda) los medios de se dirigir a los prestadores de servicio de salud</a:t>
            </a:r>
          </a:p>
          <a:p>
            <a:pPr marL="390525" indent="-390525" defTabSz="1042988">
              <a:lnSpc>
                <a:spcPct val="80000"/>
              </a:lnSpc>
              <a:buClr>
                <a:schemeClr val="accent1"/>
              </a:buClr>
            </a:pPr>
            <a:r>
              <a:rPr lang="es-CL" sz="2800" dirty="0" smtClean="0">
                <a:solidFill>
                  <a:srgbClr val="0070C0"/>
                </a:solidFill>
              </a:rPr>
              <a:t>El prestador no esta nunca directamente inducido, pero ve dirigirse a </a:t>
            </a:r>
            <a:r>
              <a:rPr lang="es-CL" sz="2800" dirty="0" smtClean="0">
                <a:solidFill>
                  <a:srgbClr val="0070C0"/>
                </a:solidFill>
              </a:rPr>
              <a:t>él </a:t>
            </a:r>
            <a:r>
              <a:rPr lang="es-CL" sz="2800" dirty="0" smtClean="0">
                <a:solidFill>
                  <a:srgbClr val="0070C0"/>
                </a:solidFill>
              </a:rPr>
              <a:t>una demanda estimulada</a:t>
            </a:r>
          </a:p>
          <a:p>
            <a:pPr marL="390525" indent="-390525" defTabSz="1042988">
              <a:lnSpc>
                <a:spcPct val="80000"/>
              </a:lnSpc>
              <a:buClr>
                <a:schemeClr val="accent1"/>
              </a:buClr>
            </a:pPr>
            <a:r>
              <a:rPr lang="es-CL" sz="2800" dirty="0" smtClean="0">
                <a:solidFill>
                  <a:srgbClr val="0070C0"/>
                </a:solidFill>
              </a:rPr>
              <a:t>La persona incitada posee la elección de dirigirse al prestador que desee, es decir al que juzgue mas eficiente</a:t>
            </a:r>
            <a:endParaRPr lang="es-CL" sz="2400" dirty="0">
              <a:solidFill>
                <a:srgbClr val="0070C0"/>
              </a:solidFill>
              <a:cs typeface="Arial"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4048" y="5391802"/>
            <a:ext cx="7302192" cy="523220"/>
          </a:xfrm>
          <a:prstGeom prst="rect">
            <a:avLst/>
          </a:prstGeom>
          <a:noFill/>
        </p:spPr>
        <p:txBody>
          <a:bodyPr wrap="none" rtlCol="0">
            <a:spAutoFit/>
          </a:bodyPr>
          <a:lstStyle/>
          <a:p>
            <a:r>
              <a:rPr lang="es-CL" sz="2800" b="1" dirty="0" smtClean="0">
                <a:solidFill>
                  <a:srgbClr val="FF0000"/>
                </a:solidFill>
                <a:latin typeface="+mj-lt"/>
              </a:rPr>
              <a:t>¿Cual es la lógica subyacente de esta estrategia?</a:t>
            </a:r>
            <a:endParaRPr lang="es-CL" sz="2800" b="1" dirty="0">
              <a:solidFill>
                <a:srgbClr val="FF0000"/>
              </a:solidFill>
              <a:latin typeface="+mj-lt"/>
            </a:endParaRPr>
          </a:p>
        </p:txBody>
      </p:sp>
    </p:spTree>
    <p:extLst>
      <p:ext uri="{BB962C8B-B14F-4D97-AF65-F5344CB8AC3E}">
        <p14:creationId xmlns:p14="http://schemas.microsoft.com/office/powerpoint/2010/main" val="29478197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5703">
                                            <p:txEl>
                                              <p:pRg st="0" end="0"/>
                                            </p:txEl>
                                          </p:spTgt>
                                        </p:tgtEl>
                                        <p:attrNameLst>
                                          <p:attrName>style.visibility</p:attrName>
                                        </p:attrNameLst>
                                      </p:cBhvr>
                                      <p:to>
                                        <p:strVal val="visible"/>
                                      </p:to>
                                    </p:set>
                                    <p:animEffect transition="in" filter="checkerboard(across)">
                                      <p:cBhvr>
                                        <p:cTn id="7" dur="500"/>
                                        <p:tgtEl>
                                          <p:spTgt spid="2857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5703">
                                            <p:txEl>
                                              <p:pRg st="1" end="1"/>
                                            </p:txEl>
                                          </p:spTgt>
                                        </p:tgtEl>
                                        <p:attrNameLst>
                                          <p:attrName>style.visibility</p:attrName>
                                        </p:attrNameLst>
                                      </p:cBhvr>
                                      <p:to>
                                        <p:strVal val="visible"/>
                                      </p:to>
                                    </p:set>
                                    <p:animEffect transition="in" filter="checkerboard(across)">
                                      <p:cBhvr>
                                        <p:cTn id="12" dur="500"/>
                                        <p:tgtEl>
                                          <p:spTgt spid="2857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5703">
                                            <p:txEl>
                                              <p:pRg st="2" end="2"/>
                                            </p:txEl>
                                          </p:spTgt>
                                        </p:tgtEl>
                                        <p:attrNameLst>
                                          <p:attrName>style.visibility</p:attrName>
                                        </p:attrNameLst>
                                      </p:cBhvr>
                                      <p:to>
                                        <p:strVal val="visible"/>
                                      </p:to>
                                    </p:set>
                                    <p:animEffect transition="in" filter="checkerboard(across)">
                                      <p:cBhvr>
                                        <p:cTn id="17" dur="500"/>
                                        <p:tgtEl>
                                          <p:spTgt spid="2857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457200" y="13136"/>
            <a:ext cx="8229600" cy="1143000"/>
          </a:xfrm>
        </p:spPr>
        <p:txBody>
          <a:bodyPr vert="horz" lIns="91440" tIns="45720" rIns="91440" bIns="45720" rtlCol="0" anchor="ctr">
            <a:noAutofit/>
          </a:bodyPr>
          <a:lstStyle/>
          <a:p>
            <a:r>
              <a:rPr lang="es-CL" sz="3600" dirty="0" smtClean="0">
                <a:solidFill>
                  <a:srgbClr val="0070C0"/>
                </a:solidFill>
              </a:rPr>
              <a:t>Modalidades de incitación a través de la demanda</a:t>
            </a:r>
            <a:endParaRPr lang="es-CL" sz="3600" dirty="0">
              <a:solidFill>
                <a:srgbClr val="0070C0"/>
              </a:solidFill>
            </a:endParaRPr>
          </a:p>
        </p:txBody>
      </p:sp>
      <p:sp>
        <p:nvSpPr>
          <p:cNvPr id="285703" name="Rectangle 7"/>
          <p:cNvSpPr>
            <a:spLocks noGrp="1" noChangeArrowheads="1"/>
          </p:cNvSpPr>
          <p:nvPr>
            <p:ph idx="1"/>
          </p:nvPr>
        </p:nvSpPr>
        <p:spPr>
          <a:xfrm>
            <a:off x="914432" y="2285993"/>
            <a:ext cx="8086724" cy="2995456"/>
          </a:xfrm>
          <a:noFill/>
          <a:ln/>
        </p:spPr>
        <p:txBody>
          <a:bodyPr/>
          <a:lstStyle/>
          <a:p>
            <a:pPr marL="390525" indent="-390525" defTabSz="1042988">
              <a:spcBef>
                <a:spcPct val="80000"/>
              </a:spcBef>
              <a:buClr>
                <a:schemeClr val="hlink"/>
              </a:buClr>
              <a:buFontTx/>
              <a:buNone/>
            </a:pPr>
            <a:r>
              <a:rPr lang="fr-FR" b="1" dirty="0" smtClean="0">
                <a:solidFill>
                  <a:srgbClr val="0070C0"/>
                </a:solidFill>
              </a:rPr>
              <a:t>1. </a:t>
            </a:r>
            <a:r>
              <a:rPr lang="es-CL" b="1" dirty="0" smtClean="0">
                <a:solidFill>
                  <a:srgbClr val="0070C0"/>
                </a:solidFill>
              </a:rPr>
              <a:t>Transferencias condicionales de $</a:t>
            </a:r>
          </a:p>
          <a:p>
            <a:pPr marL="390525" indent="-390525" defTabSz="1042988">
              <a:spcBef>
                <a:spcPct val="80000"/>
              </a:spcBef>
              <a:buClr>
                <a:schemeClr val="hlink"/>
              </a:buClr>
              <a:buFontTx/>
              <a:buNone/>
            </a:pPr>
            <a:r>
              <a:rPr lang="es-CL" b="1" dirty="0" smtClean="0">
                <a:solidFill>
                  <a:srgbClr val="0070C0"/>
                </a:solidFill>
              </a:rPr>
              <a:t>2. Vales/Bonos (</a:t>
            </a:r>
            <a:r>
              <a:rPr lang="es-CL" b="1" dirty="0" err="1" smtClean="0">
                <a:solidFill>
                  <a:srgbClr val="0070C0"/>
                </a:solidFill>
              </a:rPr>
              <a:t>vouchers</a:t>
            </a:r>
            <a:r>
              <a:rPr lang="es-CL" b="1" dirty="0" smtClean="0">
                <a:solidFill>
                  <a:srgbClr val="0070C0"/>
                </a:solidFill>
              </a:rPr>
              <a:t>)</a:t>
            </a:r>
          </a:p>
          <a:p>
            <a:pPr marL="390525" indent="-390525" defTabSz="1042988">
              <a:spcBef>
                <a:spcPct val="80000"/>
              </a:spcBef>
              <a:buClr>
                <a:schemeClr val="hlink"/>
              </a:buClr>
              <a:buFontTx/>
              <a:buNone/>
            </a:pPr>
            <a:r>
              <a:rPr lang="es-CL" b="1" dirty="0" smtClean="0">
                <a:solidFill>
                  <a:srgbClr val="0070C0"/>
                </a:solidFill>
              </a:rPr>
              <a:t>3. Mecanismos de seguro/excepción </a:t>
            </a:r>
            <a:r>
              <a:rPr lang="es-CL" b="1" dirty="0" smtClean="0">
                <a:solidFill>
                  <a:srgbClr val="FF0000"/>
                </a:solidFill>
              </a:rPr>
              <a:t>de costos</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0760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5703">
                                            <p:txEl>
                                              <p:pRg st="0" end="0"/>
                                            </p:txEl>
                                          </p:spTgt>
                                        </p:tgtEl>
                                        <p:attrNameLst>
                                          <p:attrName>style.visibility</p:attrName>
                                        </p:attrNameLst>
                                      </p:cBhvr>
                                      <p:to>
                                        <p:strVal val="visible"/>
                                      </p:to>
                                    </p:set>
                                    <p:animEffect transition="in" filter="checkerboard(across)">
                                      <p:cBhvr>
                                        <p:cTn id="7" dur="500"/>
                                        <p:tgtEl>
                                          <p:spTgt spid="2857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5703">
                                            <p:txEl>
                                              <p:pRg st="1" end="1"/>
                                            </p:txEl>
                                          </p:spTgt>
                                        </p:tgtEl>
                                        <p:attrNameLst>
                                          <p:attrName>style.visibility</p:attrName>
                                        </p:attrNameLst>
                                      </p:cBhvr>
                                      <p:to>
                                        <p:strVal val="visible"/>
                                      </p:to>
                                    </p:set>
                                    <p:animEffect transition="in" filter="checkerboard(across)">
                                      <p:cBhvr>
                                        <p:cTn id="12" dur="500"/>
                                        <p:tgtEl>
                                          <p:spTgt spid="2857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5703">
                                            <p:txEl>
                                              <p:pRg st="2" end="2"/>
                                            </p:txEl>
                                          </p:spTgt>
                                        </p:tgtEl>
                                        <p:attrNameLst>
                                          <p:attrName>style.visibility</p:attrName>
                                        </p:attrNameLst>
                                      </p:cBhvr>
                                      <p:to>
                                        <p:strVal val="visible"/>
                                      </p:to>
                                    </p:set>
                                    <p:animEffect transition="in" filter="checkerboard(across)">
                                      <p:cBhvr>
                                        <p:cTn id="17" dur="500"/>
                                        <p:tgtEl>
                                          <p:spTgt spid="2857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p:txBody>
          <a:bodyPr vert="horz" lIns="91440" tIns="45720" rIns="91440" bIns="45720" rtlCol="0" anchor="ctr">
            <a:normAutofit/>
          </a:bodyPr>
          <a:lstStyle/>
          <a:p>
            <a:r>
              <a:rPr lang="fr-FR" sz="3600" dirty="0" smtClean="0">
                <a:solidFill>
                  <a:srgbClr val="0070C0"/>
                </a:solidFill>
              </a:rPr>
              <a:t>1. </a:t>
            </a:r>
            <a:r>
              <a:rPr lang="es-CL" sz="3600" dirty="0" smtClean="0">
                <a:solidFill>
                  <a:srgbClr val="0070C0"/>
                </a:solidFill>
              </a:rPr>
              <a:t>Transferencias condicionales de $</a:t>
            </a:r>
            <a:endParaRPr lang="es-CL" sz="3600" dirty="0">
              <a:solidFill>
                <a:srgbClr val="0070C0"/>
              </a:solidFill>
            </a:endParaRPr>
          </a:p>
        </p:txBody>
      </p:sp>
      <p:sp>
        <p:nvSpPr>
          <p:cNvPr id="285703" name="Rectangle 7"/>
          <p:cNvSpPr>
            <a:spLocks noGrp="1" noChangeArrowheads="1"/>
          </p:cNvSpPr>
          <p:nvPr>
            <p:ph idx="1"/>
          </p:nvPr>
        </p:nvSpPr>
        <p:spPr>
          <a:xfrm>
            <a:off x="250825" y="1752430"/>
            <a:ext cx="8750331" cy="5000660"/>
          </a:xfrm>
          <a:noFill/>
          <a:ln/>
        </p:spPr>
        <p:txBody>
          <a:bodyPr vert="horz" lIns="91440" tIns="45720" rIns="91440" bIns="45720" rtlCol="0">
            <a:normAutofit lnSpcReduction="10000"/>
          </a:bodyPr>
          <a:lstStyle/>
          <a:p>
            <a:pPr marL="390525" indent="-390525" defTabSz="1042988">
              <a:lnSpc>
                <a:spcPct val="80000"/>
              </a:lnSpc>
              <a:buClr>
                <a:srgbClr val="0070C0"/>
              </a:buClr>
            </a:pPr>
            <a:r>
              <a:rPr lang="es-CL" altLang="zh-CN" sz="2800" dirty="0" smtClean="0">
                <a:solidFill>
                  <a:srgbClr val="0070C0"/>
                </a:solidFill>
              </a:rPr>
              <a:t>Estos mecanismos consisten, para el financiador (Ministerio de la salud o agente de desarrollo) asignar dinero a una población objetivo, en la lucha contra la pobreza para el desarrollo de actividades generadoras de ingresos.</a:t>
            </a:r>
          </a:p>
          <a:p>
            <a:pPr marL="390525" indent="-390525" defTabSz="1042988">
              <a:lnSpc>
                <a:spcPct val="80000"/>
              </a:lnSpc>
              <a:buClr>
                <a:srgbClr val="0070C0"/>
              </a:buClr>
            </a:pPr>
            <a:r>
              <a:rPr lang="es-CL" altLang="zh-CN" sz="2800" dirty="0" smtClean="0">
                <a:solidFill>
                  <a:srgbClr val="0070C0"/>
                </a:solidFill>
              </a:rPr>
              <a:t>Además, el financiador establecerá las condiciones de la atribución del dinero. </a:t>
            </a:r>
          </a:p>
          <a:p>
            <a:pPr marL="390525" indent="-390525" defTabSz="1042988">
              <a:lnSpc>
                <a:spcPct val="80000"/>
              </a:lnSpc>
              <a:buClr>
                <a:srgbClr val="0070C0"/>
              </a:buClr>
            </a:pPr>
            <a:r>
              <a:rPr lang="es-CL" altLang="zh-CN" sz="2800" dirty="0" smtClean="0">
                <a:solidFill>
                  <a:srgbClr val="0070C0"/>
                </a:solidFill>
              </a:rPr>
              <a:t>Estas condiciones pueden portar sur la salud o la educación. </a:t>
            </a:r>
          </a:p>
          <a:p>
            <a:pPr marL="390525" indent="-390525" defTabSz="1042988">
              <a:lnSpc>
                <a:spcPct val="80000"/>
              </a:lnSpc>
              <a:buClr>
                <a:srgbClr val="0070C0"/>
              </a:buClr>
            </a:pPr>
            <a:r>
              <a:rPr lang="es-CL" altLang="zh-CN" sz="2800" dirty="0" smtClean="0">
                <a:solidFill>
                  <a:srgbClr val="0070C0"/>
                </a:solidFill>
              </a:rPr>
              <a:t>El financiador requerirá que los beneficios de la ayuda:</a:t>
            </a:r>
          </a:p>
          <a:p>
            <a:pPr marL="790575" lvl="1" indent="-390525" defTabSz="1042988">
              <a:lnSpc>
                <a:spcPct val="80000"/>
              </a:lnSpc>
              <a:buClr>
                <a:srgbClr val="0070C0"/>
              </a:buClr>
            </a:pPr>
            <a:r>
              <a:rPr lang="es-CL" altLang="zh-CN" sz="2400" dirty="0" smtClean="0">
                <a:solidFill>
                  <a:srgbClr val="0070C0"/>
                </a:solidFill>
              </a:rPr>
              <a:t>el envió de los niños a la escuela</a:t>
            </a:r>
          </a:p>
          <a:p>
            <a:pPr marL="790575" lvl="1" indent="-390525" defTabSz="1042988">
              <a:lnSpc>
                <a:spcPct val="80000"/>
              </a:lnSpc>
              <a:buClr>
                <a:srgbClr val="0070C0"/>
              </a:buClr>
            </a:pPr>
            <a:r>
              <a:rPr lang="es-CL" altLang="zh-CN" sz="2400" dirty="0" smtClean="0">
                <a:solidFill>
                  <a:srgbClr val="0070C0"/>
                </a:solidFill>
              </a:rPr>
              <a:t>que sean vacunados</a:t>
            </a:r>
          </a:p>
          <a:p>
            <a:pPr marL="790575" lvl="1" indent="-390525" defTabSz="1042988">
              <a:lnSpc>
                <a:spcPct val="80000"/>
              </a:lnSpc>
              <a:buClr>
                <a:srgbClr val="0070C0"/>
              </a:buClr>
            </a:pPr>
            <a:r>
              <a:rPr lang="es-CL" altLang="zh-CN" sz="2400" dirty="0" smtClean="0">
                <a:solidFill>
                  <a:srgbClr val="0070C0"/>
                </a:solidFill>
              </a:rPr>
              <a:t>que las mujeres embarazadas den a luz en una institución sanitaria</a:t>
            </a:r>
          </a:p>
          <a:p>
            <a:pPr marL="790575" lvl="1" indent="-390525" defTabSz="1042988">
              <a:lnSpc>
                <a:spcPct val="80000"/>
              </a:lnSpc>
              <a:buClr>
                <a:srgbClr val="0070C0"/>
              </a:buClr>
            </a:pPr>
            <a:r>
              <a:rPr lang="es-CL" sz="2400" dirty="0" smtClean="0">
                <a:solidFill>
                  <a:srgbClr val="0070C0"/>
                </a:solidFill>
              </a:rPr>
              <a:t>Etc.</a:t>
            </a:r>
            <a:endParaRPr lang="es-CL" sz="2400" dirty="0">
              <a:solidFill>
                <a:srgbClr val="0070C0"/>
              </a:solidFill>
            </a:endParaRPr>
          </a:p>
        </p:txBody>
      </p:sp>
      <p:sp>
        <p:nvSpPr>
          <p:cNvPr id="13" name="Espace réservé du numéro de diapositive 5"/>
          <p:cNvSpPr>
            <a:spLocks noGrp="1"/>
          </p:cNvSpPr>
          <p:nvPr>
            <p:ph type="sldNum" sz="quarter" idx="4294967295"/>
          </p:nvPr>
        </p:nvSpPr>
        <p:spPr>
          <a:xfrm>
            <a:off x="7010400" y="6356350"/>
            <a:ext cx="2133600" cy="365125"/>
          </a:xfrm>
          <a:prstGeom prst="rect">
            <a:avLst/>
          </a:prstGeom>
        </p:spPr>
        <p:txBody>
          <a:bodyPr/>
          <a:lstStyle/>
          <a:p>
            <a:fld id="{52231D1E-5613-4383-BAE8-5F1CB3FF77F0}" type="slidenum">
              <a:rPr lang="fr-FR"/>
              <a:pPr/>
              <a:t>32</a:t>
            </a:fld>
            <a:endParaRPr lang="fr-FR"/>
          </a:p>
        </p:txBody>
      </p:sp>
      <p:sp>
        <p:nvSpPr>
          <p:cNvPr id="14338" name="Text Box 2"/>
          <p:cNvSpPr txBox="1">
            <a:spLocks noChangeArrowheads="1"/>
          </p:cNvSpPr>
          <p:nvPr/>
        </p:nvSpPr>
        <p:spPr bwMode="auto">
          <a:xfrm>
            <a:off x="250825" y="6453188"/>
            <a:ext cx="8713788" cy="366712"/>
          </a:xfrm>
          <a:prstGeom prst="rect">
            <a:avLst/>
          </a:prstGeom>
          <a:noFill/>
          <a:ln w="9525">
            <a:noFill/>
            <a:miter lim="800000"/>
            <a:headEnd/>
            <a:tailEnd/>
          </a:ln>
          <a:effectLst/>
        </p:spPr>
        <p:txBody>
          <a:bodyPr>
            <a:spAutoFit/>
          </a:bodyPr>
          <a:lstStyle/>
          <a:p>
            <a:pPr>
              <a:spcBef>
                <a:spcPct val="50000"/>
              </a:spcBef>
            </a:pPr>
            <a:endParaRPr lang="fr-F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525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457200" y="13136"/>
            <a:ext cx="8229600" cy="1143000"/>
          </a:xfrm>
        </p:spPr>
        <p:txBody>
          <a:bodyPr vert="horz" lIns="91440" tIns="45720" rIns="91440" bIns="45720" rtlCol="0" anchor="ctr">
            <a:normAutofit/>
          </a:bodyPr>
          <a:lstStyle/>
          <a:p>
            <a:r>
              <a:rPr lang="fr-FR" sz="3600" dirty="0" smtClean="0">
                <a:solidFill>
                  <a:srgbClr val="0070C0"/>
                </a:solidFill>
              </a:rPr>
              <a:t>2. </a:t>
            </a:r>
            <a:r>
              <a:rPr lang="es-CL" sz="3600" dirty="0" smtClean="0">
                <a:solidFill>
                  <a:srgbClr val="0070C0"/>
                </a:solidFill>
              </a:rPr>
              <a:t>El sistema de bonos- </a:t>
            </a:r>
            <a:r>
              <a:rPr lang="es-CL" sz="3600" dirty="0" err="1" smtClean="0">
                <a:solidFill>
                  <a:srgbClr val="0070C0"/>
                </a:solidFill>
              </a:rPr>
              <a:t>Vouchers</a:t>
            </a:r>
            <a:endParaRPr lang="es-CL" sz="3600" dirty="0">
              <a:solidFill>
                <a:srgbClr val="0070C0"/>
              </a:solidFill>
            </a:endParaRPr>
          </a:p>
        </p:txBody>
      </p:sp>
      <p:sp>
        <p:nvSpPr>
          <p:cNvPr id="285703" name="Rectangle 7"/>
          <p:cNvSpPr>
            <a:spLocks noGrp="1" noChangeArrowheads="1"/>
          </p:cNvSpPr>
          <p:nvPr>
            <p:ph idx="1"/>
          </p:nvPr>
        </p:nvSpPr>
        <p:spPr>
          <a:xfrm>
            <a:off x="583328" y="2152010"/>
            <a:ext cx="8229600" cy="3665475"/>
          </a:xfrm>
          <a:noFill/>
          <a:ln/>
        </p:spPr>
        <p:txBody>
          <a:bodyPr vert="horz" lIns="91440" tIns="45720" rIns="91440" bIns="45720" rtlCol="0">
            <a:normAutofit/>
          </a:bodyPr>
          <a:lstStyle/>
          <a:p>
            <a:pPr marL="390525" indent="-390525" defTabSz="1042988">
              <a:lnSpc>
                <a:spcPct val="80000"/>
              </a:lnSpc>
              <a:buClr>
                <a:srgbClr val="0070C0"/>
              </a:buClr>
            </a:pPr>
            <a:r>
              <a:rPr lang="es-CL" altLang="zh-CN" sz="2600" dirty="0" smtClean="0">
                <a:solidFill>
                  <a:srgbClr val="0070C0"/>
                </a:solidFill>
              </a:rPr>
              <a:t>El sistema de bonos o vales ("</a:t>
            </a:r>
            <a:r>
              <a:rPr lang="es-CL" altLang="zh-CN" sz="2600" dirty="0" err="1" smtClean="0">
                <a:solidFill>
                  <a:srgbClr val="0070C0"/>
                </a:solidFill>
              </a:rPr>
              <a:t>vouchers</a:t>
            </a:r>
            <a:r>
              <a:rPr lang="es-CL" altLang="zh-CN" sz="2600" dirty="0" smtClean="0">
                <a:solidFill>
                  <a:srgbClr val="0070C0"/>
                </a:solidFill>
              </a:rPr>
              <a:t>") acuerdan una prioridad a la identificación de poblaciones objetivos y su priorización. </a:t>
            </a:r>
          </a:p>
          <a:p>
            <a:pPr marL="390525" indent="-390525" defTabSz="1042988">
              <a:lnSpc>
                <a:spcPct val="80000"/>
              </a:lnSpc>
              <a:buClr>
                <a:srgbClr val="0070C0"/>
              </a:buClr>
            </a:pPr>
            <a:r>
              <a:rPr lang="es-CL" altLang="zh-CN" sz="2600" dirty="0" smtClean="0">
                <a:solidFill>
                  <a:srgbClr val="0070C0"/>
                </a:solidFill>
              </a:rPr>
              <a:t>Un financiador- el Ministerio de salud, un agente de desarrollo o de seguro medical - distribuye a la poblaciones objetivos los bonos:</a:t>
            </a:r>
          </a:p>
          <a:p>
            <a:pPr marL="790575" lvl="1" indent="-390525" defTabSz="1042988">
              <a:lnSpc>
                <a:spcPct val="80000"/>
              </a:lnSpc>
              <a:buClr>
                <a:srgbClr val="0070C0"/>
              </a:buClr>
            </a:pPr>
            <a:r>
              <a:rPr lang="es-CL" altLang="zh-CN" sz="2200" dirty="0">
                <a:solidFill>
                  <a:srgbClr val="0070C0"/>
                </a:solidFill>
              </a:rPr>
              <a:t>q</a:t>
            </a:r>
            <a:r>
              <a:rPr lang="es-CL" altLang="zh-CN" sz="2200" dirty="0" smtClean="0">
                <a:solidFill>
                  <a:srgbClr val="0070C0"/>
                </a:solidFill>
              </a:rPr>
              <a:t>ue estas pueden utilizar para acceder gratuitamente o a precios reducidos de servicios de salud asignados. </a:t>
            </a:r>
          </a:p>
          <a:p>
            <a:pPr marL="390525" indent="-390525" defTabSz="1042988">
              <a:lnSpc>
                <a:spcPct val="80000"/>
              </a:lnSpc>
              <a:buClr>
                <a:srgbClr val="0070C0"/>
              </a:buClr>
            </a:pPr>
            <a:r>
              <a:rPr lang="es-CL" altLang="zh-CN" sz="2600" dirty="0" smtClean="0">
                <a:solidFill>
                  <a:srgbClr val="0070C0"/>
                </a:solidFill>
              </a:rPr>
              <a:t>Esta gratuidad o reducción de precios estimula un aumento de la demanda de servicios de salud</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858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p:txBody>
          <a:bodyPr vert="horz" lIns="91440" tIns="45720" rIns="91440" bIns="45720" rtlCol="0" anchor="ctr">
            <a:normAutofit/>
          </a:bodyPr>
          <a:lstStyle/>
          <a:p>
            <a:r>
              <a:rPr lang="es-CL" sz="3600" dirty="0" err="1" smtClean="0">
                <a:solidFill>
                  <a:srgbClr val="0070C0"/>
                </a:solidFill>
              </a:rPr>
              <a:t>Vouchers</a:t>
            </a:r>
            <a:r>
              <a:rPr lang="es-CL" sz="3600" dirty="0" smtClean="0">
                <a:solidFill>
                  <a:srgbClr val="0070C0"/>
                </a:solidFill>
              </a:rPr>
              <a:t> (bonos) : ejemplo de </a:t>
            </a:r>
            <a:r>
              <a:rPr lang="es-CL" sz="3600" dirty="0" err="1" smtClean="0">
                <a:solidFill>
                  <a:srgbClr val="0070C0"/>
                </a:solidFill>
              </a:rPr>
              <a:t>Kenya</a:t>
            </a:r>
            <a:endParaRPr lang="es-CL" sz="3600" dirty="0">
              <a:solidFill>
                <a:srgbClr val="0070C0"/>
              </a:solidFill>
            </a:endParaRPr>
          </a:p>
        </p:txBody>
      </p:sp>
      <p:sp>
        <p:nvSpPr>
          <p:cNvPr id="285703" name="Rectangle 7"/>
          <p:cNvSpPr>
            <a:spLocks noGrp="1" noChangeArrowheads="1"/>
          </p:cNvSpPr>
          <p:nvPr>
            <p:ph idx="1"/>
          </p:nvPr>
        </p:nvSpPr>
        <p:spPr>
          <a:xfrm>
            <a:off x="252248" y="1757860"/>
            <a:ext cx="8748908" cy="4972072"/>
          </a:xfrm>
          <a:noFill/>
          <a:ln/>
        </p:spPr>
        <p:txBody>
          <a:bodyPr vert="horz" lIns="91440" tIns="45720" rIns="91440" bIns="45720" rtlCol="0">
            <a:normAutofit/>
          </a:bodyPr>
          <a:lstStyle/>
          <a:p>
            <a:pPr marL="390525" indent="-390525" defTabSz="1042988">
              <a:lnSpc>
                <a:spcPct val="80000"/>
              </a:lnSpc>
              <a:buClr>
                <a:srgbClr val="0070C0"/>
              </a:buClr>
            </a:pPr>
            <a:r>
              <a:rPr lang="es-CL" altLang="zh-CN" sz="2600" dirty="0" smtClean="0">
                <a:solidFill>
                  <a:srgbClr val="0070C0"/>
                </a:solidFill>
              </a:rPr>
              <a:t>Desde 2006, existe apoyo de un programa de </a:t>
            </a:r>
            <a:r>
              <a:rPr lang="es-CL" altLang="zh-CN" sz="2600" dirty="0" err="1" smtClean="0">
                <a:solidFill>
                  <a:srgbClr val="0070C0"/>
                </a:solidFill>
              </a:rPr>
              <a:t>Vouchers</a:t>
            </a:r>
            <a:r>
              <a:rPr lang="es-CL" altLang="zh-CN" sz="2600" dirty="0" smtClean="0">
                <a:solidFill>
                  <a:srgbClr val="0070C0"/>
                </a:solidFill>
              </a:rPr>
              <a:t> en 3 distritos rurales y en la periferia de Nairobi</a:t>
            </a:r>
            <a:br>
              <a:rPr lang="es-CL" altLang="zh-CN" sz="2600" dirty="0" smtClean="0">
                <a:solidFill>
                  <a:srgbClr val="0070C0"/>
                </a:solidFill>
              </a:rPr>
            </a:br>
            <a:endParaRPr lang="es-CL" altLang="zh-CN" sz="2600" dirty="0" smtClean="0">
              <a:solidFill>
                <a:srgbClr val="0070C0"/>
              </a:solidFill>
            </a:endParaRPr>
          </a:p>
          <a:p>
            <a:pPr marL="390525" indent="-390525" defTabSz="1042988">
              <a:lnSpc>
                <a:spcPct val="80000"/>
              </a:lnSpc>
              <a:buClr>
                <a:srgbClr val="0070C0"/>
              </a:buClr>
            </a:pPr>
            <a:r>
              <a:rPr lang="es-CL" altLang="zh-CN" sz="2600" dirty="0" smtClean="0">
                <a:solidFill>
                  <a:srgbClr val="0070C0"/>
                </a:solidFill>
              </a:rPr>
              <a:t>Se trata de ayudar a las familias pobres a acceder a servicios de calidad para la salud maternal y la planificación familiar</a:t>
            </a:r>
          </a:p>
          <a:p>
            <a:pPr marL="390525" indent="-390525" defTabSz="1042988">
              <a:lnSpc>
                <a:spcPct val="80000"/>
              </a:lnSpc>
              <a:buClr>
                <a:srgbClr val="0070C0"/>
              </a:buClr>
              <a:buNone/>
            </a:pPr>
            <a:r>
              <a:rPr lang="es-CL" altLang="zh-CN" sz="2600" dirty="0" smtClean="0">
                <a:solidFill>
                  <a:srgbClr val="0070C0"/>
                </a:solidFill>
              </a:rPr>
              <a:t>	</a:t>
            </a:r>
            <a:r>
              <a:rPr lang="es-CL" altLang="zh-CN" sz="2200" dirty="0" smtClean="0">
                <a:solidFill>
                  <a:srgbClr val="0070C0"/>
                </a:solidFill>
              </a:rPr>
              <a:t>NB: 	- hay programas similares en  Uganda y Tanzania</a:t>
            </a:r>
            <a:br>
              <a:rPr lang="es-CL" altLang="zh-CN" sz="2200" dirty="0" smtClean="0">
                <a:solidFill>
                  <a:srgbClr val="0070C0"/>
                </a:solidFill>
              </a:rPr>
            </a:br>
            <a:endParaRPr lang="es-CL" altLang="zh-CN" sz="2200" dirty="0" smtClean="0">
              <a:solidFill>
                <a:srgbClr val="0070C0"/>
              </a:solidFill>
            </a:endParaRPr>
          </a:p>
          <a:p>
            <a:pPr marL="390525" indent="-390525" defTabSz="1042988">
              <a:lnSpc>
                <a:spcPct val="80000"/>
              </a:lnSpc>
              <a:buClr>
                <a:srgbClr val="0070C0"/>
              </a:buClr>
            </a:pPr>
            <a:r>
              <a:rPr lang="es-CL" altLang="zh-CN" sz="2600" dirty="0" smtClean="0">
                <a:solidFill>
                  <a:srgbClr val="0070C0"/>
                </a:solidFill>
              </a:rPr>
              <a:t>Hay programas:</a:t>
            </a:r>
          </a:p>
          <a:p>
            <a:pPr marL="790575" lvl="1" indent="-390525" defTabSz="1042988">
              <a:lnSpc>
                <a:spcPct val="80000"/>
              </a:lnSpc>
              <a:buClr>
                <a:srgbClr val="0070C0"/>
              </a:buClr>
            </a:pPr>
            <a:r>
              <a:rPr lang="es-CL" altLang="zh-CN" sz="2200" dirty="0" smtClean="0">
                <a:solidFill>
                  <a:srgbClr val="0070C0"/>
                </a:solidFill>
              </a:rPr>
              <a:t>en Nicaragua para las prostitutas, drogadictos, homosexuales, jóvenes a riesgo, </a:t>
            </a:r>
          </a:p>
          <a:p>
            <a:pPr marL="790575" lvl="1" indent="-390525" defTabSz="1042988">
              <a:lnSpc>
                <a:spcPct val="80000"/>
              </a:lnSpc>
              <a:buClr>
                <a:srgbClr val="0070C0"/>
              </a:buClr>
            </a:pPr>
            <a:r>
              <a:rPr lang="es-CL" altLang="zh-CN" sz="2200" dirty="0" smtClean="0">
                <a:solidFill>
                  <a:srgbClr val="0070C0"/>
                </a:solidFill>
              </a:rPr>
              <a:t>en Indonesia para facilitar el acceso de las mujeres pobres en medio rural a parteras privadas, en India, etc.</a:t>
            </a:r>
            <a:endParaRPr lang="fr-FR" altLang="zh-CN" sz="2600" dirty="0" smtClean="0">
              <a:solidFill>
                <a:srgbClr val="0070C0"/>
              </a:solidFill>
            </a:endParaRPr>
          </a:p>
          <a:p>
            <a:pPr marL="390525" indent="-390525" defTabSz="1042988">
              <a:lnSpc>
                <a:spcPct val="80000"/>
              </a:lnSpc>
              <a:buClr>
                <a:srgbClr val="0070C0"/>
              </a:buClr>
            </a:pPr>
            <a:r>
              <a:rPr lang="es-CL" altLang="zh-CN" sz="2600" dirty="0" smtClean="0">
                <a:solidFill>
                  <a:srgbClr val="0070C0"/>
                </a:solidFill>
              </a:rPr>
              <a:t>Experiencias: fáciles a encontrar en el internet</a:t>
            </a:r>
            <a:endParaRPr lang="es-CL" altLang="zh-CN" sz="2600" dirty="0">
              <a:solidFill>
                <a:srgbClr val="0070C0"/>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323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857224" y="274638"/>
            <a:ext cx="8229600" cy="993775"/>
          </a:xfrm>
        </p:spPr>
        <p:txBody>
          <a:bodyPr vert="horz" lIns="91440" tIns="45720" rIns="91440" bIns="45720" rtlCol="0" anchor="ctr">
            <a:normAutofit/>
          </a:bodyPr>
          <a:lstStyle/>
          <a:p>
            <a:r>
              <a:rPr lang="es-CL" sz="3600" dirty="0" err="1" smtClean="0">
                <a:solidFill>
                  <a:srgbClr val="0070C0"/>
                </a:solidFill>
              </a:rPr>
              <a:t>Vouchers</a:t>
            </a:r>
            <a:r>
              <a:rPr lang="es-CL" sz="3600" dirty="0" smtClean="0">
                <a:solidFill>
                  <a:srgbClr val="0070C0"/>
                </a:solidFill>
              </a:rPr>
              <a:t> (bonos) : ejemplo de </a:t>
            </a:r>
            <a:r>
              <a:rPr lang="es-CL" sz="3600" dirty="0" err="1" smtClean="0">
                <a:solidFill>
                  <a:srgbClr val="0070C0"/>
                </a:solidFill>
              </a:rPr>
              <a:t>Kenya</a:t>
            </a:r>
            <a:endParaRPr lang="es-CL" sz="3600" dirty="0">
              <a:solidFill>
                <a:srgbClr val="0070C0"/>
              </a:solidFill>
            </a:endParaRPr>
          </a:p>
        </p:txBody>
      </p:sp>
      <p:sp>
        <p:nvSpPr>
          <p:cNvPr id="285703" name="Rectangle 7"/>
          <p:cNvSpPr>
            <a:spLocks noGrp="1" noChangeArrowheads="1"/>
          </p:cNvSpPr>
          <p:nvPr>
            <p:ph idx="1"/>
          </p:nvPr>
        </p:nvSpPr>
        <p:spPr>
          <a:xfrm>
            <a:off x="457200" y="1805158"/>
            <a:ext cx="8501638" cy="4525963"/>
          </a:xfrm>
          <a:noFill/>
          <a:ln/>
        </p:spPr>
        <p:txBody>
          <a:bodyPr vert="horz" lIns="91440" tIns="45720" rIns="91440" bIns="45720" rtlCol="0">
            <a:normAutofit/>
          </a:bodyPr>
          <a:lstStyle/>
          <a:p>
            <a:pPr marL="390525" indent="-390525" defTabSz="1042988">
              <a:lnSpc>
                <a:spcPct val="80000"/>
              </a:lnSpc>
              <a:buClr>
                <a:srgbClr val="0070C0"/>
              </a:buClr>
            </a:pPr>
            <a:r>
              <a:rPr lang="es-CL" altLang="zh-CN" sz="2400" dirty="0" smtClean="0">
                <a:solidFill>
                  <a:srgbClr val="0070C0"/>
                </a:solidFill>
              </a:rPr>
              <a:t>La </a:t>
            </a:r>
            <a:r>
              <a:rPr lang="es-CL" altLang="zh-CN" sz="2400" dirty="0" smtClean="0">
                <a:solidFill>
                  <a:srgbClr val="FF0000"/>
                </a:solidFill>
              </a:rPr>
              <a:t>KFW </a:t>
            </a:r>
            <a:r>
              <a:rPr lang="es-CL" altLang="zh-CN" sz="2400" dirty="0" smtClean="0">
                <a:solidFill>
                  <a:srgbClr val="0070C0"/>
                </a:solidFill>
              </a:rPr>
              <a:t>pone una suma a la disposición  de una agencia de gestión que tiene el rol de:</a:t>
            </a:r>
          </a:p>
          <a:p>
            <a:pPr marL="790575" lvl="2" indent="-390525" defTabSz="1042988">
              <a:lnSpc>
                <a:spcPct val="80000"/>
              </a:lnSpc>
              <a:buClr>
                <a:srgbClr val="0070C0"/>
              </a:buClr>
            </a:pPr>
            <a:r>
              <a:rPr lang="es-CL" altLang="zh-CN" sz="2000" dirty="0" smtClean="0">
                <a:solidFill>
                  <a:srgbClr val="0070C0"/>
                </a:solidFill>
              </a:rPr>
              <a:t>Emitir los bonos</a:t>
            </a:r>
          </a:p>
          <a:p>
            <a:pPr marL="790575" lvl="2" indent="-390525" defTabSz="1042988">
              <a:lnSpc>
                <a:spcPct val="80000"/>
              </a:lnSpc>
              <a:buClr>
                <a:srgbClr val="0070C0"/>
              </a:buClr>
            </a:pPr>
            <a:r>
              <a:rPr lang="es-CL" altLang="zh-CN" sz="2000" dirty="0" smtClean="0">
                <a:solidFill>
                  <a:srgbClr val="0070C0"/>
                </a:solidFill>
              </a:rPr>
              <a:t>Acreditar los prestadores de servicios de salud</a:t>
            </a:r>
          </a:p>
          <a:p>
            <a:pPr marL="790575" lvl="2" indent="-390525" defTabSz="1042988">
              <a:lnSpc>
                <a:spcPct val="80000"/>
              </a:lnSpc>
              <a:buClr>
                <a:srgbClr val="0070C0"/>
              </a:buClr>
            </a:pPr>
            <a:r>
              <a:rPr lang="es-CL" altLang="zh-CN" sz="2000" dirty="0" smtClean="0">
                <a:solidFill>
                  <a:srgbClr val="0070C0"/>
                </a:solidFill>
              </a:rPr>
              <a:t>Hacer el marketing</a:t>
            </a:r>
            <a:endParaRPr lang="es-CL" altLang="zh-CN" sz="2400" dirty="0" smtClean="0">
              <a:solidFill>
                <a:srgbClr val="0070C0"/>
              </a:solidFill>
            </a:endParaRPr>
          </a:p>
          <a:p>
            <a:pPr marL="390525" indent="-390525" defTabSz="1042988">
              <a:lnSpc>
                <a:spcPct val="80000"/>
              </a:lnSpc>
              <a:buClr>
                <a:srgbClr val="0070C0"/>
              </a:buClr>
            </a:pPr>
            <a:r>
              <a:rPr lang="es-CL" altLang="zh-CN" sz="2400" dirty="0" smtClean="0">
                <a:solidFill>
                  <a:srgbClr val="0070C0"/>
                </a:solidFill>
              </a:rPr>
              <a:t>Esta agencia remete los bonos a los distribuidores : </a:t>
            </a:r>
          </a:p>
          <a:p>
            <a:pPr marL="790575" lvl="1" indent="-390525" defTabSz="1042988">
              <a:lnSpc>
                <a:spcPct val="80000"/>
              </a:lnSpc>
              <a:buClr>
                <a:srgbClr val="0070C0"/>
              </a:buClr>
            </a:pPr>
            <a:r>
              <a:rPr lang="es-CL" altLang="zh-CN" sz="2000" dirty="0" smtClean="0">
                <a:solidFill>
                  <a:srgbClr val="0070C0"/>
                </a:solidFill>
              </a:rPr>
              <a:t>A menudo ONG locales</a:t>
            </a:r>
          </a:p>
          <a:p>
            <a:pPr marL="390525" indent="-390525" defTabSz="1042988">
              <a:lnSpc>
                <a:spcPct val="80000"/>
              </a:lnSpc>
              <a:buClr>
                <a:srgbClr val="0070C0"/>
              </a:buClr>
            </a:pPr>
            <a:r>
              <a:rPr lang="es-CL" altLang="zh-CN" sz="2400" dirty="0" smtClean="0">
                <a:solidFill>
                  <a:srgbClr val="0070C0"/>
                </a:solidFill>
              </a:rPr>
              <a:t>Los distribuidores identifican los clientes que serón los beneficiarios </a:t>
            </a:r>
          </a:p>
          <a:p>
            <a:pPr marL="390525" indent="-390525" defTabSz="1042988">
              <a:lnSpc>
                <a:spcPct val="80000"/>
              </a:lnSpc>
              <a:buClr>
                <a:srgbClr val="0070C0"/>
              </a:buClr>
            </a:pPr>
            <a:r>
              <a:rPr lang="es-CL" altLang="zh-CN" sz="2400" dirty="0" smtClean="0">
                <a:solidFill>
                  <a:srgbClr val="0070C0"/>
                </a:solidFill>
              </a:rPr>
              <a:t>Los clientes se dirigen a los prestadores acreditados y reciben los servicios de salud pre-definidos </a:t>
            </a:r>
          </a:p>
          <a:p>
            <a:pPr marL="390525" indent="-390525" defTabSz="1042988">
              <a:lnSpc>
                <a:spcPct val="80000"/>
              </a:lnSpc>
              <a:buClr>
                <a:srgbClr val="0070C0"/>
              </a:buClr>
            </a:pPr>
            <a:r>
              <a:rPr lang="es-CL" altLang="zh-CN" sz="2400" dirty="0" smtClean="0">
                <a:solidFill>
                  <a:srgbClr val="0070C0"/>
                </a:solidFill>
              </a:rPr>
              <a:t>Los prestadores de servicios de salud entregan los bonos recibidos a la agencia de gestión para ser desembolsados</a:t>
            </a:r>
            <a:endParaRPr lang="es-CL" altLang="zh-CN" sz="2400" dirty="0">
              <a:solidFill>
                <a:srgbClr val="0070C0"/>
              </a:solidFill>
            </a:endParaRPr>
          </a:p>
        </p:txBody>
      </p:sp>
      <p:sp>
        <p:nvSpPr>
          <p:cNvPr id="13" name="Espace réservé du numéro de diapositive 5"/>
          <p:cNvSpPr>
            <a:spLocks noGrp="1"/>
          </p:cNvSpPr>
          <p:nvPr>
            <p:ph type="sldNum" sz="quarter" idx="4294967295"/>
          </p:nvPr>
        </p:nvSpPr>
        <p:spPr>
          <a:xfrm>
            <a:off x="7010400" y="6356350"/>
            <a:ext cx="2133600" cy="365125"/>
          </a:xfrm>
          <a:prstGeom prst="rect">
            <a:avLst/>
          </a:prstGeom>
        </p:spPr>
        <p:txBody>
          <a:bodyPr/>
          <a:lstStyle/>
          <a:p>
            <a:fld id="{27C136C4-A7E3-4F55-991F-98B8EC367B99}" type="slidenum">
              <a:rPr lang="fr-FR"/>
              <a:pPr/>
              <a:t>35</a:t>
            </a:fld>
            <a:endParaRPr lang="fr-FR"/>
          </a:p>
        </p:txBody>
      </p:sp>
      <p:sp>
        <p:nvSpPr>
          <p:cNvPr id="17410" name="Text Box 2"/>
          <p:cNvSpPr txBox="1">
            <a:spLocks noChangeArrowheads="1"/>
          </p:cNvSpPr>
          <p:nvPr/>
        </p:nvSpPr>
        <p:spPr bwMode="auto">
          <a:xfrm>
            <a:off x="250825" y="6453188"/>
            <a:ext cx="8713788" cy="366712"/>
          </a:xfrm>
          <a:prstGeom prst="rect">
            <a:avLst/>
          </a:prstGeom>
          <a:noFill/>
          <a:ln w="9525">
            <a:noFill/>
            <a:miter lim="800000"/>
            <a:headEnd/>
            <a:tailEnd/>
          </a:ln>
          <a:effectLst/>
        </p:spPr>
        <p:txBody>
          <a:bodyPr>
            <a:spAutoFit/>
          </a:bodyPr>
          <a:lstStyle/>
          <a:p>
            <a:pPr>
              <a:spcBef>
                <a:spcPct val="50000"/>
              </a:spcBef>
            </a:pPr>
            <a:endParaRPr lang="fr-F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138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519300" y="274638"/>
            <a:ext cx="8229600" cy="993775"/>
          </a:xfrm>
        </p:spPr>
        <p:txBody>
          <a:bodyPr vert="horz" lIns="91440" tIns="45720" rIns="91440" bIns="45720" rtlCol="0" anchor="ctr">
            <a:normAutofit/>
          </a:bodyPr>
          <a:lstStyle/>
          <a:p>
            <a:r>
              <a:rPr lang="es-CL" sz="3600" dirty="0" err="1" smtClean="0">
                <a:solidFill>
                  <a:srgbClr val="0070C0"/>
                </a:solidFill>
              </a:rPr>
              <a:t>Vouchers</a:t>
            </a:r>
            <a:r>
              <a:rPr lang="es-CL" sz="3600" dirty="0" smtClean="0">
                <a:solidFill>
                  <a:srgbClr val="0070C0"/>
                </a:solidFill>
              </a:rPr>
              <a:t> (bonos) : ejemplo de </a:t>
            </a:r>
            <a:r>
              <a:rPr lang="es-CL" sz="3600" dirty="0" err="1" smtClean="0">
                <a:solidFill>
                  <a:srgbClr val="0070C0"/>
                </a:solidFill>
              </a:rPr>
              <a:t>Kenya</a:t>
            </a:r>
            <a:r>
              <a:rPr lang="fr-FR" sz="3600" dirty="0" smtClean="0">
                <a:solidFill>
                  <a:srgbClr val="0070C0"/>
                </a:solidFill>
              </a:rPr>
              <a:t>…</a:t>
            </a:r>
            <a:endParaRPr lang="fr-FR" sz="3600" dirty="0">
              <a:solidFill>
                <a:srgbClr val="0070C0"/>
              </a:solidFill>
            </a:endParaRPr>
          </a:p>
        </p:txBody>
      </p:sp>
      <p:sp>
        <p:nvSpPr>
          <p:cNvPr id="285703" name="Rectangle 7"/>
          <p:cNvSpPr>
            <a:spLocks noGrp="1" noChangeArrowheads="1"/>
          </p:cNvSpPr>
          <p:nvPr>
            <p:ph idx="1"/>
          </p:nvPr>
        </p:nvSpPr>
        <p:spPr>
          <a:xfrm>
            <a:off x="457200" y="2010117"/>
            <a:ext cx="8229600" cy="3823138"/>
          </a:xfrm>
          <a:noFill/>
          <a:ln/>
        </p:spPr>
        <p:txBody>
          <a:bodyPr vert="horz" lIns="91440" tIns="45720" rIns="91440" bIns="45720" rtlCol="0">
            <a:normAutofit/>
          </a:bodyPr>
          <a:lstStyle/>
          <a:p>
            <a:pPr marL="390525" indent="-390525" defTabSz="1042988">
              <a:lnSpc>
                <a:spcPct val="80000"/>
              </a:lnSpc>
              <a:buClr>
                <a:srgbClr val="0070C0"/>
              </a:buClr>
            </a:pPr>
            <a:r>
              <a:rPr lang="es-CL" altLang="zh-CN" sz="2800" dirty="0" smtClean="0">
                <a:solidFill>
                  <a:srgbClr val="0070C0"/>
                </a:solidFill>
              </a:rPr>
              <a:t>Los clientes tiene libertad de elección para los prestadores de servicios de salud, por lo tanto se genera competición entre los prestadores</a:t>
            </a:r>
          </a:p>
          <a:p>
            <a:pPr marL="390525" indent="-390525" defTabSz="1042988">
              <a:lnSpc>
                <a:spcPct val="80000"/>
              </a:lnSpc>
              <a:buClr>
                <a:srgbClr val="0070C0"/>
              </a:buClr>
            </a:pPr>
            <a:r>
              <a:rPr lang="es-CL" altLang="zh-CN" sz="2800" dirty="0" smtClean="0">
                <a:solidFill>
                  <a:srgbClr val="0070C0"/>
                </a:solidFill>
              </a:rPr>
              <a:t>Los prestadores aumentan así la frecuencia de los servicios y mejoran el desempeño</a:t>
            </a:r>
            <a:endParaRPr lang="es-CL" altLang="zh-CN" sz="2800" dirty="0">
              <a:solidFill>
                <a:srgbClr val="0070C0"/>
              </a:solidFill>
            </a:endParaRPr>
          </a:p>
          <a:p>
            <a:pPr marL="390525" indent="-390525" defTabSz="1042988">
              <a:lnSpc>
                <a:spcPct val="80000"/>
              </a:lnSpc>
              <a:buClr>
                <a:srgbClr val="0070C0"/>
              </a:buClr>
            </a:pPr>
            <a:r>
              <a:rPr lang="es-CL" altLang="zh-CN" sz="2800" dirty="0" smtClean="0">
                <a:solidFill>
                  <a:srgbClr val="0070C0"/>
                </a:solidFill>
              </a:rPr>
              <a:t>Permite de poner en competición a los prestadores de servicios públicos y privados</a:t>
            </a:r>
          </a:p>
          <a:p>
            <a:pPr marL="390525" indent="-390525" defTabSz="1042988">
              <a:lnSpc>
                <a:spcPct val="80000"/>
              </a:lnSpc>
              <a:buClr>
                <a:srgbClr val="0070C0"/>
              </a:buClr>
            </a:pPr>
            <a:r>
              <a:rPr lang="es-CL" altLang="zh-CN" sz="2800" dirty="0" smtClean="0">
                <a:solidFill>
                  <a:srgbClr val="0070C0"/>
                </a:solidFill>
              </a:rPr>
              <a:t>A plazo, se espera que sea un sistema nacional de seguro medical que juegue el rol de la agencia de gestión</a:t>
            </a:r>
            <a:endParaRPr lang="es-CL" altLang="zh-CN" sz="2800" dirty="0">
              <a:solidFill>
                <a:srgbClr val="0070C0"/>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8259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236490" y="101212"/>
            <a:ext cx="8686800" cy="1066800"/>
          </a:xfrm>
        </p:spPr>
        <p:txBody>
          <a:bodyPr vert="horz" lIns="91440" tIns="45720" rIns="91440" bIns="45720" rtlCol="0" anchor="ctr">
            <a:noAutofit/>
          </a:bodyPr>
          <a:lstStyle/>
          <a:p>
            <a:r>
              <a:rPr lang="fr-FR" sz="3600" dirty="0" smtClean="0">
                <a:solidFill>
                  <a:srgbClr val="0070C0"/>
                </a:solidFill>
              </a:rPr>
              <a:t>3. </a:t>
            </a:r>
            <a:r>
              <a:rPr lang="es-CL" sz="3600" dirty="0" smtClean="0">
                <a:solidFill>
                  <a:srgbClr val="0070C0"/>
                </a:solidFill>
              </a:rPr>
              <a:t>Los mecanismos de seguro o de excepción</a:t>
            </a:r>
            <a:endParaRPr lang="es-CL" sz="3600" dirty="0">
              <a:solidFill>
                <a:srgbClr val="0070C0"/>
              </a:solidFill>
            </a:endParaRPr>
          </a:p>
        </p:txBody>
      </p:sp>
      <p:sp>
        <p:nvSpPr>
          <p:cNvPr id="285703" name="Rectangle 7"/>
          <p:cNvSpPr>
            <a:spLocks noGrp="1" noChangeArrowheads="1"/>
          </p:cNvSpPr>
          <p:nvPr>
            <p:ph idx="1"/>
          </p:nvPr>
        </p:nvSpPr>
        <p:spPr>
          <a:xfrm>
            <a:off x="331076" y="1852456"/>
            <a:ext cx="8670080" cy="4154213"/>
          </a:xfrm>
          <a:noFill/>
          <a:ln/>
        </p:spPr>
        <p:txBody>
          <a:bodyPr vert="horz" lIns="91440" tIns="45720" rIns="91440" bIns="45720" rtlCol="0">
            <a:normAutofit lnSpcReduction="10000"/>
          </a:bodyPr>
          <a:lstStyle/>
          <a:p>
            <a:pPr marL="390525" indent="-390525" defTabSz="1042988">
              <a:lnSpc>
                <a:spcPct val="80000"/>
              </a:lnSpc>
              <a:buClr>
                <a:srgbClr val="0070C0"/>
              </a:buClr>
            </a:pPr>
            <a:r>
              <a:rPr lang="es-CL" altLang="zh-CN" sz="2600" dirty="0" smtClean="0">
                <a:solidFill>
                  <a:srgbClr val="0070C0"/>
                </a:solidFill>
              </a:rPr>
              <a:t>Los mecanismos de seguro o de excepción de pago directo funcionan haciendo que las poblaciones:</a:t>
            </a:r>
          </a:p>
          <a:p>
            <a:pPr marL="790575" lvl="1" indent="-390525" defTabSz="1042988">
              <a:lnSpc>
                <a:spcPct val="80000"/>
              </a:lnSpc>
              <a:buClr>
                <a:srgbClr val="0070C0"/>
              </a:buClr>
            </a:pPr>
            <a:r>
              <a:rPr lang="es-CL" altLang="zh-CN" sz="2200" dirty="0" smtClean="0">
                <a:solidFill>
                  <a:srgbClr val="0070C0"/>
                </a:solidFill>
              </a:rPr>
              <a:t>tengan recurso a sistemas de seguro</a:t>
            </a:r>
          </a:p>
          <a:p>
            <a:pPr marL="790575" lvl="1" indent="-390525" defTabSz="1042988">
              <a:lnSpc>
                <a:spcPct val="80000"/>
              </a:lnSpc>
              <a:buClr>
                <a:srgbClr val="0070C0"/>
              </a:buClr>
            </a:pPr>
            <a:r>
              <a:rPr lang="es-CL" altLang="zh-CN" sz="2200" dirty="0" smtClean="0">
                <a:solidFill>
                  <a:srgbClr val="0070C0"/>
                </a:solidFill>
              </a:rPr>
              <a:t>financiando la excepción de los pagos directos</a:t>
            </a:r>
          </a:p>
          <a:p>
            <a:pPr marL="390525" indent="-390525" defTabSz="1042988">
              <a:lnSpc>
                <a:spcPct val="80000"/>
              </a:lnSpc>
              <a:buClr>
                <a:srgbClr val="0070C0"/>
              </a:buClr>
            </a:pPr>
            <a:r>
              <a:rPr lang="es-CL" altLang="zh-CN" sz="2600" dirty="0" smtClean="0">
                <a:solidFill>
                  <a:srgbClr val="0070C0"/>
                </a:solidFill>
              </a:rPr>
              <a:t>Los financiadores inducen a que las poblaciones recurran a los prestadores de servicios de salud. </a:t>
            </a:r>
          </a:p>
          <a:p>
            <a:pPr marL="390525" indent="-390525" defTabSz="1042988">
              <a:lnSpc>
                <a:spcPct val="80000"/>
              </a:lnSpc>
              <a:buClr>
                <a:srgbClr val="0070C0"/>
              </a:buClr>
            </a:pPr>
            <a:r>
              <a:rPr lang="es-CL" altLang="zh-CN" sz="2600" dirty="0" smtClean="0">
                <a:solidFill>
                  <a:srgbClr val="0070C0"/>
                </a:solidFill>
              </a:rPr>
              <a:t>Estas poblaciones, porque saben que no tendrán que soportar los incidentes </a:t>
            </a:r>
            <a:r>
              <a:rPr lang="es-CL" altLang="zh-CN" sz="2600" dirty="0">
                <a:solidFill>
                  <a:srgbClr val="0070C0"/>
                </a:solidFill>
              </a:rPr>
              <a:t>catastróficos </a:t>
            </a:r>
            <a:r>
              <a:rPr lang="es-CL" altLang="zh-CN" sz="2600" dirty="0" smtClean="0">
                <a:solidFill>
                  <a:srgbClr val="0070C0"/>
                </a:solidFill>
              </a:rPr>
              <a:t>dudaran menos en frecuentar </a:t>
            </a:r>
            <a:r>
              <a:rPr lang="es-CL" altLang="zh-CN" sz="2600" dirty="0" smtClean="0">
                <a:solidFill>
                  <a:srgbClr val="0070C0"/>
                </a:solidFill>
              </a:rPr>
              <a:t>los prestadores de servicio, </a:t>
            </a:r>
          </a:p>
          <a:p>
            <a:pPr marL="390525" indent="-390525" defTabSz="1042988">
              <a:lnSpc>
                <a:spcPct val="80000"/>
              </a:lnSpc>
              <a:buClr>
                <a:srgbClr val="0070C0"/>
              </a:buClr>
            </a:pPr>
            <a:r>
              <a:rPr lang="es-CL" altLang="zh-CN" sz="2600" dirty="0" smtClean="0">
                <a:solidFill>
                  <a:srgbClr val="0070C0"/>
                </a:solidFill>
              </a:rPr>
              <a:t>Los mecanismos de excepción parcial se reflejan en seguros que cubren ciertas categorías de población mas vulnerable, por ejemplo, los menos favorecidos, las personas de edad, las mujeres embarazadas, </a:t>
            </a:r>
            <a:r>
              <a:rPr lang="es-CL" altLang="zh-CN" sz="2600" dirty="0" err="1" smtClean="0">
                <a:solidFill>
                  <a:srgbClr val="0070C0"/>
                </a:solidFill>
              </a:rPr>
              <a:t>etc</a:t>
            </a:r>
            <a:r>
              <a:rPr lang="fr-FR" altLang="zh-CN" sz="2600" dirty="0" smtClean="0">
                <a:solidFill>
                  <a:srgbClr val="0070C0"/>
                </a:solidFill>
              </a:rPr>
              <a:t>.</a:t>
            </a:r>
            <a:endParaRPr lang="fr-FR" altLang="zh-CN" sz="2600" dirty="0">
              <a:solidFill>
                <a:srgbClr val="0070C0"/>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923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928662" y="274638"/>
            <a:ext cx="7758138" cy="993775"/>
          </a:xfrm>
        </p:spPr>
        <p:txBody>
          <a:bodyPr vert="horz" lIns="91440" tIns="45720" rIns="91440" bIns="45720" rtlCol="0" anchor="ctr">
            <a:noAutofit/>
          </a:bodyPr>
          <a:lstStyle/>
          <a:p>
            <a:r>
              <a:rPr lang="es-CL" sz="3600" dirty="0" smtClean="0">
                <a:solidFill>
                  <a:srgbClr val="0070C0"/>
                </a:solidFill>
              </a:rPr>
              <a:t>Incitación directa de la oferta</a:t>
            </a:r>
            <a:endParaRPr lang="es-CL" sz="3600" dirty="0">
              <a:solidFill>
                <a:srgbClr val="0070C0"/>
              </a:solidFill>
            </a:endParaRPr>
          </a:p>
        </p:txBody>
      </p:sp>
      <p:sp>
        <p:nvSpPr>
          <p:cNvPr id="285703" name="Rectangle 7"/>
          <p:cNvSpPr>
            <a:spLocks noGrp="1" noChangeArrowheads="1"/>
          </p:cNvSpPr>
          <p:nvPr>
            <p:ph idx="1"/>
          </p:nvPr>
        </p:nvSpPr>
        <p:spPr>
          <a:xfrm>
            <a:off x="457200" y="2262372"/>
            <a:ext cx="8229600" cy="2341179"/>
          </a:xfrm>
          <a:noFill/>
          <a:ln/>
        </p:spPr>
        <p:txBody>
          <a:bodyPr>
            <a:normAutofit/>
          </a:bodyPr>
          <a:lstStyle/>
          <a:p>
            <a:pPr marL="390525" indent="-390525" defTabSz="1042988"/>
            <a:r>
              <a:rPr lang="es-CL" altLang="zh-CN" sz="2800" dirty="0" smtClean="0">
                <a:solidFill>
                  <a:srgbClr val="0070C0"/>
                </a:solidFill>
                <a:ea typeface="宋体" charset="-122"/>
              </a:rPr>
              <a:t>Por medio de </a:t>
            </a:r>
            <a:r>
              <a:rPr lang="es-CL" altLang="zh-CN" sz="2800" dirty="0" smtClean="0">
                <a:solidFill>
                  <a:srgbClr val="0070C0"/>
                </a:solidFill>
                <a:ea typeface="宋体" charset="-122"/>
              </a:rPr>
              <a:t>incentivos </a:t>
            </a:r>
            <a:r>
              <a:rPr lang="es-CL" altLang="zh-CN" sz="2800" dirty="0" smtClean="0">
                <a:solidFill>
                  <a:srgbClr val="0070C0"/>
                </a:solidFill>
                <a:ea typeface="宋体" charset="-122"/>
              </a:rPr>
              <a:t>apropiados</a:t>
            </a:r>
            <a:r>
              <a:rPr lang="es-CL" altLang="zh-CN" sz="2800" dirty="0" smtClean="0">
                <a:solidFill>
                  <a:srgbClr val="0070C0"/>
                </a:solidFill>
                <a:ea typeface="宋体" charset="-122"/>
              </a:rPr>
              <a:t>, el incentivador actúa directamente sobre el prestador de servicios de salud haciéndolo ver el interés de cambiar sus comportamientos y prácticas, en el sentido de una mejoría</a:t>
            </a:r>
            <a:endParaRPr lang="es-CL" altLang="zh-CN" sz="2800" dirty="0">
              <a:solidFill>
                <a:srgbClr val="0070C0"/>
              </a:solidFill>
              <a:ea typeface="宋体" charset="-122"/>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2677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9" name="Rectangle 9"/>
          <p:cNvSpPr>
            <a:spLocks noGrp="1" noChangeArrowheads="1"/>
          </p:cNvSpPr>
          <p:nvPr>
            <p:ph type="title"/>
          </p:nvPr>
        </p:nvSpPr>
        <p:spPr>
          <a:xfrm>
            <a:off x="0" y="116978"/>
            <a:ext cx="9144032" cy="1066800"/>
          </a:xfrm>
        </p:spPr>
        <p:txBody>
          <a:bodyPr vert="horz" lIns="91440" tIns="45720" rIns="91440" bIns="45720" rtlCol="0" anchor="ctr">
            <a:noAutofit/>
          </a:bodyPr>
          <a:lstStyle/>
          <a:p>
            <a:r>
              <a:rPr lang="es-CL" sz="3600" dirty="0" smtClean="0"/>
              <a:t>¿</a:t>
            </a:r>
            <a:r>
              <a:rPr lang="es-CL" sz="3200" dirty="0" smtClean="0">
                <a:solidFill>
                  <a:srgbClr val="0070C0"/>
                </a:solidFill>
              </a:rPr>
              <a:t>C</a:t>
            </a:r>
            <a:r>
              <a:rPr lang="es-CL" sz="3200" dirty="0" smtClean="0">
                <a:solidFill>
                  <a:srgbClr val="0070C0"/>
                </a:solidFill>
                <a:latin typeface="Palatino Linotype"/>
              </a:rPr>
              <a:t>ó</a:t>
            </a:r>
            <a:r>
              <a:rPr lang="es-CL" sz="3200" dirty="0" smtClean="0">
                <a:solidFill>
                  <a:srgbClr val="0070C0"/>
                </a:solidFill>
              </a:rPr>
              <a:t>mo</a:t>
            </a:r>
            <a:r>
              <a:rPr lang="es-CL" sz="3600" dirty="0" smtClean="0">
                <a:solidFill>
                  <a:srgbClr val="0070C0"/>
                </a:solidFill>
              </a:rPr>
              <a:t> puede posicionarse el incentivador?</a:t>
            </a:r>
            <a:endParaRPr lang="es-CL" sz="3600" dirty="0">
              <a:solidFill>
                <a:srgbClr val="0070C0"/>
              </a:solidFill>
            </a:endParaRPr>
          </a:p>
        </p:txBody>
      </p:sp>
      <p:sp>
        <p:nvSpPr>
          <p:cNvPr id="285703" name="Rectangle 7"/>
          <p:cNvSpPr>
            <a:spLocks noGrp="1" noChangeArrowheads="1"/>
          </p:cNvSpPr>
          <p:nvPr>
            <p:ph idx="1"/>
          </p:nvPr>
        </p:nvSpPr>
        <p:spPr>
          <a:xfrm>
            <a:off x="457200" y="2010117"/>
            <a:ext cx="8229600" cy="3097924"/>
          </a:xfrm>
          <a:noFill/>
          <a:ln/>
        </p:spPr>
        <p:txBody>
          <a:bodyPr/>
          <a:lstStyle/>
          <a:p>
            <a:pPr marL="390525" indent="-390525" defTabSz="1042988"/>
            <a:r>
              <a:rPr lang="es-CL" altLang="zh-CN" dirty="0" smtClean="0">
                <a:solidFill>
                  <a:srgbClr val="0070C0"/>
                </a:solidFill>
                <a:ea typeface="宋体" charset="-122"/>
              </a:rPr>
              <a:t>El incentivador debe poner en marcha los incentivos que llevaran a cabo prestaciones de servicios de salud mas eficientes : </a:t>
            </a:r>
          </a:p>
          <a:p>
            <a:pPr marL="390525" indent="-390525" defTabSz="1042988"/>
            <a:r>
              <a:rPr lang="es-CL" altLang="zh-CN" dirty="0" smtClean="0">
                <a:solidFill>
                  <a:srgbClr val="0070C0"/>
                </a:solidFill>
                <a:ea typeface="宋体" charset="-122"/>
              </a:rPr>
              <a:t>Cuales son las herramientas disponibles?</a:t>
            </a:r>
          </a:p>
          <a:p>
            <a:pPr lvl="2" defTabSz="1042988"/>
            <a:r>
              <a:rPr lang="es-CL" b="1" dirty="0" smtClean="0">
                <a:solidFill>
                  <a:srgbClr val="0070C0"/>
                </a:solidFill>
              </a:rPr>
              <a:t>La contractualización</a:t>
            </a:r>
          </a:p>
          <a:p>
            <a:pPr lvl="2" defTabSz="1042988"/>
            <a:r>
              <a:rPr lang="es-CL" b="1" dirty="0" smtClean="0">
                <a:solidFill>
                  <a:srgbClr val="0070C0"/>
                </a:solidFill>
              </a:rPr>
              <a:t>La </a:t>
            </a:r>
            <a:r>
              <a:rPr lang="es-CL" b="1" dirty="0" smtClean="0">
                <a:solidFill>
                  <a:srgbClr val="0070C0"/>
                </a:solidFill>
              </a:rPr>
              <a:t>reglamentación y regulación </a:t>
            </a:r>
            <a:endParaRPr lang="es-CL" b="1" dirty="0">
              <a:solidFill>
                <a:srgbClr val="0070C0"/>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3268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925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5703">
                                            <p:txEl>
                                              <p:pRg st="0" end="0"/>
                                            </p:txEl>
                                          </p:spTgt>
                                        </p:tgtEl>
                                        <p:attrNameLst>
                                          <p:attrName>style.visibility</p:attrName>
                                        </p:attrNameLst>
                                      </p:cBhvr>
                                      <p:to>
                                        <p:strVal val="visible"/>
                                      </p:to>
                                    </p:set>
                                    <p:animEffect transition="in" filter="checkerboard(across)">
                                      <p:cBhvr>
                                        <p:cTn id="7" dur="500"/>
                                        <p:tgtEl>
                                          <p:spTgt spid="2857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5703">
                                            <p:txEl>
                                              <p:pRg st="1" end="1"/>
                                            </p:txEl>
                                          </p:spTgt>
                                        </p:tgtEl>
                                        <p:attrNameLst>
                                          <p:attrName>style.visibility</p:attrName>
                                        </p:attrNameLst>
                                      </p:cBhvr>
                                      <p:to>
                                        <p:strVal val="visible"/>
                                      </p:to>
                                    </p:set>
                                    <p:animEffect transition="in" filter="checkerboard(across)">
                                      <p:cBhvr>
                                        <p:cTn id="12" dur="500"/>
                                        <p:tgtEl>
                                          <p:spTgt spid="2857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5703">
                                            <p:txEl>
                                              <p:pRg st="2" end="2"/>
                                            </p:txEl>
                                          </p:spTgt>
                                        </p:tgtEl>
                                        <p:attrNameLst>
                                          <p:attrName>style.visibility</p:attrName>
                                        </p:attrNameLst>
                                      </p:cBhvr>
                                      <p:to>
                                        <p:strVal val="visible"/>
                                      </p:to>
                                    </p:set>
                                    <p:animEffect transition="in" filter="checkerboard(across)">
                                      <p:cBhvr>
                                        <p:cTn id="17" dur="500"/>
                                        <p:tgtEl>
                                          <p:spTgt spid="2857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5703">
                                            <p:txEl>
                                              <p:pRg st="3" end="3"/>
                                            </p:txEl>
                                          </p:spTgt>
                                        </p:tgtEl>
                                        <p:attrNameLst>
                                          <p:attrName>style.visibility</p:attrName>
                                        </p:attrNameLst>
                                      </p:cBhvr>
                                      <p:to>
                                        <p:strVal val="visible"/>
                                      </p:to>
                                    </p:set>
                                    <p:animEffect transition="in" filter="checkerboard(across)">
                                      <p:cBhvr>
                                        <p:cTn id="22" dur="500"/>
                                        <p:tgtEl>
                                          <p:spTgt spid="2857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0" y="53752"/>
            <a:ext cx="9144000" cy="1143000"/>
          </a:xfrm>
        </p:spPr>
        <p:txBody>
          <a:bodyPr vert="horz" lIns="91440" tIns="45720" rIns="91440" bIns="45720" rtlCol="0" anchor="ctr">
            <a:noAutofit/>
          </a:bodyPr>
          <a:lstStyle/>
          <a:p>
            <a:r>
              <a:rPr lang="es-CL" sz="4000" b="1" dirty="0" smtClean="0">
                <a:solidFill>
                  <a:srgbClr val="0070C0"/>
                </a:solidFill>
                <a:effectLst>
                  <a:outerShdw blurRad="38100" dist="38100" dir="2700000" algn="tl">
                    <a:srgbClr val="000000">
                      <a:alpha val="43137"/>
                    </a:srgbClr>
                  </a:outerShdw>
                </a:effectLst>
                <a:latin typeface="+mj-lt"/>
              </a:rPr>
              <a:t>Barreras de acceso por el lado de la demanda</a:t>
            </a:r>
            <a:endParaRPr lang="es-CL" sz="4000" b="1" dirty="0">
              <a:solidFill>
                <a:srgbClr val="0070C0"/>
              </a:solidFill>
              <a:effectLst>
                <a:outerShdw blurRad="38100" dist="38100" dir="2700000" algn="tl">
                  <a:srgbClr val="000000">
                    <a:alpha val="43137"/>
                  </a:srgbClr>
                </a:outerShdw>
              </a:effectLst>
              <a:latin typeface="+mj-lt"/>
            </a:endParaRPr>
          </a:p>
        </p:txBody>
      </p:sp>
      <p:graphicFrame>
        <p:nvGraphicFramePr>
          <p:cNvPr id="150620" name="Group 92"/>
          <p:cNvGraphicFramePr>
            <a:graphicFrameLocks noGrp="1"/>
          </p:cNvGraphicFramePr>
          <p:nvPr>
            <p:ph/>
            <p:extLst>
              <p:ext uri="{D42A27DB-BD31-4B8C-83A1-F6EECF244321}">
                <p14:modId xmlns:p14="http://schemas.microsoft.com/office/powerpoint/2010/main" val="378380096"/>
              </p:ext>
            </p:extLst>
          </p:nvPr>
        </p:nvGraphicFramePr>
        <p:xfrm>
          <a:off x="389142" y="1340768"/>
          <a:ext cx="8215306" cy="5223510"/>
        </p:xfrm>
        <a:graphic>
          <a:graphicData uri="http://schemas.openxmlformats.org/drawingml/2006/table">
            <a:tbl>
              <a:tblPr/>
              <a:tblGrid>
                <a:gridCol w="2500266"/>
                <a:gridCol w="5715040"/>
              </a:tblGrid>
              <a:tr h="811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400" b="1" i="0" u="none" strike="noStrike" cap="none" normalizeH="0" baseline="0" noProof="0" dirty="0" smtClean="0">
                          <a:ln>
                            <a:noFill/>
                          </a:ln>
                          <a:solidFill>
                            <a:schemeClr val="hlink"/>
                          </a:solidFill>
                          <a:effectLst/>
                          <a:latin typeface="Tahoma" pitchFamily="34" charset="0"/>
                        </a:rPr>
                        <a:t>Predisposición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800" b="1" i="0" u="none" strike="noStrike" cap="none" normalizeH="0" baseline="0" noProof="0" dirty="0" smtClean="0">
                          <a:ln>
                            <a:noFill/>
                          </a:ln>
                          <a:solidFill>
                            <a:schemeClr val="hlink"/>
                          </a:solidFill>
                          <a:effectLst/>
                          <a:latin typeface="Tahoma" pitchFamily="34" charset="0"/>
                        </a:rPr>
                        <a:t>Demográficas: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1800" b="0" i="0" u="none" strike="noStrike" cap="none" normalizeH="0" baseline="0" noProof="0" dirty="0" smtClean="0">
                          <a:ln>
                            <a:noFill/>
                          </a:ln>
                          <a:solidFill>
                            <a:schemeClr val="hlink"/>
                          </a:solidFill>
                          <a:effectLst/>
                          <a:latin typeface="Tahoma" pitchFamily="34" charset="0"/>
                        </a:rPr>
                        <a:t> Estructura social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1800" b="0" i="0" u="none" strike="noStrike" cap="none" normalizeH="0" baseline="0" noProof="0" dirty="0" smtClean="0">
                          <a:ln>
                            <a:noFill/>
                          </a:ln>
                          <a:solidFill>
                            <a:schemeClr val="hlink"/>
                          </a:solidFill>
                          <a:effectLst/>
                          <a:latin typeface="Tahoma" pitchFamily="34" charset="0"/>
                        </a:rPr>
                        <a:t> Culturales, étnicas y religiosas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400" b="1" i="0" u="none" strike="noStrike" cap="none" normalizeH="0" baseline="0" noProof="0" dirty="0" smtClean="0">
                          <a:ln>
                            <a:noFill/>
                          </a:ln>
                          <a:solidFill>
                            <a:schemeClr val="hlink"/>
                          </a:solidFill>
                          <a:effectLst/>
                          <a:latin typeface="Tahoma" pitchFamily="34" charset="0"/>
                        </a:rPr>
                        <a:t>Capacidades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800" b="1" i="0" u="none" strike="noStrike" cap="none" normalizeH="0" baseline="0" noProof="0" dirty="0" smtClean="0">
                          <a:ln>
                            <a:noFill/>
                          </a:ln>
                          <a:solidFill>
                            <a:schemeClr val="hlink"/>
                          </a:solidFill>
                          <a:effectLst/>
                          <a:latin typeface="Tahoma" pitchFamily="34" charset="0"/>
                        </a:rPr>
                        <a:t>Dotaciones para demandar servicios:</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s-CL" sz="1800" b="0" i="0" u="none" strike="noStrike" cap="none" normalizeH="0" baseline="0" noProof="0" dirty="0" smtClean="0">
                          <a:ln>
                            <a:noFill/>
                          </a:ln>
                          <a:solidFill>
                            <a:schemeClr val="hlink"/>
                          </a:solidFill>
                          <a:effectLst/>
                          <a:latin typeface="Tahoma" pitchFamily="34" charset="0"/>
                        </a:rPr>
                        <a:t> Ingreso o seguro de  salud, DERECHO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400" b="1" i="0" u="none" strike="noStrike" cap="none" normalizeH="0" baseline="0" noProof="0" dirty="0" smtClean="0">
                          <a:ln>
                            <a:noFill/>
                          </a:ln>
                          <a:solidFill>
                            <a:schemeClr val="hlink"/>
                          </a:solidFill>
                          <a:effectLst/>
                          <a:latin typeface="Tahoma" pitchFamily="34" charset="0"/>
                        </a:rPr>
                        <a:t>Necesidades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800" b="1" i="0" u="none" strike="noStrike" cap="none" normalizeH="0" baseline="0" noProof="0" dirty="0" smtClean="0">
                          <a:ln>
                            <a:noFill/>
                          </a:ln>
                          <a:solidFill>
                            <a:schemeClr val="hlink"/>
                          </a:solidFill>
                          <a:effectLst/>
                          <a:latin typeface="Tahoma" pitchFamily="34" charset="0"/>
                        </a:rPr>
                        <a:t>Episodios de enfermedad o intervenciones que necesitan atenciones (según el individuo)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400" b="1" i="0" u="none" strike="noStrike" cap="none" normalizeH="0" baseline="0" noProof="0" dirty="0" smtClean="0">
                          <a:ln>
                            <a:noFill/>
                          </a:ln>
                          <a:solidFill>
                            <a:schemeClr val="hlink"/>
                          </a:solidFill>
                          <a:effectLst/>
                          <a:latin typeface="Tahoma" pitchFamily="34" charset="0"/>
                        </a:rPr>
                        <a:t>Utilización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800" b="1" i="0" u="none" strike="noStrike" cap="none" normalizeH="0" baseline="0" noProof="0" dirty="0" smtClean="0">
                          <a:ln>
                            <a:noFill/>
                          </a:ln>
                          <a:solidFill>
                            <a:schemeClr val="hlink"/>
                          </a:solidFill>
                          <a:effectLst/>
                          <a:latin typeface="Tahoma" pitchFamily="34" charset="0"/>
                        </a:rPr>
                        <a:t>Características propias de los recursos: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1800" b="0" i="0" u="none" strike="noStrike" cap="none" normalizeH="0" baseline="0" noProof="0" dirty="0" smtClean="0">
                          <a:ln>
                            <a:noFill/>
                          </a:ln>
                          <a:solidFill>
                            <a:schemeClr val="hlink"/>
                          </a:solidFill>
                          <a:effectLst/>
                          <a:latin typeface="Tahoma" pitchFamily="34" charset="0"/>
                        </a:rPr>
                        <a:t>Tipo de servicio, finalidad, concentración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2400" b="1" i="0" u="none" strike="noStrike" cap="none" normalizeH="0" baseline="0" noProof="0" dirty="0" smtClean="0">
                          <a:ln>
                            <a:noFill/>
                          </a:ln>
                          <a:solidFill>
                            <a:schemeClr val="hlink"/>
                          </a:solidFill>
                          <a:effectLst/>
                          <a:latin typeface="Tahoma" pitchFamily="34" charset="0"/>
                        </a:rPr>
                        <a:t>Satisfacción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CL" sz="1800" b="1" i="0" u="none" strike="noStrike" cap="none" normalizeH="0" baseline="0" noProof="0" dirty="0" smtClean="0">
                          <a:ln>
                            <a:noFill/>
                          </a:ln>
                          <a:solidFill>
                            <a:schemeClr val="hlink"/>
                          </a:solidFill>
                          <a:effectLst/>
                          <a:latin typeface="Tahoma" pitchFamily="34" charset="0"/>
                        </a:rPr>
                        <a:t>Percepción a propósito de los prestadores: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1800" b="0" i="0" u="none" strike="noStrike" cap="none" normalizeH="0" baseline="0" noProof="0" dirty="0" smtClean="0">
                          <a:ln>
                            <a:noFill/>
                          </a:ln>
                          <a:solidFill>
                            <a:schemeClr val="hlink"/>
                          </a:solidFill>
                          <a:effectLst/>
                          <a:latin typeface="Tahoma" pitchFamily="34" charset="0"/>
                        </a:rPr>
                        <a:t> Información, actitud de los profesionales de salud, duración de la cita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1800" b="0" i="0" u="none" strike="noStrike" cap="none" normalizeH="0" baseline="0" noProof="0" dirty="0" smtClean="0">
                          <a:ln>
                            <a:noFill/>
                          </a:ln>
                          <a:solidFill>
                            <a:schemeClr val="hlink"/>
                          </a:solidFill>
                          <a:effectLst/>
                          <a:latin typeface="Tahoma" pitchFamily="34" charset="0"/>
                        </a:rPr>
                        <a:t> Calidad de las salas de espera, tamaño de las instituciones/habitaciones, tiempo de espera, </a:t>
                      </a:r>
                      <a:r>
                        <a:rPr kumimoji="0" lang="es-CL" sz="1800" b="0" i="0" u="none" strike="noStrike" cap="none" normalizeH="0" baseline="0" noProof="0" dirty="0" err="1" smtClean="0">
                          <a:ln>
                            <a:noFill/>
                          </a:ln>
                          <a:solidFill>
                            <a:schemeClr val="hlink"/>
                          </a:solidFill>
                          <a:effectLst/>
                          <a:latin typeface="Tahoma" pitchFamily="34" charset="0"/>
                        </a:rPr>
                        <a:t>hoteleria</a:t>
                      </a:r>
                      <a:endParaRPr kumimoji="0" lang="es-CL" sz="1800" b="0" i="0" u="none" strike="noStrike" cap="none" normalizeH="0" baseline="0" noProof="0" dirty="0" smtClean="0">
                        <a:ln>
                          <a:noFill/>
                        </a:ln>
                        <a:solidFill>
                          <a:schemeClr val="hlink"/>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CL" sz="1800" b="0" i="0" u="none" strike="noStrike" cap="none" normalizeH="0" baseline="0" noProof="0" dirty="0" smtClean="0">
                          <a:ln>
                            <a:noFill/>
                          </a:ln>
                          <a:solidFill>
                            <a:schemeClr val="hlink"/>
                          </a:solidFill>
                          <a:effectLst/>
                          <a:latin typeface="Tahoma" pitchFamily="34" charset="0"/>
                        </a:rPr>
                        <a:t> Mejoramiento / Solución del pb de salud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0605" name="Text Box 77"/>
          <p:cNvSpPr txBox="1">
            <a:spLocks noChangeArrowheads="1"/>
          </p:cNvSpPr>
          <p:nvPr/>
        </p:nvSpPr>
        <p:spPr bwMode="auto">
          <a:xfrm>
            <a:off x="7236296" y="6639058"/>
            <a:ext cx="3200400" cy="274638"/>
          </a:xfrm>
          <a:prstGeom prst="rect">
            <a:avLst/>
          </a:prstGeom>
          <a:noFill/>
          <a:ln w="9525">
            <a:noFill/>
            <a:miter lim="800000"/>
            <a:headEnd/>
            <a:tailEnd/>
          </a:ln>
          <a:effectLst/>
        </p:spPr>
        <p:txBody>
          <a:bodyPr>
            <a:spAutoFit/>
          </a:bodyPr>
          <a:lstStyle/>
          <a:p>
            <a:pPr>
              <a:spcBef>
                <a:spcPct val="50000"/>
              </a:spcBef>
            </a:pPr>
            <a:r>
              <a:rPr lang="en-US" sz="1200" dirty="0" smtClean="0">
                <a:latin typeface="+mj-lt"/>
              </a:rPr>
              <a:t>Fuentes: </a:t>
            </a:r>
            <a:r>
              <a:rPr lang="en-US" sz="1200" dirty="0">
                <a:latin typeface="+mj-lt"/>
              </a:rPr>
              <a:t>Restrepo, JH, 2006</a:t>
            </a:r>
          </a:p>
        </p:txBody>
      </p:sp>
      <p:sp>
        <p:nvSpPr>
          <p:cNvPr id="2" name="Rounded Rectangle 1"/>
          <p:cNvSpPr/>
          <p:nvPr/>
        </p:nvSpPr>
        <p:spPr>
          <a:xfrm>
            <a:off x="395536" y="2348880"/>
            <a:ext cx="6984776" cy="648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7" name="Rounded Rectangle 6"/>
          <p:cNvSpPr/>
          <p:nvPr/>
        </p:nvSpPr>
        <p:spPr>
          <a:xfrm>
            <a:off x="467544" y="3140968"/>
            <a:ext cx="7992888" cy="648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8" name="Rounded Rectangle 7"/>
          <p:cNvSpPr/>
          <p:nvPr/>
        </p:nvSpPr>
        <p:spPr>
          <a:xfrm>
            <a:off x="467544" y="3861048"/>
            <a:ext cx="7992888" cy="648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9" name="Rounded Rectangle 8"/>
          <p:cNvSpPr/>
          <p:nvPr/>
        </p:nvSpPr>
        <p:spPr>
          <a:xfrm>
            <a:off x="467544" y="4725144"/>
            <a:ext cx="7992888" cy="19296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pic>
        <p:nvPicPr>
          <p:cNvPr id="150621" name="Picture 93" descr="MMj03365010000[1]"/>
          <p:cNvPicPr>
            <a:picLocks noChangeAspect="1" noChangeArrowheads="1" noCrop="1"/>
          </p:cNvPicPr>
          <p:nvPr/>
        </p:nvPicPr>
        <p:blipFill>
          <a:blip r:embed="rId3" cstate="print"/>
          <a:srcRect/>
          <a:stretch>
            <a:fillRect/>
          </a:stretch>
        </p:blipFill>
        <p:spPr bwMode="auto">
          <a:xfrm>
            <a:off x="1331640" y="4582616"/>
            <a:ext cx="1900237" cy="2590800"/>
          </a:xfrm>
          <a:prstGeom prst="rect">
            <a:avLst/>
          </a:prstGeom>
          <a:noFill/>
        </p:spPr>
      </p:pic>
      <p:sp>
        <p:nvSpPr>
          <p:cNvPr id="10" name="Rounded Rectangle 9"/>
          <p:cNvSpPr/>
          <p:nvPr/>
        </p:nvSpPr>
        <p:spPr>
          <a:xfrm>
            <a:off x="467544" y="1412776"/>
            <a:ext cx="7992888" cy="8640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3051"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696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8" name="Line 12"/>
          <p:cNvSpPr>
            <a:spLocks noChangeShapeType="1"/>
          </p:cNvSpPr>
          <p:nvPr/>
        </p:nvSpPr>
        <p:spPr bwMode="auto">
          <a:xfrm>
            <a:off x="3164292" y="2997765"/>
            <a:ext cx="3199585" cy="935902"/>
          </a:xfrm>
          <a:prstGeom prst="line">
            <a:avLst/>
          </a:prstGeom>
          <a:noFill/>
          <a:ln w="44450">
            <a:solidFill>
              <a:srgbClr val="FF0000"/>
            </a:solidFill>
            <a:round/>
            <a:headEnd/>
            <a:tailEnd type="triangle" w="med" len="med"/>
          </a:ln>
          <a:effectLst/>
        </p:spPr>
        <p:txBody>
          <a:bodyPr wrap="none" lIns="80147" tIns="40074" rIns="80147" bIns="40074" anchor="ctr"/>
          <a:lstStyle/>
          <a:p>
            <a:endParaRPr lang="fr-CA">
              <a:latin typeface="+mj-lt"/>
            </a:endParaRPr>
          </a:p>
        </p:txBody>
      </p:sp>
      <p:sp>
        <p:nvSpPr>
          <p:cNvPr id="398345" name="Line 9"/>
          <p:cNvSpPr>
            <a:spLocks noChangeShapeType="1"/>
          </p:cNvSpPr>
          <p:nvPr/>
        </p:nvSpPr>
        <p:spPr bwMode="auto">
          <a:xfrm flipV="1">
            <a:off x="3100490" y="4437614"/>
            <a:ext cx="3392348" cy="719924"/>
          </a:xfrm>
          <a:prstGeom prst="line">
            <a:avLst/>
          </a:prstGeom>
          <a:noFill/>
          <a:ln w="44450">
            <a:solidFill>
              <a:srgbClr val="FF0000"/>
            </a:solidFill>
            <a:round/>
            <a:headEnd/>
            <a:tailEnd type="triangle" w="med" len="med"/>
          </a:ln>
          <a:effectLst/>
        </p:spPr>
        <p:txBody>
          <a:bodyPr wrap="none" lIns="80147" tIns="40074" rIns="80147" bIns="40074" anchor="ctr"/>
          <a:lstStyle/>
          <a:p>
            <a:endParaRPr lang="fr-CA">
              <a:latin typeface="+mj-lt"/>
            </a:endParaRPr>
          </a:p>
        </p:txBody>
      </p:sp>
      <p:sp>
        <p:nvSpPr>
          <p:cNvPr id="398338" name="Rectangle 2"/>
          <p:cNvSpPr>
            <a:spLocks noChangeArrowheads="1"/>
          </p:cNvSpPr>
          <p:nvPr/>
        </p:nvSpPr>
        <p:spPr bwMode="auto">
          <a:xfrm>
            <a:off x="3772872" y="4292190"/>
            <a:ext cx="2044600" cy="1223871"/>
          </a:xfrm>
          <a:prstGeom prst="rect">
            <a:avLst/>
          </a:prstGeom>
          <a:solidFill>
            <a:srgbClr val="FFCC00">
              <a:alpha val="25999"/>
            </a:srgbClr>
          </a:solidFill>
          <a:ln w="9525">
            <a:solidFill>
              <a:schemeClr val="tx1"/>
            </a:solidFill>
            <a:miter lim="800000"/>
            <a:headEnd/>
            <a:tailEnd/>
          </a:ln>
          <a:effectLst/>
        </p:spPr>
        <p:txBody>
          <a:bodyPr wrap="none" lIns="80144" tIns="40072" rIns="80144" bIns="40072" anchor="ctr"/>
          <a:lstStyle/>
          <a:p>
            <a:pPr algn="ctr" defTabSz="914179"/>
            <a:r>
              <a:rPr lang="es-CL" b="1" dirty="0" smtClean="0">
                <a:latin typeface="+mj-lt"/>
              </a:rPr>
              <a:t>Contractualización</a:t>
            </a:r>
          </a:p>
          <a:p>
            <a:pPr algn="ctr" defTabSz="914179"/>
            <a:endParaRPr lang="es-CL" b="1" dirty="0" smtClean="0">
              <a:latin typeface="+mj-lt"/>
            </a:endParaRPr>
          </a:p>
          <a:p>
            <a:pPr algn="ctr" defTabSz="914179"/>
            <a:r>
              <a:rPr lang="es-CL" b="1" dirty="0" smtClean="0">
                <a:latin typeface="+mj-lt"/>
              </a:rPr>
              <a:t>Reglamentación</a:t>
            </a:r>
          </a:p>
          <a:p>
            <a:pPr algn="ctr" defTabSz="914179"/>
            <a:r>
              <a:rPr lang="es-CL" b="1" dirty="0" smtClean="0">
                <a:latin typeface="+mj-lt"/>
              </a:rPr>
              <a:t>/ Regulación</a:t>
            </a:r>
            <a:endParaRPr lang="es-CL" b="1" dirty="0">
              <a:latin typeface="+mj-lt"/>
            </a:endParaRPr>
          </a:p>
        </p:txBody>
      </p:sp>
      <p:sp>
        <p:nvSpPr>
          <p:cNvPr id="398339" name="Rectangle 3"/>
          <p:cNvSpPr>
            <a:spLocks noGrp="1" noChangeArrowheads="1"/>
          </p:cNvSpPr>
          <p:nvPr>
            <p:ph type="title"/>
          </p:nvPr>
        </p:nvSpPr>
        <p:spPr>
          <a:xfrm>
            <a:off x="1271962" y="110363"/>
            <a:ext cx="6996463" cy="983417"/>
          </a:xfrm>
          <a:noFill/>
          <a:ln w="9525">
            <a:noFill/>
            <a:miter lim="800000"/>
            <a:headEnd/>
            <a:tailEnd/>
          </a:ln>
          <a:effectLst>
            <a:outerShdw blurRad="63500" dist="17961" dir="2700000" algn="ctr" rotWithShape="0">
              <a:srgbClr val="96CCEE">
                <a:alpha val="74998"/>
              </a:srgbClr>
            </a:outerShdw>
          </a:effectLst>
        </p:spPr>
        <p:txBody>
          <a:bodyPr vert="horz" wrap="square" lIns="91440" tIns="45720" rIns="91440" bIns="45720" numCol="1" rtlCol="0" anchor="ctr" anchorCtr="0" compatLnSpc="1">
            <a:prstTxWarp prst="textNoShape">
              <a:avLst/>
            </a:prstTxWarp>
            <a:noAutofit/>
          </a:bodyPr>
          <a:lstStyle/>
          <a:p>
            <a:r>
              <a:rPr lang="es-CL" sz="3600" dirty="0"/>
              <a:t>Resultados y desempeño</a:t>
            </a:r>
          </a:p>
        </p:txBody>
      </p:sp>
      <p:sp>
        <p:nvSpPr>
          <p:cNvPr id="398340" name="Oval 4"/>
          <p:cNvSpPr>
            <a:spLocks noChangeArrowheads="1"/>
          </p:cNvSpPr>
          <p:nvPr/>
        </p:nvSpPr>
        <p:spPr bwMode="auto">
          <a:xfrm>
            <a:off x="490885" y="4869569"/>
            <a:ext cx="2575144" cy="670970"/>
          </a:xfrm>
          <a:prstGeom prst="ellipse">
            <a:avLst/>
          </a:prstGeom>
          <a:solidFill>
            <a:srgbClr val="FFFF00"/>
          </a:solidFill>
          <a:ln w="9525" cap="rnd">
            <a:solidFill>
              <a:schemeClr val="tx1"/>
            </a:solidFill>
            <a:prstDash val="sysDot"/>
            <a:round/>
            <a:headEnd/>
            <a:tailEnd/>
          </a:ln>
          <a:effectLst/>
        </p:spPr>
        <p:txBody>
          <a:bodyPr wrap="none" lIns="91421" tIns="45710" rIns="91421" bIns="45710" anchor="ctr"/>
          <a:lstStyle/>
          <a:p>
            <a:pPr algn="ctr" defTabSz="914179"/>
            <a:r>
              <a:rPr lang="es-CL" sz="2400" b="1" dirty="0" smtClean="0">
                <a:latin typeface="+mj-lt"/>
              </a:rPr>
              <a:t>Incentivos</a:t>
            </a:r>
            <a:endParaRPr lang="es-CL" sz="2400" b="1" dirty="0">
              <a:latin typeface="+mj-lt"/>
            </a:endParaRPr>
          </a:p>
        </p:txBody>
      </p:sp>
      <p:sp>
        <p:nvSpPr>
          <p:cNvPr id="398341" name="Text Box 5"/>
          <p:cNvSpPr txBox="1">
            <a:spLocks noChangeArrowheads="1"/>
          </p:cNvSpPr>
          <p:nvPr/>
        </p:nvSpPr>
        <p:spPr bwMode="auto">
          <a:xfrm>
            <a:off x="827584" y="1773894"/>
            <a:ext cx="1872207" cy="523200"/>
          </a:xfrm>
          <a:prstGeom prst="rect">
            <a:avLst/>
          </a:prstGeom>
          <a:noFill/>
          <a:ln w="9525">
            <a:noFill/>
            <a:miter lim="800000"/>
            <a:headEnd/>
            <a:tailEnd/>
          </a:ln>
          <a:effectLst/>
        </p:spPr>
        <p:txBody>
          <a:bodyPr wrap="square" lIns="91421" tIns="45710" rIns="91421" bIns="45710">
            <a:spAutoFit/>
          </a:bodyPr>
          <a:lstStyle/>
          <a:p>
            <a:pPr algn="ctr" defTabSz="914179">
              <a:spcBef>
                <a:spcPct val="50000"/>
              </a:spcBef>
            </a:pPr>
            <a:r>
              <a:rPr lang="es-CL" sz="2800" b="1" dirty="0" smtClean="0">
                <a:solidFill>
                  <a:srgbClr val="FF0000"/>
                </a:solidFill>
                <a:latin typeface="+mj-lt"/>
              </a:rPr>
              <a:t>Estrategia</a:t>
            </a:r>
            <a:endParaRPr lang="es-CL" sz="2800" b="1" dirty="0">
              <a:solidFill>
                <a:srgbClr val="FF0000"/>
              </a:solidFill>
              <a:latin typeface="+mj-lt"/>
            </a:endParaRPr>
          </a:p>
        </p:txBody>
      </p:sp>
      <p:sp>
        <p:nvSpPr>
          <p:cNvPr id="398342" name="Text Box 6"/>
          <p:cNvSpPr txBox="1">
            <a:spLocks noChangeArrowheads="1"/>
          </p:cNvSpPr>
          <p:nvPr/>
        </p:nvSpPr>
        <p:spPr bwMode="auto">
          <a:xfrm>
            <a:off x="3563888" y="1773894"/>
            <a:ext cx="2363946" cy="523200"/>
          </a:xfrm>
          <a:prstGeom prst="rect">
            <a:avLst/>
          </a:prstGeom>
          <a:noFill/>
          <a:ln w="9525">
            <a:noFill/>
            <a:miter lim="800000"/>
            <a:headEnd/>
            <a:tailEnd/>
          </a:ln>
          <a:effectLst/>
        </p:spPr>
        <p:txBody>
          <a:bodyPr wrap="square" lIns="91421" tIns="45710" rIns="91421" bIns="45710">
            <a:spAutoFit/>
          </a:bodyPr>
          <a:lstStyle/>
          <a:p>
            <a:pPr algn="ctr" defTabSz="914179">
              <a:spcBef>
                <a:spcPct val="50000"/>
              </a:spcBef>
            </a:pPr>
            <a:r>
              <a:rPr lang="es-CL" sz="2800" b="1" dirty="0" smtClean="0">
                <a:solidFill>
                  <a:srgbClr val="FF0000"/>
                </a:solidFill>
                <a:latin typeface="+mj-lt"/>
              </a:rPr>
              <a:t>Herramientas</a:t>
            </a:r>
            <a:endParaRPr lang="es-CL" sz="2800" b="1" dirty="0">
              <a:solidFill>
                <a:srgbClr val="FF0000"/>
              </a:solidFill>
              <a:latin typeface="+mj-lt"/>
            </a:endParaRPr>
          </a:p>
        </p:txBody>
      </p:sp>
      <p:sp>
        <p:nvSpPr>
          <p:cNvPr id="398343" name="Text Box 7"/>
          <p:cNvSpPr txBox="1">
            <a:spLocks noChangeArrowheads="1"/>
          </p:cNvSpPr>
          <p:nvPr/>
        </p:nvSpPr>
        <p:spPr bwMode="auto">
          <a:xfrm>
            <a:off x="6813204" y="1773894"/>
            <a:ext cx="1582824" cy="523200"/>
          </a:xfrm>
          <a:prstGeom prst="rect">
            <a:avLst/>
          </a:prstGeom>
          <a:noFill/>
          <a:ln w="9525">
            <a:noFill/>
            <a:miter lim="800000"/>
            <a:headEnd/>
            <a:tailEnd/>
          </a:ln>
          <a:effectLst/>
        </p:spPr>
        <p:txBody>
          <a:bodyPr lIns="91421" tIns="45710" rIns="91421" bIns="45710">
            <a:spAutoFit/>
          </a:bodyPr>
          <a:lstStyle/>
          <a:p>
            <a:pPr algn="ctr" defTabSz="914179">
              <a:spcBef>
                <a:spcPct val="50000"/>
              </a:spcBef>
            </a:pPr>
            <a:r>
              <a:rPr lang="es-CL" sz="2800" b="1" dirty="0" smtClean="0">
                <a:solidFill>
                  <a:srgbClr val="FF0000"/>
                </a:solidFill>
                <a:latin typeface="+mj-lt"/>
              </a:rPr>
              <a:t>Objetivo</a:t>
            </a:r>
            <a:endParaRPr lang="es-CL" sz="2800" b="1" dirty="0">
              <a:solidFill>
                <a:srgbClr val="FF0000"/>
              </a:solidFill>
              <a:latin typeface="+mj-lt"/>
            </a:endParaRPr>
          </a:p>
        </p:txBody>
      </p:sp>
      <p:sp>
        <p:nvSpPr>
          <p:cNvPr id="398344" name="Oval 8"/>
          <p:cNvSpPr>
            <a:spLocks noChangeArrowheads="1"/>
          </p:cNvSpPr>
          <p:nvPr/>
        </p:nvSpPr>
        <p:spPr bwMode="auto">
          <a:xfrm>
            <a:off x="6427678" y="3573705"/>
            <a:ext cx="2161112" cy="1007894"/>
          </a:xfrm>
          <a:prstGeom prst="ellipse">
            <a:avLst/>
          </a:prstGeom>
          <a:solidFill>
            <a:srgbClr val="66FF33">
              <a:alpha val="23000"/>
            </a:srgbClr>
          </a:solidFill>
          <a:ln w="9525" algn="ctr">
            <a:solidFill>
              <a:schemeClr val="tx1"/>
            </a:solidFill>
            <a:round/>
            <a:headEnd/>
            <a:tailEnd/>
          </a:ln>
          <a:effectLst>
            <a:outerShdw blurRad="50800" dist="38100" dir="2700000" algn="tl" rotWithShape="0">
              <a:prstClr val="black">
                <a:alpha val="40000"/>
              </a:prstClr>
            </a:outerShdw>
          </a:effectLst>
        </p:spPr>
        <p:txBody>
          <a:bodyPr wrap="none" lIns="80144" tIns="40072" rIns="80144" bIns="40072" anchor="ctr"/>
          <a:lstStyle/>
          <a:p>
            <a:pPr defTabSz="914179"/>
            <a:r>
              <a:rPr lang="es-CL" sz="2100" b="1" dirty="0" smtClean="0">
                <a:latin typeface="+mj-lt"/>
              </a:rPr>
              <a:t>Desempeño</a:t>
            </a:r>
            <a:endParaRPr lang="es-CL" sz="2100" b="1" dirty="0">
              <a:latin typeface="+mj-lt"/>
            </a:endParaRPr>
          </a:p>
        </p:txBody>
      </p:sp>
      <p:sp>
        <p:nvSpPr>
          <p:cNvPr id="398346" name="Oval 10"/>
          <p:cNvSpPr>
            <a:spLocks noChangeArrowheads="1"/>
          </p:cNvSpPr>
          <p:nvPr/>
        </p:nvSpPr>
        <p:spPr bwMode="auto">
          <a:xfrm>
            <a:off x="362611" y="2478703"/>
            <a:ext cx="2735046" cy="937342"/>
          </a:xfrm>
          <a:prstGeom prst="ellipse">
            <a:avLst/>
          </a:prstGeom>
          <a:solidFill>
            <a:srgbClr val="FFFF00"/>
          </a:solidFill>
          <a:ln w="9525" cap="rnd">
            <a:solidFill>
              <a:schemeClr val="tx1"/>
            </a:solidFill>
            <a:prstDash val="sysDot"/>
            <a:round/>
            <a:headEnd/>
            <a:tailEnd/>
          </a:ln>
          <a:effectLst/>
        </p:spPr>
        <p:txBody>
          <a:bodyPr wrap="none" lIns="91421" tIns="45710" rIns="91421" bIns="45710" anchor="ctr"/>
          <a:lstStyle/>
          <a:p>
            <a:pPr algn="ctr" defTabSz="914179"/>
            <a:r>
              <a:rPr lang="es-CL" sz="2400" b="1" dirty="0" smtClean="0">
                <a:latin typeface="+mj-lt"/>
              </a:rPr>
              <a:t>Disponibilidad de  </a:t>
            </a:r>
          </a:p>
          <a:p>
            <a:pPr algn="ctr" defTabSz="914179"/>
            <a:r>
              <a:rPr lang="es-CL" sz="2400" b="1" dirty="0" smtClean="0">
                <a:latin typeface="+mj-lt"/>
              </a:rPr>
              <a:t>de insumos</a:t>
            </a:r>
            <a:endParaRPr lang="es-CL" sz="2400" b="1" dirty="0">
              <a:latin typeface="+mj-lt"/>
            </a:endParaRPr>
          </a:p>
        </p:txBody>
      </p:sp>
      <p:pic>
        <p:nvPicPr>
          <p:cNvPr id="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347" name="Rectangle 11"/>
          <p:cNvSpPr>
            <a:spLocks noChangeArrowheads="1"/>
          </p:cNvSpPr>
          <p:nvPr/>
        </p:nvSpPr>
        <p:spPr bwMode="auto">
          <a:xfrm>
            <a:off x="3772871" y="2636364"/>
            <a:ext cx="2044601" cy="1223871"/>
          </a:xfrm>
          <a:prstGeom prst="rect">
            <a:avLst/>
          </a:prstGeom>
          <a:solidFill>
            <a:srgbClr val="FFCC00">
              <a:alpha val="25999"/>
            </a:srgbClr>
          </a:solidFill>
          <a:ln w="9525">
            <a:solidFill>
              <a:schemeClr val="tx1"/>
            </a:solidFill>
            <a:miter lim="800000"/>
            <a:headEnd/>
            <a:tailEnd/>
          </a:ln>
          <a:effectLst/>
        </p:spPr>
        <p:txBody>
          <a:bodyPr wrap="none" lIns="80144" tIns="40072" rIns="80144" bIns="40072" anchor="ctr"/>
          <a:lstStyle/>
          <a:p>
            <a:pPr algn="ctr" defTabSz="914179"/>
            <a:r>
              <a:rPr lang="es-CL" b="1" dirty="0" smtClean="0">
                <a:latin typeface="+mj-lt"/>
              </a:rPr>
              <a:t>Jerarquía</a:t>
            </a:r>
          </a:p>
          <a:p>
            <a:pPr algn="ctr" defTabSz="914179"/>
            <a:r>
              <a:rPr lang="es-CL" b="1" dirty="0" smtClean="0">
                <a:latin typeface="+mj-lt"/>
              </a:rPr>
              <a:t>sanción</a:t>
            </a:r>
            <a:endParaRPr lang="es-CL" b="1" dirty="0" smtClean="0">
              <a:latin typeface="+mj-lt"/>
            </a:endParaRPr>
          </a:p>
          <a:p>
            <a:pPr algn="ctr" defTabSz="914179"/>
            <a:r>
              <a:rPr lang="es-CL" b="1" i="1" dirty="0" smtClean="0">
                <a:latin typeface="+mj-lt"/>
              </a:rPr>
              <a:t>o</a:t>
            </a:r>
          </a:p>
          <a:p>
            <a:pPr algn="ctr" defTabSz="914179"/>
            <a:r>
              <a:rPr lang="es-CL" b="1" dirty="0" smtClean="0">
                <a:latin typeface="+mj-lt"/>
              </a:rPr>
              <a:t>valores</a:t>
            </a:r>
            <a:endParaRPr lang="es-CL" b="1" dirty="0">
              <a:latin typeface="+mj-lt"/>
            </a:endParaRPr>
          </a:p>
        </p:txBody>
      </p:sp>
    </p:spTree>
    <p:extLst>
      <p:ext uri="{BB962C8B-B14F-4D97-AF65-F5344CB8AC3E}">
        <p14:creationId xmlns:p14="http://schemas.microsoft.com/office/powerpoint/2010/main" val="1045678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83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8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5" grpId="0" animBg="1"/>
      <p:bldP spid="398338" grpId="0" animBg="1"/>
      <p:bldP spid="3983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fr-FR"/>
              <a:t> </a:t>
            </a:r>
          </a:p>
        </p:txBody>
      </p:sp>
      <p:sp>
        <p:nvSpPr>
          <p:cNvPr id="399363" name="Rectangle 3"/>
          <p:cNvSpPr>
            <a:spLocks noGrp="1" noChangeArrowheads="1"/>
          </p:cNvSpPr>
          <p:nvPr>
            <p:ph idx="1"/>
          </p:nvPr>
        </p:nvSpPr>
        <p:spPr>
          <a:xfrm>
            <a:off x="857224" y="1869924"/>
            <a:ext cx="7849667" cy="3458822"/>
          </a:xfrm>
        </p:spPr>
        <p:txBody>
          <a:bodyPr/>
          <a:lstStyle/>
          <a:p>
            <a:pPr>
              <a:lnSpc>
                <a:spcPct val="80000"/>
              </a:lnSpc>
              <a:spcBef>
                <a:spcPct val="45000"/>
              </a:spcBef>
              <a:buFontTx/>
              <a:buNone/>
            </a:pPr>
            <a:r>
              <a:rPr lang="es-CL" sz="2400" dirty="0" smtClean="0">
                <a:solidFill>
                  <a:srgbClr val="0070C0"/>
                </a:solidFill>
              </a:rPr>
              <a:t>El esquema general es:</a:t>
            </a:r>
          </a:p>
          <a:p>
            <a:pPr>
              <a:lnSpc>
                <a:spcPct val="80000"/>
              </a:lnSpc>
              <a:spcBef>
                <a:spcPct val="45000"/>
              </a:spcBef>
              <a:buClr>
                <a:srgbClr val="0070C0"/>
              </a:buClr>
              <a:buFontTx/>
              <a:buChar char="•"/>
            </a:pPr>
            <a:r>
              <a:rPr lang="es-CL" sz="2100" dirty="0" smtClean="0">
                <a:solidFill>
                  <a:srgbClr val="0070C0"/>
                </a:solidFill>
              </a:rPr>
              <a:t>El objetivo es siempre mejorar el desempeño de un prestador de servicio de salud</a:t>
            </a:r>
          </a:p>
          <a:p>
            <a:pPr>
              <a:lnSpc>
                <a:spcPct val="80000"/>
              </a:lnSpc>
              <a:spcBef>
                <a:spcPct val="45000"/>
              </a:spcBef>
              <a:buClr>
                <a:srgbClr val="0070C0"/>
              </a:buClr>
              <a:buFontTx/>
              <a:buChar char="•"/>
            </a:pPr>
            <a:r>
              <a:rPr lang="es-CL" sz="2100" dirty="0" smtClean="0">
                <a:solidFill>
                  <a:srgbClr val="0070C0"/>
                </a:solidFill>
              </a:rPr>
              <a:t>Las estrategias clásicas basadas en los aportes y recurriendo a sanciones o al respecto de valores (consciencia profesional, valor concedido al trabajo, etc.) no da que resultados modestos</a:t>
            </a:r>
          </a:p>
          <a:p>
            <a:pPr>
              <a:lnSpc>
                <a:spcPct val="80000"/>
              </a:lnSpc>
              <a:spcBef>
                <a:spcPct val="45000"/>
              </a:spcBef>
              <a:buClr>
                <a:srgbClr val="0070C0"/>
              </a:buClr>
              <a:buFontTx/>
              <a:buChar char="•"/>
            </a:pPr>
            <a:r>
              <a:rPr lang="es-CL" sz="2100" dirty="0" smtClean="0">
                <a:solidFill>
                  <a:srgbClr val="0070C0"/>
                </a:solidFill>
              </a:rPr>
              <a:t>El recurso a los incentivos es la nueva estrategia</a:t>
            </a:r>
          </a:p>
          <a:p>
            <a:pPr>
              <a:lnSpc>
                <a:spcPct val="80000"/>
              </a:lnSpc>
              <a:spcBef>
                <a:spcPct val="45000"/>
              </a:spcBef>
              <a:buClr>
                <a:srgbClr val="0070C0"/>
              </a:buClr>
              <a:buFontTx/>
              <a:buChar char="•"/>
            </a:pPr>
            <a:r>
              <a:rPr lang="es-CL" sz="2100" dirty="0" smtClean="0">
                <a:solidFill>
                  <a:srgbClr val="0070C0"/>
                </a:solidFill>
              </a:rPr>
              <a:t>La puesta en marcha de esta estrategia pasa por una herramienta de "contractualización" o "reglamentación"</a:t>
            </a:r>
            <a:endParaRPr lang="es-CL" sz="2100" dirty="0">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1805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type="title"/>
          </p:nvPr>
        </p:nvSpPr>
        <p:spPr>
          <a:xfrm>
            <a:off x="189182" y="173427"/>
            <a:ext cx="8611996" cy="983417"/>
          </a:xfrm>
        </p:spPr>
        <p:txBody>
          <a:bodyPr vert="horz" lIns="91440" tIns="45720" rIns="91440" bIns="45720" rtlCol="0" anchor="ctr">
            <a:noAutofit/>
          </a:bodyPr>
          <a:lstStyle/>
          <a:p>
            <a:r>
              <a:rPr lang="es-CL" sz="3200" dirty="0" smtClean="0">
                <a:solidFill>
                  <a:srgbClr val="0070C0"/>
                </a:solidFill>
              </a:rPr>
              <a:t>Puesta en marcha de la incitación al desempeño</a:t>
            </a:r>
            <a:endParaRPr lang="es-CL" sz="3200" dirty="0">
              <a:solidFill>
                <a:srgbClr val="0070C0"/>
              </a:solidFill>
            </a:endParaRPr>
          </a:p>
        </p:txBody>
      </p:sp>
      <p:sp>
        <p:nvSpPr>
          <p:cNvPr id="421893" name="Text Box 5"/>
          <p:cNvSpPr txBox="1">
            <a:spLocks noChangeArrowheads="1"/>
          </p:cNvSpPr>
          <p:nvPr/>
        </p:nvSpPr>
        <p:spPr bwMode="auto">
          <a:xfrm>
            <a:off x="1096846" y="1821410"/>
            <a:ext cx="1513593" cy="467950"/>
          </a:xfrm>
          <a:prstGeom prst="rect">
            <a:avLst/>
          </a:prstGeom>
          <a:noFill/>
          <a:ln w="9525">
            <a:noFill/>
            <a:miter lim="800000"/>
            <a:headEnd/>
            <a:tailEnd/>
          </a:ln>
          <a:effectLst/>
        </p:spPr>
        <p:txBody>
          <a:bodyPr lIns="91421" tIns="45710" rIns="91421" bIns="45710">
            <a:spAutoFit/>
          </a:bodyPr>
          <a:lstStyle/>
          <a:p>
            <a:pPr defTabSz="914179">
              <a:spcBef>
                <a:spcPct val="50000"/>
              </a:spcBef>
            </a:pPr>
            <a:r>
              <a:rPr lang="es-CL" sz="2400" b="1" dirty="0" smtClean="0">
                <a:solidFill>
                  <a:srgbClr val="FF0000"/>
                </a:solidFill>
                <a:latin typeface="+mj-lt"/>
              </a:rPr>
              <a:t>Etapa 1</a:t>
            </a:r>
            <a:endParaRPr lang="es-CL" sz="2400" b="1" dirty="0">
              <a:solidFill>
                <a:srgbClr val="FF0000"/>
              </a:solidFill>
              <a:latin typeface="+mj-lt"/>
            </a:endParaRPr>
          </a:p>
        </p:txBody>
      </p:sp>
      <p:sp>
        <p:nvSpPr>
          <p:cNvPr id="421894" name="Text Box 6"/>
          <p:cNvSpPr txBox="1">
            <a:spLocks noChangeArrowheads="1"/>
          </p:cNvSpPr>
          <p:nvPr/>
        </p:nvSpPr>
        <p:spPr bwMode="auto">
          <a:xfrm>
            <a:off x="4018147" y="1782533"/>
            <a:ext cx="1286893" cy="467951"/>
          </a:xfrm>
          <a:prstGeom prst="rect">
            <a:avLst/>
          </a:prstGeom>
          <a:noFill/>
          <a:ln w="9525">
            <a:noFill/>
            <a:miter lim="800000"/>
            <a:headEnd/>
            <a:tailEnd/>
          </a:ln>
          <a:effectLst/>
        </p:spPr>
        <p:txBody>
          <a:bodyPr lIns="91421" tIns="45710" rIns="91421" bIns="45710">
            <a:spAutoFit/>
          </a:bodyPr>
          <a:lstStyle/>
          <a:p>
            <a:pPr defTabSz="914179">
              <a:spcBef>
                <a:spcPct val="50000"/>
              </a:spcBef>
            </a:pPr>
            <a:r>
              <a:rPr lang="es-CL" sz="2400" b="1" dirty="0" smtClean="0">
                <a:solidFill>
                  <a:srgbClr val="FF0000"/>
                </a:solidFill>
                <a:latin typeface="+mj-lt"/>
              </a:rPr>
              <a:t>Etapa 2</a:t>
            </a:r>
            <a:endParaRPr lang="es-CL" sz="2400" b="1" dirty="0">
              <a:solidFill>
                <a:srgbClr val="FF0000"/>
              </a:solidFill>
              <a:latin typeface="+mj-lt"/>
            </a:endParaRPr>
          </a:p>
        </p:txBody>
      </p:sp>
      <p:sp>
        <p:nvSpPr>
          <p:cNvPr id="421895" name="Text Box 7"/>
          <p:cNvSpPr txBox="1">
            <a:spLocks noChangeArrowheads="1"/>
          </p:cNvSpPr>
          <p:nvPr/>
        </p:nvSpPr>
        <p:spPr bwMode="auto">
          <a:xfrm>
            <a:off x="6813204" y="1773894"/>
            <a:ext cx="1582824" cy="467951"/>
          </a:xfrm>
          <a:prstGeom prst="rect">
            <a:avLst/>
          </a:prstGeom>
          <a:noFill/>
          <a:ln w="9525">
            <a:noFill/>
            <a:miter lim="800000"/>
            <a:headEnd/>
            <a:tailEnd/>
          </a:ln>
          <a:effectLst/>
        </p:spPr>
        <p:txBody>
          <a:bodyPr lIns="91421" tIns="45710" rIns="91421" bIns="45710">
            <a:spAutoFit/>
          </a:bodyPr>
          <a:lstStyle/>
          <a:p>
            <a:pPr defTabSz="914179">
              <a:spcBef>
                <a:spcPct val="50000"/>
              </a:spcBef>
            </a:pPr>
            <a:r>
              <a:rPr lang="es-CL" sz="2400" b="1" dirty="0" smtClean="0">
                <a:solidFill>
                  <a:srgbClr val="FF0000"/>
                </a:solidFill>
                <a:latin typeface="+mj-lt"/>
              </a:rPr>
              <a:t>Etapa 3</a:t>
            </a:r>
            <a:endParaRPr lang="es-CL" sz="2400" b="1" dirty="0">
              <a:solidFill>
                <a:srgbClr val="FF0000"/>
              </a:solidFill>
              <a:latin typeface="+mj-lt"/>
            </a:endParaRPr>
          </a:p>
        </p:txBody>
      </p:sp>
      <p:sp>
        <p:nvSpPr>
          <p:cNvPr id="421901" name="Rectangle 13"/>
          <p:cNvSpPr>
            <a:spLocks noChangeArrowheads="1"/>
          </p:cNvSpPr>
          <p:nvPr/>
        </p:nvSpPr>
        <p:spPr bwMode="auto">
          <a:xfrm>
            <a:off x="652949" y="2790427"/>
            <a:ext cx="2199121" cy="2332555"/>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wrap="none" lIns="80147" tIns="40074" rIns="80147" bIns="40074" anchor="ctr"/>
          <a:lstStyle/>
          <a:p>
            <a:pPr defTabSz="914179"/>
            <a:r>
              <a:rPr lang="es-CL" dirty="0" smtClean="0">
                <a:latin typeface="+mj-lt"/>
              </a:rPr>
              <a:t>Definición de las </a:t>
            </a:r>
            <a:endParaRPr lang="es-CL" dirty="0">
              <a:latin typeface="+mj-lt"/>
            </a:endParaRPr>
          </a:p>
          <a:p>
            <a:pPr defTabSz="914179"/>
            <a:r>
              <a:rPr lang="es-CL" dirty="0" smtClean="0">
                <a:latin typeface="+mj-lt"/>
              </a:rPr>
              <a:t>reglas del juego a </a:t>
            </a:r>
          </a:p>
          <a:p>
            <a:pPr defTabSz="914179"/>
            <a:r>
              <a:rPr lang="es-CL" dirty="0" smtClean="0">
                <a:latin typeface="+mj-lt"/>
              </a:rPr>
              <a:t>través de la </a:t>
            </a:r>
          </a:p>
          <a:p>
            <a:pPr defTabSz="914179"/>
            <a:r>
              <a:rPr lang="es-CL" dirty="0" smtClean="0">
                <a:latin typeface="+mj-lt"/>
              </a:rPr>
              <a:t>reglamentación</a:t>
            </a:r>
          </a:p>
          <a:p>
            <a:pPr defTabSz="914179"/>
            <a:r>
              <a:rPr lang="es-CL" dirty="0" smtClean="0">
                <a:latin typeface="+mj-lt"/>
              </a:rPr>
              <a:t>o de la </a:t>
            </a:r>
          </a:p>
          <a:p>
            <a:pPr defTabSz="914179"/>
            <a:r>
              <a:rPr lang="es-CL" dirty="0" smtClean="0">
                <a:latin typeface="+mj-lt"/>
              </a:rPr>
              <a:t>contractualización</a:t>
            </a:r>
            <a:endParaRPr lang="es-CL" dirty="0">
              <a:latin typeface="+mj-lt"/>
            </a:endParaRPr>
          </a:p>
        </p:txBody>
      </p:sp>
      <p:sp>
        <p:nvSpPr>
          <p:cNvPr id="421902" name="Rectangle 14"/>
          <p:cNvSpPr>
            <a:spLocks noChangeArrowheads="1"/>
          </p:cNvSpPr>
          <p:nvPr/>
        </p:nvSpPr>
        <p:spPr bwMode="auto">
          <a:xfrm>
            <a:off x="3393705" y="2802163"/>
            <a:ext cx="2636910" cy="2526579"/>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wrap="none" lIns="80147" tIns="40074" rIns="80147" bIns="40074" anchor="ctr"/>
          <a:lstStyle/>
          <a:p>
            <a:pPr marL="342900" indent="-342900" defTabSz="914179">
              <a:buAutoNum type="arabicPeriod"/>
            </a:pPr>
            <a:r>
              <a:rPr lang="es-CL" sz="1600" dirty="0" smtClean="0">
                <a:latin typeface="+mj-lt"/>
              </a:rPr>
              <a:t>Prestador de servicios </a:t>
            </a:r>
          </a:p>
          <a:p>
            <a:pPr defTabSz="914179"/>
            <a:r>
              <a:rPr lang="es-CL" sz="1600" dirty="0" smtClean="0">
                <a:latin typeface="+mj-lt"/>
              </a:rPr>
              <a:t>de salud produce </a:t>
            </a:r>
          </a:p>
          <a:p>
            <a:pPr defTabSz="914179"/>
            <a:r>
              <a:rPr lang="es-CL" sz="1600" dirty="0" smtClean="0">
                <a:latin typeface="+mj-lt"/>
              </a:rPr>
              <a:t>sus resultados</a:t>
            </a:r>
          </a:p>
          <a:p>
            <a:pPr defTabSz="914179"/>
            <a:endParaRPr lang="es-CL" sz="1600" dirty="0" smtClean="0">
              <a:latin typeface="+mj-lt"/>
            </a:endParaRPr>
          </a:p>
          <a:p>
            <a:pPr defTabSz="914179"/>
            <a:r>
              <a:rPr lang="es-CL" sz="1600" dirty="0" smtClean="0">
                <a:latin typeface="+mj-lt"/>
              </a:rPr>
              <a:t>2. Calculo de los frutos </a:t>
            </a:r>
          </a:p>
          <a:p>
            <a:pPr defTabSz="914179"/>
            <a:r>
              <a:rPr lang="es-CL" sz="1600" dirty="0" smtClean="0">
                <a:latin typeface="+mj-lt"/>
              </a:rPr>
              <a:t>del desempeño</a:t>
            </a:r>
          </a:p>
          <a:p>
            <a:pPr defTabSz="914179"/>
            <a:endParaRPr lang="es-CL" sz="1600" dirty="0" smtClean="0">
              <a:latin typeface="+mj-lt"/>
            </a:endParaRPr>
          </a:p>
          <a:p>
            <a:pPr defTabSz="914179"/>
            <a:r>
              <a:rPr lang="es-CL" sz="1600" dirty="0" smtClean="0">
                <a:latin typeface="+mj-lt"/>
              </a:rPr>
              <a:t>3. Atribución de los incitativos </a:t>
            </a:r>
          </a:p>
          <a:p>
            <a:pPr defTabSz="914179"/>
            <a:r>
              <a:rPr lang="es-CL" sz="1600" dirty="0" smtClean="0">
                <a:latin typeface="+mj-lt"/>
              </a:rPr>
              <a:t>al prestatario de los </a:t>
            </a:r>
          </a:p>
          <a:p>
            <a:pPr defTabSz="914179"/>
            <a:r>
              <a:rPr lang="es-CL" sz="1600" dirty="0" smtClean="0">
                <a:latin typeface="+mj-lt"/>
              </a:rPr>
              <a:t>servicios de salud </a:t>
            </a:r>
            <a:endParaRPr lang="es-CL" sz="1600" dirty="0">
              <a:latin typeface="+mj-lt"/>
            </a:endParaRPr>
          </a:p>
        </p:txBody>
      </p:sp>
      <p:sp>
        <p:nvSpPr>
          <p:cNvPr id="421903" name="Rectangle 15"/>
          <p:cNvSpPr>
            <a:spLocks noChangeArrowheads="1"/>
          </p:cNvSpPr>
          <p:nvPr/>
        </p:nvSpPr>
        <p:spPr bwMode="auto">
          <a:xfrm>
            <a:off x="6665237" y="2853780"/>
            <a:ext cx="2010432" cy="2299439"/>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wrap="none" lIns="80147" tIns="40074" rIns="80147" bIns="40074" anchor="ctr"/>
          <a:lstStyle/>
          <a:p>
            <a:pPr defTabSz="914179"/>
            <a:r>
              <a:rPr lang="es-CL" sz="1600" dirty="0" smtClean="0">
                <a:latin typeface="+mj-lt"/>
              </a:rPr>
              <a:t>Utilización de los frutos </a:t>
            </a:r>
          </a:p>
          <a:p>
            <a:pPr defTabSz="914179"/>
            <a:r>
              <a:rPr lang="es-CL" sz="1600" dirty="0" smtClean="0">
                <a:latin typeface="+mj-lt"/>
              </a:rPr>
              <a:t>de la incitación por el </a:t>
            </a:r>
          </a:p>
          <a:p>
            <a:pPr defTabSz="914179"/>
            <a:r>
              <a:rPr lang="es-CL" sz="1600" dirty="0" smtClean="0">
                <a:latin typeface="+mj-lt"/>
              </a:rPr>
              <a:t>prestador de </a:t>
            </a:r>
          </a:p>
          <a:p>
            <a:pPr defTabSz="914179"/>
            <a:r>
              <a:rPr lang="es-CL" sz="1600" dirty="0" smtClean="0">
                <a:latin typeface="+mj-lt"/>
              </a:rPr>
              <a:t>servicios de salud </a:t>
            </a:r>
            <a:endParaRPr lang="es-CL" sz="1600" dirty="0">
              <a:latin typeface="+mj-lt"/>
            </a:endParaRPr>
          </a:p>
        </p:txBody>
      </p:sp>
      <p:sp>
        <p:nvSpPr>
          <p:cNvPr id="421904" name="Line 16"/>
          <p:cNvSpPr>
            <a:spLocks noChangeShapeType="1"/>
          </p:cNvSpPr>
          <p:nvPr/>
        </p:nvSpPr>
        <p:spPr bwMode="auto">
          <a:xfrm flipV="1">
            <a:off x="2466546" y="2014349"/>
            <a:ext cx="1508162" cy="10078"/>
          </a:xfrm>
          <a:prstGeom prst="line">
            <a:avLst/>
          </a:prstGeom>
          <a:noFill/>
          <a:ln w="76200">
            <a:solidFill>
              <a:schemeClr val="tx1"/>
            </a:solidFill>
            <a:round/>
            <a:headEnd/>
            <a:tailEnd type="triangle" w="med" len="med"/>
          </a:ln>
          <a:effectLst/>
        </p:spPr>
        <p:txBody>
          <a:bodyPr lIns="80147" tIns="40074" rIns="80147" bIns="40074"/>
          <a:lstStyle/>
          <a:p>
            <a:endParaRPr lang="fr-CA">
              <a:latin typeface="+mj-lt"/>
            </a:endParaRPr>
          </a:p>
        </p:txBody>
      </p:sp>
      <p:sp>
        <p:nvSpPr>
          <p:cNvPr id="421905" name="Line 17"/>
          <p:cNvSpPr>
            <a:spLocks noChangeShapeType="1"/>
          </p:cNvSpPr>
          <p:nvPr/>
        </p:nvSpPr>
        <p:spPr bwMode="auto">
          <a:xfrm flipV="1">
            <a:off x="5276534" y="2041706"/>
            <a:ext cx="1508162" cy="10079"/>
          </a:xfrm>
          <a:prstGeom prst="line">
            <a:avLst/>
          </a:prstGeom>
          <a:noFill/>
          <a:ln w="76200">
            <a:solidFill>
              <a:schemeClr val="tx1"/>
            </a:solidFill>
            <a:round/>
            <a:headEnd/>
            <a:tailEnd type="triangle" w="med" len="med"/>
          </a:ln>
          <a:effectLst/>
        </p:spPr>
        <p:txBody>
          <a:bodyPr lIns="80147" tIns="40074" rIns="80147" bIns="40074"/>
          <a:lstStyle/>
          <a:p>
            <a:endParaRPr lang="fr-CA">
              <a:latin typeface="+mj-lt"/>
            </a:endParaRPr>
          </a:p>
        </p:txBody>
      </p:sp>
      <p:sp>
        <p:nvSpPr>
          <p:cNvPr id="421909" name="Line 21"/>
          <p:cNvSpPr>
            <a:spLocks noChangeShapeType="1"/>
          </p:cNvSpPr>
          <p:nvPr/>
        </p:nvSpPr>
        <p:spPr bwMode="auto">
          <a:xfrm flipV="1">
            <a:off x="5785945" y="3929066"/>
            <a:ext cx="858082" cy="651166"/>
          </a:xfrm>
          <a:prstGeom prst="line">
            <a:avLst/>
          </a:prstGeom>
          <a:noFill/>
          <a:ln w="104775">
            <a:solidFill>
              <a:srgbClr val="00FF00"/>
            </a:solidFill>
            <a:round/>
            <a:headEnd/>
            <a:tailEnd type="triangle" w="med" len="med"/>
          </a:ln>
          <a:effectLst/>
        </p:spPr>
        <p:txBody>
          <a:bodyPr lIns="80147" tIns="40074" rIns="80147" bIns="40074"/>
          <a:lstStyle/>
          <a:p>
            <a:endParaRPr lang="fr-CA">
              <a:latin typeface="+mj-lt"/>
            </a:endParaRPr>
          </a:p>
        </p:txBody>
      </p:sp>
      <p:grpSp>
        <p:nvGrpSpPr>
          <p:cNvPr id="15" name="Groupe 14"/>
          <p:cNvGrpSpPr/>
          <p:nvPr/>
        </p:nvGrpSpPr>
        <p:grpSpPr>
          <a:xfrm>
            <a:off x="3022803" y="3025123"/>
            <a:ext cx="4599150" cy="2774661"/>
            <a:chOff x="3054335" y="3025123"/>
            <a:chExt cx="4599150" cy="2774661"/>
          </a:xfrm>
        </p:grpSpPr>
        <p:sp>
          <p:nvSpPr>
            <p:cNvPr id="421910" name="Arc 22"/>
            <p:cNvSpPr>
              <a:spLocks/>
            </p:cNvSpPr>
            <p:nvPr/>
          </p:nvSpPr>
          <p:spPr bwMode="auto">
            <a:xfrm flipV="1">
              <a:off x="4225843" y="4580232"/>
              <a:ext cx="3427642" cy="1219552"/>
            </a:xfrm>
            <a:custGeom>
              <a:avLst/>
              <a:gdLst>
                <a:gd name="G0" fmla="+- 293 0 0"/>
                <a:gd name="G1" fmla="+- 21600 0 0"/>
                <a:gd name="G2" fmla="+- 21600 0 0"/>
                <a:gd name="T0" fmla="*/ 0 w 21893"/>
                <a:gd name="T1" fmla="*/ 2 h 21600"/>
                <a:gd name="T2" fmla="*/ 21893 w 21893"/>
                <a:gd name="T3" fmla="*/ 21600 h 21600"/>
                <a:gd name="T4" fmla="*/ 293 w 21893"/>
                <a:gd name="T5" fmla="*/ 21600 h 21600"/>
              </a:gdLst>
              <a:ahLst/>
              <a:cxnLst>
                <a:cxn ang="0">
                  <a:pos x="T0" y="T1"/>
                </a:cxn>
                <a:cxn ang="0">
                  <a:pos x="T2" y="T3"/>
                </a:cxn>
                <a:cxn ang="0">
                  <a:pos x="T4" y="T5"/>
                </a:cxn>
              </a:cxnLst>
              <a:rect l="0" t="0" r="r" b="b"/>
              <a:pathLst>
                <a:path w="21893" h="21600" fill="none" extrusionOk="0">
                  <a:moveTo>
                    <a:pt x="-1" y="1"/>
                  </a:moveTo>
                  <a:cubicBezTo>
                    <a:pt x="97" y="0"/>
                    <a:pt x="195" y="-1"/>
                    <a:pt x="293" y="0"/>
                  </a:cubicBezTo>
                  <a:cubicBezTo>
                    <a:pt x="12222" y="0"/>
                    <a:pt x="21893" y="9670"/>
                    <a:pt x="21893" y="21600"/>
                  </a:cubicBezTo>
                </a:path>
                <a:path w="21893" h="21600" stroke="0" extrusionOk="0">
                  <a:moveTo>
                    <a:pt x="-1" y="1"/>
                  </a:moveTo>
                  <a:cubicBezTo>
                    <a:pt x="97" y="0"/>
                    <a:pt x="195" y="-1"/>
                    <a:pt x="293" y="0"/>
                  </a:cubicBezTo>
                  <a:cubicBezTo>
                    <a:pt x="12222" y="0"/>
                    <a:pt x="21893" y="9670"/>
                    <a:pt x="21893" y="21600"/>
                  </a:cubicBezTo>
                  <a:lnTo>
                    <a:pt x="293" y="21600"/>
                  </a:lnTo>
                  <a:close/>
                </a:path>
              </a:pathLst>
            </a:custGeom>
            <a:noFill/>
            <a:ln w="38100">
              <a:solidFill>
                <a:srgbClr val="1E7FB8"/>
              </a:solidFill>
              <a:round/>
              <a:headEnd/>
              <a:tailEnd/>
            </a:ln>
            <a:effectLst/>
          </p:spPr>
          <p:txBody>
            <a:bodyPr wrap="none" lIns="80147" tIns="40074" rIns="80147" bIns="40074" anchor="ctr"/>
            <a:lstStyle/>
            <a:p>
              <a:endParaRPr lang="fr-CA">
                <a:latin typeface="+mj-lt"/>
              </a:endParaRPr>
            </a:p>
          </p:txBody>
        </p:sp>
        <p:sp>
          <p:nvSpPr>
            <p:cNvPr id="421911" name="Arc 23"/>
            <p:cNvSpPr>
              <a:spLocks/>
            </p:cNvSpPr>
            <p:nvPr/>
          </p:nvSpPr>
          <p:spPr bwMode="auto">
            <a:xfrm flipH="1" flipV="1">
              <a:off x="3054335" y="4312348"/>
              <a:ext cx="1195942" cy="1481604"/>
            </a:xfrm>
            <a:custGeom>
              <a:avLst/>
              <a:gdLst>
                <a:gd name="G0" fmla="+- 0 0 0"/>
                <a:gd name="G1" fmla="+- 21600 0 0"/>
                <a:gd name="G2" fmla="+- 21600 0 0"/>
                <a:gd name="T0" fmla="*/ 0 w 21600"/>
                <a:gd name="T1" fmla="*/ 0 h 22738"/>
                <a:gd name="T2" fmla="*/ 21570 w 21600"/>
                <a:gd name="T3" fmla="*/ 22738 h 22738"/>
                <a:gd name="T4" fmla="*/ 0 w 21600"/>
                <a:gd name="T5" fmla="*/ 21600 h 22738"/>
              </a:gdLst>
              <a:ahLst/>
              <a:cxnLst>
                <a:cxn ang="0">
                  <a:pos x="T0" y="T1"/>
                </a:cxn>
                <a:cxn ang="0">
                  <a:pos x="T2" y="T3"/>
                </a:cxn>
                <a:cxn ang="0">
                  <a:pos x="T4" y="T5"/>
                </a:cxn>
              </a:cxnLst>
              <a:rect l="0" t="0" r="r" b="b"/>
              <a:pathLst>
                <a:path w="21600" h="22738" fill="none" extrusionOk="0">
                  <a:moveTo>
                    <a:pt x="-1" y="0"/>
                  </a:moveTo>
                  <a:cubicBezTo>
                    <a:pt x="11929" y="0"/>
                    <a:pt x="21600" y="9670"/>
                    <a:pt x="21600" y="21600"/>
                  </a:cubicBezTo>
                  <a:cubicBezTo>
                    <a:pt x="21600" y="21979"/>
                    <a:pt x="21589" y="22358"/>
                    <a:pt x="21570" y="22738"/>
                  </a:cubicBezTo>
                </a:path>
                <a:path w="21600" h="22738" stroke="0" extrusionOk="0">
                  <a:moveTo>
                    <a:pt x="-1" y="0"/>
                  </a:moveTo>
                  <a:cubicBezTo>
                    <a:pt x="11929" y="0"/>
                    <a:pt x="21600" y="9670"/>
                    <a:pt x="21600" y="21600"/>
                  </a:cubicBezTo>
                  <a:cubicBezTo>
                    <a:pt x="21600" y="21979"/>
                    <a:pt x="21589" y="22358"/>
                    <a:pt x="21570" y="22738"/>
                  </a:cubicBezTo>
                  <a:lnTo>
                    <a:pt x="0" y="21600"/>
                  </a:lnTo>
                  <a:close/>
                </a:path>
              </a:pathLst>
            </a:custGeom>
            <a:noFill/>
            <a:ln w="38100">
              <a:solidFill>
                <a:srgbClr val="1E7FB8"/>
              </a:solidFill>
              <a:round/>
              <a:headEnd/>
              <a:tailEnd/>
            </a:ln>
            <a:effectLst/>
          </p:spPr>
          <p:txBody>
            <a:bodyPr wrap="none" lIns="80147" tIns="40074" rIns="80147" bIns="40074" anchor="ctr"/>
            <a:lstStyle/>
            <a:p>
              <a:endParaRPr lang="fr-CA">
                <a:latin typeface="+mj-lt"/>
              </a:endParaRPr>
            </a:p>
          </p:txBody>
        </p:sp>
        <p:sp>
          <p:nvSpPr>
            <p:cNvPr id="421912" name="Arc 24"/>
            <p:cNvSpPr>
              <a:spLocks/>
            </p:cNvSpPr>
            <p:nvPr/>
          </p:nvSpPr>
          <p:spPr bwMode="auto">
            <a:xfrm rot="10800000" flipV="1">
              <a:off x="3063838" y="3025123"/>
              <a:ext cx="331226" cy="12973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1E7FB8"/>
              </a:solidFill>
              <a:round/>
              <a:headEnd type="triangle" w="med" len="med"/>
              <a:tailEnd/>
            </a:ln>
            <a:effectLst/>
          </p:spPr>
          <p:txBody>
            <a:bodyPr wrap="none" lIns="80147" tIns="40074" rIns="80147" bIns="40074" anchor="ctr"/>
            <a:lstStyle/>
            <a:p>
              <a:endParaRPr lang="fr-CA">
                <a:latin typeface="+mj-lt"/>
              </a:endParaRPr>
            </a:p>
          </p:txBody>
        </p:sp>
      </p:grpSp>
      <p:pic>
        <p:nvPicPr>
          <p:cNvPr id="1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6598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1893"/>
                                        </p:tgtEl>
                                        <p:attrNameLst>
                                          <p:attrName>style.visibility</p:attrName>
                                        </p:attrNameLst>
                                      </p:cBhvr>
                                      <p:to>
                                        <p:strVal val="visible"/>
                                      </p:to>
                                    </p:set>
                                    <p:animEffect transition="in" filter="checkerboard(across)">
                                      <p:cBhvr>
                                        <p:cTn id="7" dur="500"/>
                                        <p:tgtEl>
                                          <p:spTgt spid="42189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21901"/>
                                        </p:tgtEl>
                                        <p:attrNameLst>
                                          <p:attrName>style.visibility</p:attrName>
                                        </p:attrNameLst>
                                      </p:cBhvr>
                                      <p:to>
                                        <p:strVal val="visible"/>
                                      </p:to>
                                    </p:set>
                                    <p:animEffect transition="in" filter="checkerboard(across)">
                                      <p:cBhvr>
                                        <p:cTn id="10" dur="500"/>
                                        <p:tgtEl>
                                          <p:spTgt spid="42190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21904"/>
                                        </p:tgtEl>
                                        <p:attrNameLst>
                                          <p:attrName>style.visibility</p:attrName>
                                        </p:attrNameLst>
                                      </p:cBhvr>
                                      <p:to>
                                        <p:strVal val="visible"/>
                                      </p:to>
                                    </p:set>
                                    <p:animEffect transition="in" filter="checkerboard(across)">
                                      <p:cBhvr>
                                        <p:cTn id="15" dur="500"/>
                                        <p:tgtEl>
                                          <p:spTgt spid="42190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21894"/>
                                        </p:tgtEl>
                                        <p:attrNameLst>
                                          <p:attrName>style.visibility</p:attrName>
                                        </p:attrNameLst>
                                      </p:cBhvr>
                                      <p:to>
                                        <p:strVal val="visible"/>
                                      </p:to>
                                    </p:set>
                                    <p:animEffect transition="in" filter="checkerboard(across)">
                                      <p:cBhvr>
                                        <p:cTn id="18" dur="500"/>
                                        <p:tgtEl>
                                          <p:spTgt spid="421894"/>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21902"/>
                                        </p:tgtEl>
                                        <p:attrNameLst>
                                          <p:attrName>style.visibility</p:attrName>
                                        </p:attrNameLst>
                                      </p:cBhvr>
                                      <p:to>
                                        <p:strVal val="visible"/>
                                      </p:to>
                                    </p:set>
                                    <p:animEffect transition="in" filter="checkerboard(across)">
                                      <p:cBhvr>
                                        <p:cTn id="21" dur="500"/>
                                        <p:tgtEl>
                                          <p:spTgt spid="42190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21909"/>
                                        </p:tgtEl>
                                        <p:attrNameLst>
                                          <p:attrName>style.visibility</p:attrName>
                                        </p:attrNameLst>
                                      </p:cBhvr>
                                      <p:to>
                                        <p:strVal val="visible"/>
                                      </p:to>
                                    </p:set>
                                    <p:animEffect transition="in" filter="checkerboard(across)">
                                      <p:cBhvr>
                                        <p:cTn id="26" dur="500"/>
                                        <p:tgtEl>
                                          <p:spTgt spid="42190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421905"/>
                                        </p:tgtEl>
                                        <p:attrNameLst>
                                          <p:attrName>style.visibility</p:attrName>
                                        </p:attrNameLst>
                                      </p:cBhvr>
                                      <p:to>
                                        <p:strVal val="visible"/>
                                      </p:to>
                                    </p:set>
                                    <p:animEffect transition="in" filter="checkerboard(across)">
                                      <p:cBhvr>
                                        <p:cTn id="29" dur="500"/>
                                        <p:tgtEl>
                                          <p:spTgt spid="421905"/>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21895"/>
                                        </p:tgtEl>
                                        <p:attrNameLst>
                                          <p:attrName>style.visibility</p:attrName>
                                        </p:attrNameLst>
                                      </p:cBhvr>
                                      <p:to>
                                        <p:strVal val="visible"/>
                                      </p:to>
                                    </p:set>
                                    <p:animEffect transition="in" filter="checkerboard(across)">
                                      <p:cBhvr>
                                        <p:cTn id="32" dur="500"/>
                                        <p:tgtEl>
                                          <p:spTgt spid="42189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21903"/>
                                        </p:tgtEl>
                                        <p:attrNameLst>
                                          <p:attrName>style.visibility</p:attrName>
                                        </p:attrNameLst>
                                      </p:cBhvr>
                                      <p:to>
                                        <p:strVal val="visible"/>
                                      </p:to>
                                    </p:set>
                                    <p:animEffect transition="in" filter="checkerboard(across)">
                                      <p:cBhvr>
                                        <p:cTn id="35" dur="500"/>
                                        <p:tgtEl>
                                          <p:spTgt spid="42190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3" grpId="0"/>
      <p:bldP spid="421894" grpId="0"/>
      <p:bldP spid="421895" grpId="0"/>
      <p:bldP spid="421901" grpId="0" animBg="1"/>
      <p:bldP spid="421902" grpId="0" animBg="1"/>
      <p:bldP spid="421903" grpId="0" animBg="1"/>
      <p:bldP spid="421904" grpId="0" animBg="1"/>
      <p:bldP spid="421905" grpId="0" animBg="1"/>
      <p:bldP spid="4219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vert="horz" lIns="91440" tIns="45720" rIns="91440" bIns="45720" rtlCol="0" anchor="ctr">
            <a:normAutofit/>
          </a:bodyPr>
          <a:lstStyle/>
          <a:p>
            <a:r>
              <a:rPr lang="fr-FR" sz="3600" b="1" dirty="0" smtClean="0">
                <a:solidFill>
                  <a:srgbClr val="0070C0"/>
                </a:solidFill>
                <a:effectLst>
                  <a:outerShdw blurRad="38100" dist="38100" dir="2700000" algn="tl">
                    <a:srgbClr val="000000">
                      <a:alpha val="43137"/>
                    </a:srgbClr>
                  </a:outerShdw>
                </a:effectLst>
                <a:latin typeface="+mj-lt"/>
              </a:rPr>
              <a:t>1. </a:t>
            </a:r>
            <a:r>
              <a:rPr lang="es-CL" sz="3600" b="1" dirty="0" smtClean="0">
                <a:solidFill>
                  <a:srgbClr val="0070C0"/>
                </a:solidFill>
                <a:effectLst>
                  <a:outerShdw blurRad="38100" dist="38100" dir="2700000" algn="tl">
                    <a:srgbClr val="000000">
                      <a:alpha val="43137"/>
                    </a:srgbClr>
                  </a:outerShdw>
                </a:effectLst>
                <a:latin typeface="+mj-lt"/>
              </a:rPr>
              <a:t>Las reglas del juego</a:t>
            </a:r>
            <a:endParaRPr lang="es-CL" sz="3600" b="1" dirty="0">
              <a:solidFill>
                <a:srgbClr val="0070C0"/>
              </a:solidFill>
              <a:effectLst>
                <a:outerShdw blurRad="38100" dist="38100" dir="2700000" algn="tl">
                  <a:srgbClr val="000000">
                    <a:alpha val="43137"/>
                  </a:srgbClr>
                </a:outerShdw>
              </a:effectLst>
              <a:latin typeface="+mj-lt"/>
            </a:endParaRPr>
          </a:p>
        </p:txBody>
      </p:sp>
      <p:sp>
        <p:nvSpPr>
          <p:cNvPr id="425987" name="Rectangle 3"/>
          <p:cNvSpPr>
            <a:spLocks noGrp="1" noChangeArrowheads="1"/>
          </p:cNvSpPr>
          <p:nvPr>
            <p:ph type="body" sz="half" idx="1"/>
          </p:nvPr>
        </p:nvSpPr>
        <p:spPr>
          <a:xfrm>
            <a:off x="740417" y="1475137"/>
            <a:ext cx="8001727" cy="4704937"/>
          </a:xfrm>
        </p:spPr>
        <p:txBody>
          <a:bodyPr>
            <a:normAutofit fontScale="92500"/>
          </a:bodyPr>
          <a:lstStyle/>
          <a:p>
            <a:pPr>
              <a:spcBef>
                <a:spcPct val="45000"/>
              </a:spcBef>
            </a:pPr>
            <a:r>
              <a:rPr lang="es-CL" sz="2400" dirty="0" smtClean="0">
                <a:solidFill>
                  <a:srgbClr val="0070C0"/>
                </a:solidFill>
                <a:latin typeface="+mj-lt"/>
              </a:rPr>
              <a:t>El incentivador y el prestador de servicios de salud deben definir las reglas del juego que establecen el acuerdo entre las 2 partes</a:t>
            </a:r>
          </a:p>
          <a:p>
            <a:pPr>
              <a:spcBef>
                <a:spcPct val="45000"/>
              </a:spcBef>
            </a:pPr>
            <a:r>
              <a:rPr lang="es-CL" sz="2400" dirty="0" smtClean="0">
                <a:solidFill>
                  <a:srgbClr val="0070C0"/>
                </a:solidFill>
                <a:latin typeface="+mj-lt"/>
              </a:rPr>
              <a:t>Estas reglas del juego pueden ser definidas por:</a:t>
            </a:r>
          </a:p>
          <a:p>
            <a:pPr marL="546838" lvl="1" indent="-47309">
              <a:spcBef>
                <a:spcPct val="45000"/>
              </a:spcBef>
              <a:buSzPct val="80000"/>
              <a:buFontTx/>
              <a:buChar char="•"/>
            </a:pPr>
            <a:r>
              <a:rPr lang="es-CL" sz="2200" dirty="0" smtClean="0">
                <a:solidFill>
                  <a:srgbClr val="0070C0"/>
                </a:solidFill>
                <a:latin typeface="+mj-lt"/>
              </a:rPr>
              <a:t>El incentivador que, con recurso a la reglamentación, define el contrato o acuerdo</a:t>
            </a:r>
          </a:p>
          <a:p>
            <a:pPr marL="546838" lvl="1" indent="-47309">
              <a:spcBef>
                <a:spcPct val="45000"/>
              </a:spcBef>
              <a:buSzPct val="80000"/>
              <a:buFontTx/>
              <a:buChar char="•"/>
            </a:pPr>
            <a:r>
              <a:rPr lang="es-CL" sz="2200" dirty="0" smtClean="0">
                <a:solidFill>
                  <a:srgbClr val="0070C0"/>
                </a:solidFill>
                <a:latin typeface="+mj-lt"/>
              </a:rPr>
              <a:t>El incentivador puede consultar los prestadores de servicios de salud: concertación no es contractualización</a:t>
            </a:r>
          </a:p>
          <a:p>
            <a:pPr marL="546838" lvl="1" indent="-47309">
              <a:spcBef>
                <a:spcPct val="45000"/>
              </a:spcBef>
              <a:buSzPct val="80000"/>
              <a:buFontTx/>
              <a:buChar char="•"/>
            </a:pPr>
            <a:r>
              <a:rPr lang="es-CL" sz="2200" dirty="0" smtClean="0">
                <a:solidFill>
                  <a:srgbClr val="0070C0"/>
                </a:solidFill>
                <a:latin typeface="+mj-lt"/>
              </a:rPr>
              <a:t> El incentivador puede </a:t>
            </a:r>
          </a:p>
          <a:p>
            <a:pPr marL="1242479" lvl="2" indent="-342900">
              <a:spcBef>
                <a:spcPct val="45000"/>
              </a:spcBef>
              <a:buFont typeface="+mj-lt"/>
              <a:buAutoNum type="arabicPeriod"/>
            </a:pPr>
            <a:r>
              <a:rPr lang="es-CL" sz="1900" dirty="0">
                <a:solidFill>
                  <a:srgbClr val="0070C0"/>
                </a:solidFill>
                <a:latin typeface="+mj-lt"/>
              </a:rPr>
              <a:t>p</a:t>
            </a:r>
            <a:r>
              <a:rPr lang="es-CL" sz="1900" dirty="0" smtClean="0">
                <a:solidFill>
                  <a:srgbClr val="0070C0"/>
                </a:solidFill>
                <a:latin typeface="+mj-lt"/>
              </a:rPr>
              <a:t>asar un contrato con cada prestador de servicio de salud </a:t>
            </a:r>
          </a:p>
          <a:p>
            <a:pPr marL="1242479" lvl="2" indent="-342900">
              <a:spcBef>
                <a:spcPct val="45000"/>
              </a:spcBef>
              <a:buFont typeface="+mj-lt"/>
              <a:buAutoNum type="arabicPeriod"/>
            </a:pPr>
            <a:r>
              <a:rPr lang="es-CL" sz="1900" dirty="0">
                <a:solidFill>
                  <a:srgbClr val="0070C0"/>
                </a:solidFill>
                <a:latin typeface="+mj-lt"/>
              </a:rPr>
              <a:t>u</a:t>
            </a:r>
            <a:r>
              <a:rPr lang="es-CL" sz="1900" dirty="0" smtClean="0">
                <a:solidFill>
                  <a:srgbClr val="0070C0"/>
                </a:solidFill>
                <a:latin typeface="+mj-lt"/>
              </a:rPr>
              <a:t>na convención-marco con un grupo de prestadores de servicios de salud</a:t>
            </a:r>
          </a:p>
          <a:p>
            <a:pPr marL="442379">
              <a:spcBef>
                <a:spcPct val="45000"/>
              </a:spcBef>
            </a:pPr>
            <a:r>
              <a:rPr lang="es-CL" sz="2400" dirty="0" smtClean="0">
                <a:solidFill>
                  <a:srgbClr val="0070C0"/>
                </a:solidFill>
                <a:latin typeface="+mj-lt"/>
              </a:rPr>
              <a:t>Las reglas del juego es un anexo al contrato que define el juego</a:t>
            </a:r>
            <a:endParaRPr lang="es-CL" sz="2400" dirty="0">
              <a:solidFill>
                <a:srgbClr val="0070C0"/>
              </a:solidFill>
              <a:latin typeface="+mj-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369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latin typeface="+mj-lt"/>
              </a:rPr>
              <a:t>Las reglas del juego…</a:t>
            </a:r>
            <a:endParaRPr lang="es-CL" sz="3600" b="1" dirty="0">
              <a:solidFill>
                <a:srgbClr val="0070C0"/>
              </a:solidFill>
              <a:effectLst>
                <a:outerShdw blurRad="38100" dist="38100" dir="2700000" algn="tl">
                  <a:srgbClr val="000000">
                    <a:alpha val="43137"/>
                  </a:srgbClr>
                </a:outerShdw>
              </a:effectLst>
              <a:latin typeface="+mj-lt"/>
            </a:endParaRPr>
          </a:p>
        </p:txBody>
      </p:sp>
      <p:sp>
        <p:nvSpPr>
          <p:cNvPr id="428035" name="Rectangle 3"/>
          <p:cNvSpPr>
            <a:spLocks noGrp="1" noChangeArrowheads="1"/>
          </p:cNvSpPr>
          <p:nvPr>
            <p:ph type="body" sz="half" idx="1"/>
          </p:nvPr>
        </p:nvSpPr>
        <p:spPr>
          <a:xfrm>
            <a:off x="1008440" y="1909193"/>
            <a:ext cx="7492650" cy="4351223"/>
          </a:xfrm>
        </p:spPr>
        <p:txBody>
          <a:bodyPr vert="horz" lIns="91440" tIns="45720" rIns="91440" bIns="45720" rtlCol="0">
            <a:normAutofit/>
          </a:bodyPr>
          <a:lstStyle/>
          <a:p>
            <a:pPr>
              <a:lnSpc>
                <a:spcPct val="80000"/>
              </a:lnSpc>
              <a:spcBef>
                <a:spcPct val="45000"/>
              </a:spcBef>
              <a:buFontTx/>
              <a:buNone/>
            </a:pPr>
            <a:r>
              <a:rPr lang="es-CL" sz="2800" dirty="0" smtClean="0">
                <a:solidFill>
                  <a:srgbClr val="0070C0"/>
                </a:solidFill>
              </a:rPr>
              <a:t>La realidad es a menudo la siguiente:</a:t>
            </a:r>
          </a:p>
          <a:p>
            <a:pPr>
              <a:lnSpc>
                <a:spcPct val="80000"/>
              </a:lnSpc>
              <a:spcBef>
                <a:spcPct val="45000"/>
              </a:spcBef>
              <a:buFontTx/>
              <a:buNone/>
            </a:pPr>
            <a:endParaRPr lang="es-CL" sz="2100" dirty="0" smtClean="0">
              <a:solidFill>
                <a:srgbClr val="0070C0"/>
              </a:solidFill>
            </a:endParaRPr>
          </a:p>
          <a:p>
            <a:pPr marL="342900" lvl="1" indent="-342900">
              <a:lnSpc>
                <a:spcPct val="80000"/>
              </a:lnSpc>
              <a:spcBef>
                <a:spcPct val="45000"/>
              </a:spcBef>
              <a:buFontTx/>
              <a:buChar char="•"/>
            </a:pPr>
            <a:r>
              <a:rPr lang="es-CL" sz="2100" dirty="0" smtClean="0">
                <a:solidFill>
                  <a:srgbClr val="0070C0"/>
                </a:solidFill>
              </a:rPr>
              <a:t>Las reglas del juego están definidas por el incentivador que recurre a la reglamentación</a:t>
            </a:r>
          </a:p>
          <a:p>
            <a:pPr marL="342900" lvl="1" indent="-342900">
              <a:lnSpc>
                <a:spcPct val="80000"/>
              </a:lnSpc>
              <a:spcBef>
                <a:spcPct val="45000"/>
              </a:spcBef>
              <a:buFontTx/>
              <a:buChar char="•"/>
            </a:pPr>
            <a:r>
              <a:rPr lang="es-CL" sz="2100" dirty="0" smtClean="0">
                <a:solidFill>
                  <a:srgbClr val="0070C0"/>
                </a:solidFill>
              </a:rPr>
              <a:t>Pero estas reglas del juego no son imperativas y en consecuencia no impuestas a los prestadores de servicios de salud </a:t>
            </a:r>
          </a:p>
          <a:p>
            <a:pPr marL="342900" lvl="1" indent="-342900">
              <a:lnSpc>
                <a:spcPct val="80000"/>
              </a:lnSpc>
              <a:spcBef>
                <a:spcPct val="45000"/>
              </a:spcBef>
              <a:buFontTx/>
              <a:buChar char="•"/>
            </a:pPr>
            <a:r>
              <a:rPr lang="es-CL" sz="2100" dirty="0" smtClean="0">
                <a:solidFill>
                  <a:srgbClr val="0070C0"/>
                </a:solidFill>
              </a:rPr>
              <a:t>En consecuencia, un contrato de adhesión es establecido entre el incentivador y el prestador de servicios de salud que indica que el incentivador y el prestador de servicios de salud aceptan las reglas del juego y que las respetarán</a:t>
            </a:r>
            <a:endParaRPr lang="es-CL" sz="2100" dirty="0">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02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rPr>
              <a:t>El contenido de las reglas del juego</a:t>
            </a:r>
            <a:endParaRPr lang="es-CL" sz="3600" b="1" dirty="0">
              <a:solidFill>
                <a:srgbClr val="0070C0"/>
              </a:solidFill>
              <a:effectLst>
                <a:outerShdw blurRad="38100" dist="38100" dir="2700000" algn="tl">
                  <a:srgbClr val="000000">
                    <a:alpha val="43137"/>
                  </a:srgbClr>
                </a:outerShdw>
              </a:effectLst>
            </a:endParaRPr>
          </a:p>
        </p:txBody>
      </p:sp>
      <p:sp>
        <p:nvSpPr>
          <p:cNvPr id="430083" name="Rectangle 3"/>
          <p:cNvSpPr>
            <a:spLocks noGrp="1" noChangeArrowheads="1"/>
          </p:cNvSpPr>
          <p:nvPr>
            <p:ph type="body" sz="half" idx="1"/>
          </p:nvPr>
        </p:nvSpPr>
        <p:spPr>
          <a:xfrm>
            <a:off x="425669" y="1591824"/>
            <a:ext cx="8533169" cy="5474305"/>
          </a:xfrm>
        </p:spPr>
        <p:txBody>
          <a:bodyPr vert="horz" lIns="91440" tIns="45720" rIns="91440" bIns="45720" rtlCol="0">
            <a:normAutofit/>
          </a:bodyPr>
          <a:lstStyle/>
          <a:p>
            <a:pPr>
              <a:lnSpc>
                <a:spcPct val="90000"/>
              </a:lnSpc>
              <a:spcBef>
                <a:spcPct val="45000"/>
              </a:spcBef>
            </a:pPr>
            <a:r>
              <a:rPr lang="es-CL" sz="2200" dirty="0" smtClean="0">
                <a:solidFill>
                  <a:srgbClr val="0070C0"/>
                </a:solidFill>
              </a:rPr>
              <a:t>Idealmente las reglas del juego deberían portar sobre las etapas </a:t>
            </a:r>
            <a:r>
              <a:rPr lang="es-CL" sz="2200" b="1" dirty="0" smtClean="0">
                <a:solidFill>
                  <a:srgbClr val="0070C0"/>
                </a:solidFill>
              </a:rPr>
              <a:t>2 y 3</a:t>
            </a:r>
          </a:p>
          <a:p>
            <a:pPr>
              <a:lnSpc>
                <a:spcPct val="90000"/>
              </a:lnSpc>
              <a:spcBef>
                <a:spcPct val="45000"/>
              </a:spcBef>
            </a:pPr>
            <a:r>
              <a:rPr lang="es-CL" sz="2200" dirty="0" smtClean="0">
                <a:solidFill>
                  <a:srgbClr val="0070C0"/>
                </a:solidFill>
              </a:rPr>
              <a:t>La </a:t>
            </a:r>
            <a:r>
              <a:rPr lang="es-CL" sz="2200" b="1" dirty="0" smtClean="0">
                <a:solidFill>
                  <a:srgbClr val="0070C0"/>
                </a:solidFill>
              </a:rPr>
              <a:t>etapa 2</a:t>
            </a:r>
            <a:r>
              <a:rPr lang="es-CL" sz="2200" dirty="0" smtClean="0">
                <a:solidFill>
                  <a:srgbClr val="0070C0"/>
                </a:solidFill>
              </a:rPr>
              <a:t>: </a:t>
            </a:r>
          </a:p>
          <a:p>
            <a:pPr marL="742950" lvl="2" indent="-342900">
              <a:lnSpc>
                <a:spcPct val="90000"/>
              </a:lnSpc>
              <a:spcBef>
                <a:spcPct val="45000"/>
              </a:spcBef>
              <a:buFontTx/>
              <a:buChar char="-"/>
            </a:pPr>
            <a:r>
              <a:rPr lang="es-CL" sz="2000" dirty="0" smtClean="0">
                <a:solidFill>
                  <a:srgbClr val="0070C0"/>
                </a:solidFill>
              </a:rPr>
              <a:t>El prestador de servicios de salud produce resultados</a:t>
            </a:r>
          </a:p>
          <a:p>
            <a:pPr marL="742950" lvl="2" indent="-342900">
              <a:lnSpc>
                <a:spcPct val="90000"/>
              </a:lnSpc>
              <a:spcBef>
                <a:spcPct val="45000"/>
              </a:spcBef>
              <a:buFontTx/>
              <a:buChar char="-"/>
            </a:pPr>
            <a:r>
              <a:rPr lang="es-CL" sz="2000" dirty="0" smtClean="0">
                <a:solidFill>
                  <a:srgbClr val="0070C0"/>
                </a:solidFill>
              </a:rPr>
              <a:t>y, después de los cálculos, recibe el fruto de sus esfuerzos</a:t>
            </a:r>
          </a:p>
          <a:p>
            <a:pPr>
              <a:lnSpc>
                <a:spcPct val="90000"/>
              </a:lnSpc>
              <a:spcBef>
                <a:spcPct val="45000"/>
              </a:spcBef>
            </a:pPr>
            <a:r>
              <a:rPr lang="es-CL" sz="2200" dirty="0" smtClean="0">
                <a:solidFill>
                  <a:srgbClr val="0070C0"/>
                </a:solidFill>
              </a:rPr>
              <a:t>No interesarse a la </a:t>
            </a:r>
            <a:r>
              <a:rPr lang="es-CL" sz="2200" b="1" dirty="0" smtClean="0">
                <a:solidFill>
                  <a:srgbClr val="0070C0"/>
                </a:solidFill>
              </a:rPr>
              <a:t>etapa 3 </a:t>
            </a:r>
            <a:r>
              <a:rPr lang="es-CL" sz="2200" dirty="0" smtClean="0">
                <a:solidFill>
                  <a:srgbClr val="0070C0"/>
                </a:solidFill>
              </a:rPr>
              <a:t>significa que el incentivador no está interesado por saber como el prestador de servicios de salud utilizará el dinero recibido</a:t>
            </a:r>
          </a:p>
          <a:p>
            <a:pPr>
              <a:lnSpc>
                <a:spcPct val="90000"/>
              </a:lnSpc>
              <a:spcBef>
                <a:spcPct val="45000"/>
              </a:spcBef>
            </a:pPr>
            <a:r>
              <a:rPr lang="es-CL" sz="2200" dirty="0" smtClean="0">
                <a:solidFill>
                  <a:srgbClr val="0070C0"/>
                </a:solidFill>
              </a:rPr>
              <a:t>Ahora bien, la manera por la cual este dinero será utilizado, tiene una incidencia en el ciclo siguiente, sobre la incitación de producir mejores resultados </a:t>
            </a:r>
          </a:p>
          <a:p>
            <a:pPr>
              <a:lnSpc>
                <a:spcPct val="90000"/>
              </a:lnSpc>
              <a:spcBef>
                <a:spcPct val="45000"/>
              </a:spcBef>
            </a:pPr>
            <a:r>
              <a:rPr lang="es-CL" sz="2200" dirty="0" smtClean="0">
                <a:solidFill>
                  <a:srgbClr val="0070C0"/>
                </a:solidFill>
              </a:rPr>
              <a:t>Por ejemplo, si el personal recibe una prima o bonificación, en el ciclo siguiente, este será motivado para hacer esfuerzos y mejorar los resultados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285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rPr>
              <a:t>El contenido de las reglas del juego…</a:t>
            </a:r>
            <a:endParaRPr lang="es-CL" sz="3600" b="1" dirty="0">
              <a:solidFill>
                <a:srgbClr val="0070C0"/>
              </a:solidFill>
              <a:effectLst>
                <a:outerShdw blurRad="38100" dist="38100" dir="2700000" algn="tl">
                  <a:srgbClr val="000000">
                    <a:alpha val="43137"/>
                  </a:srgbClr>
                </a:outerShdw>
              </a:effectLst>
            </a:endParaRPr>
          </a:p>
        </p:txBody>
      </p:sp>
      <p:sp>
        <p:nvSpPr>
          <p:cNvPr id="434179" name="Rectangle 3"/>
          <p:cNvSpPr>
            <a:spLocks noGrp="1" noChangeArrowheads="1"/>
          </p:cNvSpPr>
          <p:nvPr>
            <p:ph type="body" sz="half" idx="1"/>
          </p:nvPr>
        </p:nvSpPr>
        <p:spPr>
          <a:xfrm>
            <a:off x="157656" y="1667483"/>
            <a:ext cx="8986343" cy="5474305"/>
          </a:xfrm>
        </p:spPr>
        <p:txBody>
          <a:bodyPr vert="horz" lIns="91440" tIns="45720" rIns="91440" bIns="45720" rtlCol="0">
            <a:noAutofit/>
          </a:bodyPr>
          <a:lstStyle/>
          <a:p>
            <a:pPr>
              <a:spcBef>
                <a:spcPct val="45000"/>
              </a:spcBef>
            </a:pPr>
            <a:r>
              <a:rPr lang="es-CL" sz="2200" dirty="0" smtClean="0">
                <a:solidFill>
                  <a:srgbClr val="0070C0"/>
                </a:solidFill>
              </a:rPr>
              <a:t>En realidad, las reglas del juego solo se concentran en la </a:t>
            </a:r>
            <a:r>
              <a:rPr lang="es-CL" sz="2200" b="1" dirty="0" smtClean="0">
                <a:solidFill>
                  <a:srgbClr val="0070C0"/>
                </a:solidFill>
              </a:rPr>
              <a:t>etapa 2…</a:t>
            </a:r>
            <a:r>
              <a:rPr lang="es-CL" sz="2200" dirty="0" smtClean="0">
                <a:solidFill>
                  <a:srgbClr val="0070C0"/>
                </a:solidFill>
              </a:rPr>
              <a:t>Porqué?</a:t>
            </a:r>
          </a:p>
          <a:p>
            <a:pPr marL="342900" lvl="1" indent="-342900">
              <a:spcBef>
                <a:spcPct val="45000"/>
              </a:spcBef>
              <a:buFontTx/>
              <a:buChar char="•"/>
            </a:pPr>
            <a:r>
              <a:rPr lang="es-CL" sz="2200" dirty="0" smtClean="0">
                <a:solidFill>
                  <a:srgbClr val="0070C0"/>
                </a:solidFill>
              </a:rPr>
              <a:t>Interpretación liberal </a:t>
            </a:r>
          </a:p>
          <a:p>
            <a:pPr marL="742950" lvl="2" indent="-342900">
              <a:spcBef>
                <a:spcPct val="45000"/>
              </a:spcBef>
              <a:buFontTx/>
              <a:buChar char="•"/>
            </a:pPr>
            <a:r>
              <a:rPr lang="es-CL" sz="1800" dirty="0" smtClean="0">
                <a:solidFill>
                  <a:srgbClr val="0070C0"/>
                </a:solidFill>
              </a:rPr>
              <a:t>El prestador de servicios de salud sabe mejor que nadie como utilizar los frutos del desempeño y en consecuencia no necesitaría reglas</a:t>
            </a:r>
          </a:p>
          <a:p>
            <a:pPr>
              <a:spcBef>
                <a:spcPct val="45000"/>
              </a:spcBef>
              <a:buFontTx/>
            </a:pPr>
            <a:r>
              <a:rPr lang="es-CL" sz="2200" dirty="0" smtClean="0">
                <a:solidFill>
                  <a:srgbClr val="0070C0"/>
                </a:solidFill>
              </a:rPr>
              <a:t>Porqué es preferible que las reglas del juego porten también sobre la etapa 3?</a:t>
            </a:r>
          </a:p>
          <a:p>
            <a:pPr marL="742950" lvl="2" indent="-342900">
              <a:spcBef>
                <a:spcPct val="45000"/>
              </a:spcBef>
              <a:buFontTx/>
              <a:buChar char="•"/>
            </a:pPr>
            <a:r>
              <a:rPr lang="es-CL" sz="2000" dirty="0" smtClean="0">
                <a:solidFill>
                  <a:srgbClr val="0070C0"/>
                </a:solidFill>
              </a:rPr>
              <a:t>A menudo, se trata de dinero público entonces el incentivador es deudor</a:t>
            </a:r>
          </a:p>
          <a:p>
            <a:pPr marL="742950" lvl="2" indent="-342900">
              <a:spcBef>
                <a:spcPct val="45000"/>
              </a:spcBef>
              <a:buFontTx/>
              <a:buChar char="•"/>
            </a:pPr>
            <a:r>
              <a:rPr lang="es-CL" sz="2000" dirty="0" smtClean="0">
                <a:solidFill>
                  <a:srgbClr val="0070C0"/>
                </a:solidFill>
              </a:rPr>
              <a:t>El prestador de servicios de salud puede hacer malas elecciones (falta de información, pero también presiones para una utilización que vaya mas hacia intereses individuales que colectivo o de las poblaciones)</a:t>
            </a:r>
          </a:p>
          <a:p>
            <a:pPr marL="742950" lvl="2" indent="-342900">
              <a:spcBef>
                <a:spcPct val="45000"/>
              </a:spcBef>
              <a:buFontTx/>
              <a:buChar char="•"/>
            </a:pPr>
            <a:r>
              <a:rPr lang="es-CL" sz="2000" dirty="0" smtClean="0">
                <a:solidFill>
                  <a:srgbClr val="0070C0"/>
                </a:solidFill>
              </a:rPr>
              <a:t>Por una preocupación de armonización de práctica</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847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rPr>
              <a:t>Etapa 2. La apreciación del desempeño</a:t>
            </a:r>
            <a:endParaRPr lang="es-CL" sz="3600" b="1" dirty="0">
              <a:solidFill>
                <a:srgbClr val="0070C0"/>
              </a:solidFill>
              <a:effectLst>
                <a:outerShdw blurRad="38100" dist="38100" dir="2700000" algn="tl">
                  <a:srgbClr val="000000">
                    <a:alpha val="43137"/>
                  </a:srgbClr>
                </a:outerShdw>
              </a:effectLst>
            </a:endParaRPr>
          </a:p>
        </p:txBody>
      </p:sp>
      <p:sp>
        <p:nvSpPr>
          <p:cNvPr id="436227" name="Rectangle 3"/>
          <p:cNvSpPr>
            <a:spLocks noGrp="1" noChangeArrowheads="1"/>
          </p:cNvSpPr>
          <p:nvPr>
            <p:ph type="body" sz="half" idx="1"/>
          </p:nvPr>
        </p:nvSpPr>
        <p:spPr>
          <a:xfrm>
            <a:off x="298216" y="1762079"/>
            <a:ext cx="8660621" cy="4351223"/>
          </a:xfrm>
        </p:spPr>
        <p:txBody>
          <a:bodyPr/>
          <a:lstStyle/>
          <a:p>
            <a:pPr>
              <a:lnSpc>
                <a:spcPct val="90000"/>
              </a:lnSpc>
              <a:spcBef>
                <a:spcPct val="45000"/>
              </a:spcBef>
            </a:pPr>
            <a:r>
              <a:rPr lang="es-CL" sz="2200" dirty="0" smtClean="0">
                <a:solidFill>
                  <a:srgbClr val="0070C0"/>
                </a:solidFill>
              </a:rPr>
              <a:t>Las reglas del juego deben ser definir como será apreciado el desempeño</a:t>
            </a:r>
          </a:p>
          <a:p>
            <a:pPr>
              <a:lnSpc>
                <a:spcPct val="90000"/>
              </a:lnSpc>
              <a:spcBef>
                <a:spcPct val="45000"/>
              </a:spcBef>
            </a:pPr>
            <a:r>
              <a:rPr lang="es-CL" sz="2200" dirty="0" smtClean="0">
                <a:solidFill>
                  <a:srgbClr val="0070C0"/>
                </a:solidFill>
              </a:rPr>
              <a:t>2 posibilidades:</a:t>
            </a:r>
            <a:endParaRPr lang="es-CL" sz="2200" dirty="0">
              <a:solidFill>
                <a:srgbClr val="0070C0"/>
              </a:solidFill>
            </a:endParaRPr>
          </a:p>
          <a:p>
            <a:pPr lvl="1">
              <a:lnSpc>
                <a:spcPct val="90000"/>
              </a:lnSpc>
              <a:spcBef>
                <a:spcPct val="45000"/>
              </a:spcBef>
            </a:pPr>
            <a:r>
              <a:rPr lang="es-CL" sz="1800" dirty="0" smtClean="0">
                <a:solidFill>
                  <a:srgbClr val="0070C0"/>
                </a:solidFill>
              </a:rPr>
              <a:t>Idealmente, el incentivador esta interesado por el impacto en la salud de las poblaciones pero es difícil medirlo</a:t>
            </a:r>
          </a:p>
          <a:p>
            <a:pPr lvl="1">
              <a:lnSpc>
                <a:spcPct val="90000"/>
              </a:lnSpc>
              <a:spcBef>
                <a:spcPct val="45000"/>
              </a:spcBef>
            </a:pPr>
            <a:r>
              <a:rPr lang="es-CL" sz="1800" dirty="0" smtClean="0">
                <a:solidFill>
                  <a:srgbClr val="0070C0"/>
                </a:solidFill>
              </a:rPr>
              <a:t>entonces se interesará en los resultados "</a:t>
            </a:r>
            <a:r>
              <a:rPr lang="es-CL" sz="1800" dirty="0" err="1" smtClean="0">
                <a:solidFill>
                  <a:srgbClr val="0070C0"/>
                </a:solidFill>
              </a:rPr>
              <a:t>outcomes</a:t>
            </a:r>
            <a:r>
              <a:rPr lang="es-CL" sz="1800" dirty="0" smtClean="0">
                <a:solidFill>
                  <a:srgbClr val="0070C0"/>
                </a:solidFill>
              </a:rPr>
              <a:t>" como </a:t>
            </a:r>
            <a:r>
              <a:rPr lang="es-CL" sz="1800" i="1" dirty="0" smtClean="0">
                <a:solidFill>
                  <a:srgbClr val="0070C0"/>
                </a:solidFill>
              </a:rPr>
              <a:t>"numero de niños vacunados".  </a:t>
            </a:r>
          </a:p>
          <a:p>
            <a:pPr lvl="1">
              <a:lnSpc>
                <a:spcPct val="90000"/>
              </a:lnSpc>
              <a:spcBef>
                <a:spcPct val="45000"/>
              </a:spcBef>
            </a:pPr>
            <a:r>
              <a:rPr lang="es-CL" sz="1800" dirty="0" smtClean="0">
                <a:solidFill>
                  <a:srgbClr val="0070C0"/>
                </a:solidFill>
              </a:rPr>
              <a:t>Poco importa como el prestador de servicios de salud alcanza los resultados… Es su problema</a:t>
            </a:r>
          </a:p>
          <a:p>
            <a:pPr lvl="1">
              <a:lnSpc>
                <a:spcPct val="90000"/>
              </a:lnSpc>
              <a:spcBef>
                <a:spcPct val="45000"/>
              </a:spcBef>
            </a:pPr>
            <a:r>
              <a:rPr lang="es-CL" sz="1800" dirty="0" smtClean="0">
                <a:solidFill>
                  <a:srgbClr val="0070C0"/>
                </a:solidFill>
              </a:rPr>
              <a:t>Hay que actuar sobre los insumos o "inputs", es decir inducir al prestador de servicios de salud a cambiar los comportamientos y practicas. Por ejemplo, </a:t>
            </a:r>
            <a:r>
              <a:rPr lang="es-CL" sz="1800" i="1" dirty="0" smtClean="0">
                <a:solidFill>
                  <a:srgbClr val="0070C0"/>
                </a:solidFill>
              </a:rPr>
              <a:t>“ficha medica bien rellenada"</a:t>
            </a:r>
            <a:r>
              <a:rPr lang="es-CL" sz="1800" dirty="0" smtClean="0">
                <a:solidFill>
                  <a:srgbClr val="0070C0"/>
                </a:solidFill>
              </a:rPr>
              <a:t>: se piensa que eso tendrá una incidencia en los "</a:t>
            </a:r>
            <a:r>
              <a:rPr lang="es-CL" sz="1800" dirty="0" err="1" smtClean="0">
                <a:solidFill>
                  <a:srgbClr val="0070C0"/>
                </a:solidFill>
              </a:rPr>
              <a:t>outcomes</a:t>
            </a:r>
            <a:r>
              <a:rPr lang="es-CL" sz="1800" dirty="0" smtClean="0">
                <a:solidFill>
                  <a:srgbClr val="0070C0"/>
                </a:solidFill>
              </a:rPr>
              <a:t>". Se entra en la caja negra</a:t>
            </a:r>
          </a:p>
          <a:p>
            <a:pPr>
              <a:lnSpc>
                <a:spcPct val="90000"/>
              </a:lnSpc>
              <a:spcBef>
                <a:spcPct val="45000"/>
              </a:spcBef>
            </a:pPr>
            <a:r>
              <a:rPr lang="es-CL" sz="2200" dirty="0" smtClean="0">
                <a:solidFill>
                  <a:srgbClr val="0070C0"/>
                </a:solidFill>
              </a:rPr>
              <a:t>Posibilidad de combinar los 2 enunciados expuestos</a:t>
            </a:r>
            <a:endParaRPr lang="fr-FR" sz="2200" dirty="0">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3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6227">
                                            <p:txEl>
                                              <p:pRg st="0" end="0"/>
                                            </p:txEl>
                                          </p:spTgt>
                                        </p:tgtEl>
                                        <p:attrNameLst>
                                          <p:attrName>style.visibility</p:attrName>
                                        </p:attrNameLst>
                                      </p:cBhvr>
                                      <p:to>
                                        <p:strVal val="visible"/>
                                      </p:to>
                                    </p:set>
                                    <p:animEffect transition="in" filter="checkerboard(across)">
                                      <p:cBhvr>
                                        <p:cTn id="7" dur="500"/>
                                        <p:tgtEl>
                                          <p:spTgt spid="436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6227">
                                            <p:txEl>
                                              <p:pRg st="1" end="1"/>
                                            </p:txEl>
                                          </p:spTgt>
                                        </p:tgtEl>
                                        <p:attrNameLst>
                                          <p:attrName>style.visibility</p:attrName>
                                        </p:attrNameLst>
                                      </p:cBhvr>
                                      <p:to>
                                        <p:strVal val="visible"/>
                                      </p:to>
                                    </p:set>
                                    <p:animEffect transition="in" filter="checkerboard(across)">
                                      <p:cBhvr>
                                        <p:cTn id="12" dur="500"/>
                                        <p:tgtEl>
                                          <p:spTgt spid="436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6227">
                                            <p:txEl>
                                              <p:pRg st="2" end="2"/>
                                            </p:txEl>
                                          </p:spTgt>
                                        </p:tgtEl>
                                        <p:attrNameLst>
                                          <p:attrName>style.visibility</p:attrName>
                                        </p:attrNameLst>
                                      </p:cBhvr>
                                      <p:to>
                                        <p:strVal val="visible"/>
                                      </p:to>
                                    </p:set>
                                    <p:animEffect transition="in" filter="checkerboard(across)">
                                      <p:cBhvr>
                                        <p:cTn id="17" dur="500"/>
                                        <p:tgtEl>
                                          <p:spTgt spid="436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6227">
                                            <p:txEl>
                                              <p:pRg st="3" end="3"/>
                                            </p:txEl>
                                          </p:spTgt>
                                        </p:tgtEl>
                                        <p:attrNameLst>
                                          <p:attrName>style.visibility</p:attrName>
                                        </p:attrNameLst>
                                      </p:cBhvr>
                                      <p:to>
                                        <p:strVal val="visible"/>
                                      </p:to>
                                    </p:set>
                                    <p:animEffect transition="in" filter="checkerboard(across)">
                                      <p:cBhvr>
                                        <p:cTn id="22" dur="500"/>
                                        <p:tgtEl>
                                          <p:spTgt spid="436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6227">
                                            <p:txEl>
                                              <p:pRg st="4" end="4"/>
                                            </p:txEl>
                                          </p:spTgt>
                                        </p:tgtEl>
                                        <p:attrNameLst>
                                          <p:attrName>style.visibility</p:attrName>
                                        </p:attrNameLst>
                                      </p:cBhvr>
                                      <p:to>
                                        <p:strVal val="visible"/>
                                      </p:to>
                                    </p:set>
                                    <p:animEffect transition="in" filter="checkerboard(across)">
                                      <p:cBhvr>
                                        <p:cTn id="27" dur="500"/>
                                        <p:tgtEl>
                                          <p:spTgt spid="4362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36227">
                                            <p:txEl>
                                              <p:pRg st="5" end="5"/>
                                            </p:txEl>
                                          </p:spTgt>
                                        </p:tgtEl>
                                        <p:attrNameLst>
                                          <p:attrName>style.visibility</p:attrName>
                                        </p:attrNameLst>
                                      </p:cBhvr>
                                      <p:to>
                                        <p:strVal val="visible"/>
                                      </p:to>
                                    </p:set>
                                    <p:animEffect transition="in" filter="checkerboard(across)">
                                      <p:cBhvr>
                                        <p:cTn id="32" dur="500"/>
                                        <p:tgtEl>
                                          <p:spTgt spid="4362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36227">
                                            <p:txEl>
                                              <p:pRg st="6" end="6"/>
                                            </p:txEl>
                                          </p:spTgt>
                                        </p:tgtEl>
                                        <p:attrNameLst>
                                          <p:attrName>style.visibility</p:attrName>
                                        </p:attrNameLst>
                                      </p:cBhvr>
                                      <p:to>
                                        <p:strVal val="visible"/>
                                      </p:to>
                                    </p:set>
                                    <p:animEffect transition="in" filter="checkerboard(across)">
                                      <p:cBhvr>
                                        <p:cTn id="37" dur="500"/>
                                        <p:tgtEl>
                                          <p:spTgt spid="436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rPr>
              <a:t>La apreciación del desempeño</a:t>
            </a:r>
            <a:r>
              <a:rPr lang="fr-FR" sz="3600" b="1" dirty="0" smtClean="0">
                <a:solidFill>
                  <a:srgbClr val="0070C0"/>
                </a:solidFill>
                <a:effectLst>
                  <a:outerShdw blurRad="38100" dist="38100" dir="2700000" algn="tl">
                    <a:srgbClr val="000000">
                      <a:alpha val="43137"/>
                    </a:srgbClr>
                  </a:outerShdw>
                </a:effectLst>
              </a:rPr>
              <a:t>…</a:t>
            </a:r>
            <a:endParaRPr lang="fr-FR" sz="3600" b="1" dirty="0">
              <a:solidFill>
                <a:srgbClr val="0070C0"/>
              </a:solidFill>
              <a:effectLst>
                <a:outerShdw blurRad="38100" dist="38100" dir="2700000" algn="tl">
                  <a:srgbClr val="000000">
                    <a:alpha val="43137"/>
                  </a:srgbClr>
                </a:outerShdw>
              </a:effectLst>
            </a:endParaRPr>
          </a:p>
        </p:txBody>
      </p:sp>
      <p:sp>
        <p:nvSpPr>
          <p:cNvPr id="454659" name="Rectangle 3"/>
          <p:cNvSpPr>
            <a:spLocks noGrp="1" noChangeArrowheads="1"/>
          </p:cNvSpPr>
          <p:nvPr>
            <p:ph type="body" sz="half" idx="1"/>
          </p:nvPr>
        </p:nvSpPr>
        <p:spPr>
          <a:xfrm>
            <a:off x="234978" y="1777845"/>
            <a:ext cx="8507167" cy="4351223"/>
          </a:xfrm>
        </p:spPr>
        <p:txBody>
          <a:bodyPr>
            <a:normAutofit fontScale="92500"/>
          </a:bodyPr>
          <a:lstStyle/>
          <a:p>
            <a:pPr>
              <a:lnSpc>
                <a:spcPct val="90000"/>
              </a:lnSpc>
              <a:spcBef>
                <a:spcPct val="45000"/>
              </a:spcBef>
            </a:pPr>
            <a:r>
              <a:rPr lang="es-CL" sz="2400" dirty="0" smtClean="0">
                <a:solidFill>
                  <a:srgbClr val="0070C0"/>
                </a:solidFill>
              </a:rPr>
              <a:t>Una cuestión técnica:</a:t>
            </a:r>
          </a:p>
          <a:p>
            <a:pPr algn="ctr">
              <a:lnSpc>
                <a:spcPct val="90000"/>
              </a:lnSpc>
              <a:spcBef>
                <a:spcPct val="45000"/>
              </a:spcBef>
              <a:buFontTx/>
              <a:buNone/>
            </a:pPr>
            <a:r>
              <a:rPr lang="es-CL" sz="2400" b="1" dirty="0" smtClean="0">
                <a:solidFill>
                  <a:srgbClr val="0070C0"/>
                </a:solidFill>
              </a:rPr>
              <a:t>Prima fija/proporcional o prima progresiva?</a:t>
            </a:r>
          </a:p>
          <a:p>
            <a:pPr>
              <a:lnSpc>
                <a:spcPct val="90000"/>
              </a:lnSpc>
              <a:spcBef>
                <a:spcPct val="45000"/>
              </a:spcBef>
            </a:pPr>
            <a:r>
              <a:rPr lang="es-CL" sz="2400" dirty="0" smtClean="0">
                <a:solidFill>
                  <a:srgbClr val="0070C0"/>
                </a:solidFill>
              </a:rPr>
              <a:t>Ejemplo de la vacunación</a:t>
            </a:r>
          </a:p>
          <a:p>
            <a:pPr lvl="1">
              <a:lnSpc>
                <a:spcPct val="90000"/>
              </a:lnSpc>
              <a:spcBef>
                <a:spcPct val="45000"/>
              </a:spcBef>
            </a:pPr>
            <a:r>
              <a:rPr lang="es-CL" sz="2200" dirty="0" smtClean="0">
                <a:solidFill>
                  <a:srgbClr val="0070C0"/>
                </a:solidFill>
              </a:rPr>
              <a:t>El rendimiento marginal del esfuerzo es decreciente (siempre es mas difícil alcanzar un niño suplementario)</a:t>
            </a:r>
          </a:p>
          <a:p>
            <a:pPr lvl="1">
              <a:lnSpc>
                <a:spcPct val="90000"/>
              </a:lnSpc>
              <a:spcBef>
                <a:spcPct val="45000"/>
              </a:spcBef>
            </a:pPr>
            <a:r>
              <a:rPr lang="es-CL" sz="2200" dirty="0" smtClean="0">
                <a:solidFill>
                  <a:srgbClr val="0070C0"/>
                </a:solidFill>
              </a:rPr>
              <a:t>Ahora bien, a menudo, los dispositivos de incitación al desempeño hacen la hipótesis del rendimiento marginal del esfuerzo constante</a:t>
            </a:r>
          </a:p>
          <a:p>
            <a:pPr lvl="1">
              <a:lnSpc>
                <a:spcPct val="90000"/>
              </a:lnSpc>
              <a:spcBef>
                <a:spcPct val="45000"/>
              </a:spcBef>
            </a:pPr>
            <a:r>
              <a:rPr lang="es-CL" sz="2200" dirty="0" smtClean="0">
                <a:solidFill>
                  <a:srgbClr val="0070C0"/>
                </a:solidFill>
              </a:rPr>
              <a:t>En consecuencia, por los primeros niños, se acuerda una prima mucho mas elevada con respecto a la dificultad del esfuerzo y rápidamente la prima deviene insuficiente para motivar el esfuerzo suplementario</a:t>
            </a:r>
          </a:p>
          <a:p>
            <a:pPr lvl="1">
              <a:lnSpc>
                <a:spcPct val="90000"/>
              </a:lnSpc>
              <a:spcBef>
                <a:spcPct val="45000"/>
              </a:spcBef>
            </a:pPr>
            <a:r>
              <a:rPr lang="es-CL" sz="2200" dirty="0" smtClean="0">
                <a:solidFill>
                  <a:srgbClr val="0070C0"/>
                </a:solidFill>
              </a:rPr>
              <a:t>Una prima progresiva corresponde mejor al rendimiento marginal del esfuerzo decreciente</a:t>
            </a:r>
            <a:endParaRPr lang="es-CL" sz="2200" dirty="0">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577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latin typeface="+mj-lt"/>
              </a:rPr>
              <a:t>La apreciación del desempeño</a:t>
            </a:r>
            <a:r>
              <a:rPr lang="fr-FR" sz="3600" b="1" dirty="0" smtClean="0">
                <a:solidFill>
                  <a:srgbClr val="0070C0"/>
                </a:solidFill>
                <a:effectLst>
                  <a:outerShdw blurRad="38100" dist="38100" dir="2700000" algn="tl">
                    <a:srgbClr val="000000">
                      <a:alpha val="43137"/>
                    </a:srgbClr>
                  </a:outerShdw>
                </a:effectLst>
                <a:latin typeface="+mj-lt"/>
              </a:rPr>
              <a:t>…</a:t>
            </a:r>
            <a:endParaRPr lang="fr-FR" sz="3600" b="1" dirty="0">
              <a:solidFill>
                <a:srgbClr val="0070C0"/>
              </a:solidFill>
              <a:effectLst>
                <a:outerShdw blurRad="38100" dist="38100" dir="2700000" algn="tl">
                  <a:srgbClr val="000000">
                    <a:alpha val="43137"/>
                  </a:srgbClr>
                </a:outerShdw>
              </a:effectLst>
              <a:latin typeface="+mj-lt"/>
            </a:endParaRPr>
          </a:p>
        </p:txBody>
      </p:sp>
      <p:sp>
        <p:nvSpPr>
          <p:cNvPr id="448515" name="Rectangle 3"/>
          <p:cNvSpPr>
            <a:spLocks noGrp="1" noChangeArrowheads="1"/>
          </p:cNvSpPr>
          <p:nvPr>
            <p:ph type="body" sz="half" idx="1"/>
          </p:nvPr>
        </p:nvSpPr>
        <p:spPr>
          <a:xfrm>
            <a:off x="394139" y="1903973"/>
            <a:ext cx="8564700" cy="4351223"/>
          </a:xfrm>
        </p:spPr>
        <p:txBody>
          <a:bodyPr/>
          <a:lstStyle/>
          <a:p>
            <a:pPr>
              <a:lnSpc>
                <a:spcPct val="80000"/>
              </a:lnSpc>
              <a:spcBef>
                <a:spcPct val="45000"/>
              </a:spcBef>
              <a:buFontTx/>
              <a:buNone/>
            </a:pPr>
            <a:r>
              <a:rPr lang="es-CL" sz="2100" dirty="0" smtClean="0">
                <a:solidFill>
                  <a:srgbClr val="0070C0"/>
                </a:solidFill>
              </a:rPr>
              <a:t>Segunda característica : </a:t>
            </a:r>
          </a:p>
          <a:p>
            <a:pPr>
              <a:lnSpc>
                <a:spcPct val="50000"/>
              </a:lnSpc>
              <a:spcBef>
                <a:spcPct val="45000"/>
              </a:spcBef>
              <a:buFontTx/>
              <a:buNone/>
            </a:pPr>
            <a:endParaRPr lang="es-CL" sz="2100" dirty="0" smtClean="0">
              <a:solidFill>
                <a:srgbClr val="0070C0"/>
              </a:solidFill>
            </a:endParaRPr>
          </a:p>
          <a:p>
            <a:pPr marL="842429" lvl="1" indent="-342900">
              <a:lnSpc>
                <a:spcPct val="80000"/>
              </a:lnSpc>
              <a:spcBef>
                <a:spcPct val="45000"/>
              </a:spcBef>
            </a:pPr>
            <a:r>
              <a:rPr lang="es-CL" sz="2400" b="1" dirty="0" smtClean="0">
                <a:solidFill>
                  <a:srgbClr val="0070C0"/>
                </a:solidFill>
              </a:rPr>
              <a:t>Al </a:t>
            </a:r>
            <a:r>
              <a:rPr lang="es-CL" b="1" dirty="0" smtClean="0">
                <a:solidFill>
                  <a:srgbClr val="0070C0"/>
                </a:solidFill>
              </a:rPr>
              <a:t>comenzar el proceso de contractualización, hay acuerdos sobre el objetivo a alcanzar</a:t>
            </a:r>
            <a:r>
              <a:rPr lang="es-CL" sz="2400" b="1" dirty="0" smtClean="0">
                <a:solidFill>
                  <a:srgbClr val="0070C0"/>
                </a:solidFill>
              </a:rPr>
              <a:t> (objetivo)</a:t>
            </a:r>
          </a:p>
          <a:p>
            <a:pPr marL="1242479" lvl="2" indent="-342900">
              <a:lnSpc>
                <a:spcPct val="80000"/>
              </a:lnSpc>
              <a:spcBef>
                <a:spcPct val="45000"/>
              </a:spcBef>
            </a:pPr>
            <a:r>
              <a:rPr lang="es-CL" sz="2000" i="1" dirty="0" smtClean="0">
                <a:solidFill>
                  <a:srgbClr val="0070C0"/>
                </a:solidFill>
              </a:rPr>
              <a:t>Por ejemplo, terminando el periodo de incitación, el prestador de servicios de salud debe haber vacunado 50 % de los niños de un territorio</a:t>
            </a:r>
          </a:p>
          <a:p>
            <a:pPr lvl="2" indent="-549621">
              <a:lnSpc>
                <a:spcPct val="80000"/>
              </a:lnSpc>
              <a:spcBef>
                <a:spcPct val="45000"/>
              </a:spcBef>
              <a:buNone/>
            </a:pPr>
            <a:endParaRPr lang="es-CL" sz="1800" i="1" dirty="0" smtClean="0">
              <a:solidFill>
                <a:srgbClr val="0070C0"/>
              </a:solidFill>
            </a:endParaRPr>
          </a:p>
          <a:p>
            <a:pPr marL="842429" lvl="1" indent="-342900">
              <a:lnSpc>
                <a:spcPct val="80000"/>
              </a:lnSpc>
              <a:spcBef>
                <a:spcPct val="45000"/>
              </a:spcBef>
            </a:pPr>
            <a:r>
              <a:rPr lang="es-CL" sz="2400" b="1" dirty="0" smtClean="0">
                <a:solidFill>
                  <a:srgbClr val="0070C0"/>
                </a:solidFill>
              </a:rPr>
              <a:t>Sin objetivo, pero la regla general es que el prestador de servicios de salud tenga interés a maximizar sus esfuerzos</a:t>
            </a:r>
          </a:p>
          <a:p>
            <a:pPr marL="1242479" lvl="2" indent="-342900">
              <a:lnSpc>
                <a:spcPct val="80000"/>
              </a:lnSpc>
              <a:spcBef>
                <a:spcPct val="45000"/>
              </a:spcBef>
            </a:pPr>
            <a:r>
              <a:rPr lang="es-CL" sz="2000" i="1" dirty="0" smtClean="0">
                <a:solidFill>
                  <a:srgbClr val="0070C0"/>
                </a:solidFill>
              </a:rPr>
              <a:t>Por ejemplo, se indica que el incentivador paga 1$ por niño vacunado</a:t>
            </a:r>
            <a:endParaRPr lang="es-CL" sz="2000" i="1" dirty="0">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0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Effect transition="in" filter="checkerboard(across)">
                                      <p:cBhvr>
                                        <p:cTn id="7" dur="500"/>
                                        <p:tgtEl>
                                          <p:spTgt spid="448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8515">
                                            <p:txEl>
                                              <p:pRg st="2" end="2"/>
                                            </p:txEl>
                                          </p:spTgt>
                                        </p:tgtEl>
                                        <p:attrNameLst>
                                          <p:attrName>style.visibility</p:attrName>
                                        </p:attrNameLst>
                                      </p:cBhvr>
                                      <p:to>
                                        <p:strVal val="visible"/>
                                      </p:to>
                                    </p:set>
                                    <p:animEffect transition="in" filter="checkerboard(across)">
                                      <p:cBhvr>
                                        <p:cTn id="12" dur="500"/>
                                        <p:tgtEl>
                                          <p:spTgt spid="448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8515">
                                            <p:txEl>
                                              <p:pRg st="3" end="3"/>
                                            </p:txEl>
                                          </p:spTgt>
                                        </p:tgtEl>
                                        <p:attrNameLst>
                                          <p:attrName>style.visibility</p:attrName>
                                        </p:attrNameLst>
                                      </p:cBhvr>
                                      <p:to>
                                        <p:strVal val="visible"/>
                                      </p:to>
                                    </p:set>
                                    <p:animEffect transition="in" filter="checkerboard(across)">
                                      <p:cBhvr>
                                        <p:cTn id="17" dur="500"/>
                                        <p:tgtEl>
                                          <p:spTgt spid="4485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48515">
                                            <p:txEl>
                                              <p:pRg st="5" end="5"/>
                                            </p:txEl>
                                          </p:spTgt>
                                        </p:tgtEl>
                                        <p:attrNameLst>
                                          <p:attrName>style.visibility</p:attrName>
                                        </p:attrNameLst>
                                      </p:cBhvr>
                                      <p:to>
                                        <p:strVal val="visible"/>
                                      </p:to>
                                    </p:set>
                                    <p:animEffect transition="in" filter="checkerboard(across)">
                                      <p:cBhvr>
                                        <p:cTn id="22" dur="500"/>
                                        <p:tgtEl>
                                          <p:spTgt spid="4485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48515">
                                            <p:txEl>
                                              <p:pRg st="6" end="6"/>
                                            </p:txEl>
                                          </p:spTgt>
                                        </p:tgtEl>
                                        <p:attrNameLst>
                                          <p:attrName>style.visibility</p:attrName>
                                        </p:attrNameLst>
                                      </p:cBhvr>
                                      <p:to>
                                        <p:strVal val="visible"/>
                                      </p:to>
                                    </p:set>
                                    <p:animEffect transition="in" filter="checkerboard(across)">
                                      <p:cBhvr>
                                        <p:cTn id="27" dur="500"/>
                                        <p:tgtEl>
                                          <p:spTgt spid="448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142976" y="853843"/>
            <a:ext cx="2214578" cy="646331"/>
          </a:xfrm>
          <a:prstGeom prst="rect">
            <a:avLst/>
          </a:prstGeom>
          <a:solidFill>
            <a:schemeClr val="bg1"/>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spcBef>
                <a:spcPct val="50000"/>
              </a:spcBef>
            </a:pPr>
            <a:r>
              <a:rPr lang="es-CL" dirty="0" smtClean="0">
                <a:latin typeface="+mj-lt"/>
              </a:rPr>
              <a:t>Determinantes sociales de la salud</a:t>
            </a:r>
            <a:endParaRPr lang="es-CL" dirty="0">
              <a:latin typeface="+mj-lt"/>
            </a:endParaRPr>
          </a:p>
        </p:txBody>
      </p:sp>
      <p:sp>
        <p:nvSpPr>
          <p:cNvPr id="207875" name="Text Box 3"/>
          <p:cNvSpPr txBox="1">
            <a:spLocks noChangeArrowheads="1"/>
          </p:cNvSpPr>
          <p:nvPr/>
        </p:nvSpPr>
        <p:spPr bwMode="auto">
          <a:xfrm>
            <a:off x="1000100" y="2590800"/>
            <a:ext cx="2000264" cy="646331"/>
          </a:xfrm>
          <a:prstGeom prst="rect">
            <a:avLst/>
          </a:prstGeom>
          <a:solidFill>
            <a:schemeClr val="bg1"/>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spcBef>
                <a:spcPct val="50000"/>
              </a:spcBef>
            </a:pPr>
            <a:r>
              <a:rPr lang="es-CL" dirty="0" smtClean="0">
                <a:latin typeface="+mj-lt"/>
              </a:rPr>
              <a:t>Necesidades de salud</a:t>
            </a:r>
            <a:endParaRPr lang="es-CL" dirty="0">
              <a:latin typeface="+mj-lt"/>
            </a:endParaRPr>
          </a:p>
        </p:txBody>
      </p:sp>
      <p:sp>
        <p:nvSpPr>
          <p:cNvPr id="207876" name="Text Box 4"/>
          <p:cNvSpPr txBox="1">
            <a:spLocks noChangeArrowheads="1"/>
          </p:cNvSpPr>
          <p:nvPr/>
        </p:nvSpPr>
        <p:spPr bwMode="auto">
          <a:xfrm>
            <a:off x="4286248" y="2174869"/>
            <a:ext cx="1581152" cy="400110"/>
          </a:xfrm>
          <a:prstGeom prst="rect">
            <a:avLst/>
          </a:prstGeom>
          <a:solidFill>
            <a:srgbClr val="CCFFCC"/>
          </a:solidFill>
          <a:ln w="9525">
            <a:noFill/>
            <a:miter lim="800000"/>
            <a:headEnd/>
            <a:tailEnd/>
          </a:ln>
          <a:effectLst/>
        </p:spPr>
        <p:txBody>
          <a:bodyPr wrap="square">
            <a:spAutoFit/>
          </a:bodyPr>
          <a:lstStyle/>
          <a:p>
            <a:pPr algn="ctr">
              <a:spcBef>
                <a:spcPct val="50000"/>
              </a:spcBef>
            </a:pPr>
            <a:r>
              <a:rPr lang="es-CL" sz="2000" smtClean="0">
                <a:latin typeface="+mj-lt"/>
              </a:rPr>
              <a:t>PERCIBIDAS</a:t>
            </a:r>
            <a:endParaRPr lang="es-CL" sz="2000">
              <a:latin typeface="+mj-lt"/>
            </a:endParaRPr>
          </a:p>
        </p:txBody>
      </p:sp>
      <p:sp>
        <p:nvSpPr>
          <p:cNvPr id="207877" name="Text Box 5"/>
          <p:cNvSpPr txBox="1">
            <a:spLocks noChangeArrowheads="1"/>
          </p:cNvSpPr>
          <p:nvPr/>
        </p:nvSpPr>
        <p:spPr bwMode="auto">
          <a:xfrm>
            <a:off x="3995936" y="2909888"/>
            <a:ext cx="1828800" cy="400110"/>
          </a:xfrm>
          <a:prstGeom prst="rect">
            <a:avLst/>
          </a:prstGeom>
          <a:solidFill>
            <a:srgbClr val="CCFFCC"/>
          </a:solidFill>
          <a:ln w="9525">
            <a:noFill/>
            <a:miter lim="800000"/>
            <a:headEnd/>
            <a:tailEnd/>
          </a:ln>
          <a:effectLst/>
        </p:spPr>
        <p:txBody>
          <a:bodyPr wrap="square">
            <a:spAutoFit/>
          </a:bodyPr>
          <a:lstStyle/>
          <a:p>
            <a:pPr algn="ctr">
              <a:spcBef>
                <a:spcPct val="50000"/>
              </a:spcBef>
            </a:pPr>
            <a:r>
              <a:rPr lang="es-CL" sz="2000" smtClean="0">
                <a:latin typeface="+mj-lt"/>
              </a:rPr>
              <a:t>NO PERCIBIDAS</a:t>
            </a:r>
            <a:endParaRPr lang="es-CL" sz="2000">
              <a:latin typeface="+mj-lt"/>
            </a:endParaRPr>
          </a:p>
        </p:txBody>
      </p:sp>
      <p:sp>
        <p:nvSpPr>
          <p:cNvPr id="207878" name="Text Box 6"/>
          <p:cNvSpPr txBox="1">
            <a:spLocks noChangeArrowheads="1"/>
          </p:cNvSpPr>
          <p:nvPr/>
        </p:nvSpPr>
        <p:spPr bwMode="auto">
          <a:xfrm>
            <a:off x="4114800" y="4495800"/>
            <a:ext cx="1371600" cy="396875"/>
          </a:xfrm>
          <a:prstGeom prst="rect">
            <a:avLst/>
          </a:prstGeom>
          <a:solidFill>
            <a:srgbClr val="FF9966"/>
          </a:solidFill>
          <a:ln w="9525">
            <a:noFill/>
            <a:miter lim="800000"/>
            <a:headEnd/>
            <a:tailEnd/>
          </a:ln>
          <a:effectLst/>
        </p:spPr>
        <p:txBody>
          <a:bodyPr>
            <a:spAutoFit/>
          </a:bodyPr>
          <a:lstStyle/>
          <a:p>
            <a:pPr algn="ctr">
              <a:spcBef>
                <a:spcPct val="50000"/>
              </a:spcBef>
            </a:pPr>
            <a:r>
              <a:rPr lang="es-CL" sz="2000" smtClean="0">
                <a:latin typeface="+mj-lt"/>
              </a:rPr>
              <a:t>Expresada</a:t>
            </a:r>
            <a:endParaRPr lang="es-CL" sz="2000">
              <a:latin typeface="+mj-lt"/>
            </a:endParaRPr>
          </a:p>
        </p:txBody>
      </p:sp>
      <p:sp>
        <p:nvSpPr>
          <p:cNvPr id="207879" name="Text Box 7"/>
          <p:cNvSpPr txBox="1">
            <a:spLocks noChangeArrowheads="1"/>
          </p:cNvSpPr>
          <p:nvPr/>
        </p:nvSpPr>
        <p:spPr bwMode="auto">
          <a:xfrm>
            <a:off x="2214546" y="5654710"/>
            <a:ext cx="1752600" cy="396875"/>
          </a:xfrm>
          <a:prstGeom prst="rect">
            <a:avLst/>
          </a:prstGeom>
          <a:solidFill>
            <a:schemeClr val="hlink"/>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es-CL" sz="2000" smtClean="0">
                <a:solidFill>
                  <a:schemeClr val="bg1"/>
                </a:solidFill>
                <a:latin typeface="+mj-lt"/>
              </a:rPr>
              <a:t>Non satisfecha</a:t>
            </a:r>
            <a:endParaRPr lang="es-CL" sz="2000">
              <a:solidFill>
                <a:schemeClr val="bg1"/>
              </a:solidFill>
              <a:latin typeface="+mj-lt"/>
            </a:endParaRPr>
          </a:p>
        </p:txBody>
      </p:sp>
      <p:sp>
        <p:nvSpPr>
          <p:cNvPr id="207880" name="Text Box 8"/>
          <p:cNvSpPr txBox="1">
            <a:spLocks noChangeArrowheads="1"/>
          </p:cNvSpPr>
          <p:nvPr/>
        </p:nvSpPr>
        <p:spPr bwMode="auto">
          <a:xfrm>
            <a:off x="4038600" y="3657600"/>
            <a:ext cx="1447800" cy="396875"/>
          </a:xfrm>
          <a:prstGeom prst="rect">
            <a:avLst/>
          </a:prstGeom>
          <a:solidFill>
            <a:srgbClr val="FF9966"/>
          </a:solidFill>
          <a:ln w="9525">
            <a:noFill/>
            <a:miter lim="800000"/>
            <a:headEnd/>
            <a:tailEnd/>
          </a:ln>
          <a:effectLst/>
        </p:spPr>
        <p:txBody>
          <a:bodyPr>
            <a:spAutoFit/>
          </a:bodyPr>
          <a:lstStyle/>
          <a:p>
            <a:pPr algn="ctr">
              <a:spcBef>
                <a:spcPct val="50000"/>
              </a:spcBef>
            </a:pPr>
            <a:r>
              <a:rPr lang="es-CL" sz="2000" smtClean="0">
                <a:latin typeface="+mj-lt"/>
              </a:rPr>
              <a:t>Contenida</a:t>
            </a:r>
            <a:endParaRPr lang="es-CL" sz="2000">
              <a:latin typeface="+mj-lt"/>
            </a:endParaRPr>
          </a:p>
        </p:txBody>
      </p:sp>
      <p:sp>
        <p:nvSpPr>
          <p:cNvPr id="207881" name="Text Box 9"/>
          <p:cNvSpPr txBox="1">
            <a:spLocks noChangeArrowheads="1"/>
          </p:cNvSpPr>
          <p:nvPr/>
        </p:nvSpPr>
        <p:spPr bwMode="auto">
          <a:xfrm>
            <a:off x="5796136" y="3569642"/>
            <a:ext cx="1214454" cy="579438"/>
          </a:xfrm>
          <a:prstGeom prst="rect">
            <a:avLst/>
          </a:prstGeom>
          <a:solidFill>
            <a:schemeClr val="bg1"/>
          </a:solidFill>
          <a:ln w="9525">
            <a:noFill/>
            <a:miter lim="800000"/>
            <a:headEnd/>
            <a:tailEnd/>
          </a:ln>
          <a:effectLst/>
        </p:spPr>
        <p:txBody>
          <a:bodyPr/>
          <a:lstStyle/>
          <a:p>
            <a:pPr>
              <a:spcBef>
                <a:spcPct val="50000"/>
              </a:spcBef>
            </a:pPr>
            <a:r>
              <a:rPr lang="es-CL" sz="2800" smtClean="0">
                <a:latin typeface="+mj-lt"/>
              </a:rPr>
              <a:t>Acceso</a:t>
            </a:r>
            <a:endParaRPr lang="es-CL" sz="3200" b="1">
              <a:latin typeface="+mj-lt"/>
            </a:endParaRPr>
          </a:p>
        </p:txBody>
      </p:sp>
      <p:sp>
        <p:nvSpPr>
          <p:cNvPr id="207883" name="Text Box 11"/>
          <p:cNvSpPr txBox="1">
            <a:spLocks noChangeArrowheads="1"/>
          </p:cNvSpPr>
          <p:nvPr/>
        </p:nvSpPr>
        <p:spPr bwMode="auto">
          <a:xfrm>
            <a:off x="1019180" y="3854239"/>
            <a:ext cx="1981184" cy="646331"/>
          </a:xfrm>
          <a:prstGeom prst="rect">
            <a:avLst/>
          </a:prstGeom>
          <a:solidFill>
            <a:schemeClr val="bg1"/>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spcBef>
                <a:spcPct val="50000"/>
              </a:spcBef>
            </a:pPr>
            <a:r>
              <a:rPr lang="es-CL" dirty="0" smtClean="0">
                <a:latin typeface="+mj-lt"/>
              </a:rPr>
              <a:t>Demanda por servicios de salud</a:t>
            </a:r>
            <a:endParaRPr lang="es-CL" dirty="0">
              <a:latin typeface="+mj-lt"/>
            </a:endParaRPr>
          </a:p>
        </p:txBody>
      </p:sp>
      <p:sp>
        <p:nvSpPr>
          <p:cNvPr id="207884" name="Text Box 12"/>
          <p:cNvSpPr txBox="1">
            <a:spLocks noChangeArrowheads="1"/>
          </p:cNvSpPr>
          <p:nvPr/>
        </p:nvSpPr>
        <p:spPr bwMode="auto">
          <a:xfrm>
            <a:off x="4343400" y="5675331"/>
            <a:ext cx="1295400" cy="396875"/>
          </a:xfrm>
          <a:prstGeom prst="rect">
            <a:avLst/>
          </a:prstGeom>
          <a:solidFill>
            <a:schemeClr val="hlink"/>
          </a:solid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es-CL" sz="2000" smtClean="0">
                <a:solidFill>
                  <a:schemeClr val="bg1"/>
                </a:solidFill>
                <a:latin typeface="+mj-lt"/>
              </a:rPr>
              <a:t>Satisfecha</a:t>
            </a:r>
            <a:endParaRPr lang="es-CL" sz="2000">
              <a:solidFill>
                <a:schemeClr val="bg1"/>
              </a:solidFill>
              <a:latin typeface="+mj-lt"/>
            </a:endParaRPr>
          </a:p>
        </p:txBody>
      </p:sp>
      <p:sp>
        <p:nvSpPr>
          <p:cNvPr id="207885" name="Line 13"/>
          <p:cNvSpPr>
            <a:spLocks noChangeShapeType="1"/>
          </p:cNvSpPr>
          <p:nvPr/>
        </p:nvSpPr>
        <p:spPr bwMode="auto">
          <a:xfrm flipV="1">
            <a:off x="3505200" y="2362200"/>
            <a:ext cx="533400" cy="304800"/>
          </a:xfrm>
          <a:prstGeom prst="line">
            <a:avLst/>
          </a:prstGeom>
          <a:noFill/>
          <a:ln w="19050">
            <a:solidFill>
              <a:schemeClr val="bg1"/>
            </a:solidFill>
            <a:round/>
            <a:headEnd/>
            <a:tailEnd type="triangle" w="med" len="med"/>
          </a:ln>
          <a:effectLst/>
        </p:spPr>
        <p:txBody>
          <a:bodyPr/>
          <a:lstStyle/>
          <a:p>
            <a:endParaRPr lang="es-CL">
              <a:latin typeface="+mj-lt"/>
            </a:endParaRPr>
          </a:p>
        </p:txBody>
      </p:sp>
      <p:sp>
        <p:nvSpPr>
          <p:cNvPr id="207886" name="Line 14"/>
          <p:cNvSpPr>
            <a:spLocks noChangeShapeType="1"/>
          </p:cNvSpPr>
          <p:nvPr/>
        </p:nvSpPr>
        <p:spPr bwMode="auto">
          <a:xfrm>
            <a:off x="3505200" y="2895600"/>
            <a:ext cx="457200" cy="228600"/>
          </a:xfrm>
          <a:prstGeom prst="line">
            <a:avLst/>
          </a:prstGeom>
          <a:noFill/>
          <a:ln w="19050">
            <a:solidFill>
              <a:schemeClr val="bg1"/>
            </a:solidFill>
            <a:round/>
            <a:headEnd/>
            <a:tailEnd type="triangle" w="med" len="med"/>
          </a:ln>
          <a:effectLst/>
        </p:spPr>
        <p:txBody>
          <a:bodyPr/>
          <a:lstStyle/>
          <a:p>
            <a:endParaRPr lang="es-CL">
              <a:latin typeface="+mj-lt"/>
            </a:endParaRPr>
          </a:p>
        </p:txBody>
      </p:sp>
      <p:sp>
        <p:nvSpPr>
          <p:cNvPr id="207887" name="Line 15"/>
          <p:cNvSpPr>
            <a:spLocks noChangeShapeType="1"/>
          </p:cNvSpPr>
          <p:nvPr/>
        </p:nvSpPr>
        <p:spPr bwMode="auto">
          <a:xfrm flipV="1">
            <a:off x="3276600" y="3886200"/>
            <a:ext cx="685800" cy="228600"/>
          </a:xfrm>
          <a:prstGeom prst="line">
            <a:avLst/>
          </a:prstGeom>
          <a:noFill/>
          <a:ln w="19050">
            <a:solidFill>
              <a:schemeClr val="bg1"/>
            </a:solidFill>
            <a:round/>
            <a:headEnd/>
            <a:tailEnd type="triangle" w="med" len="med"/>
          </a:ln>
          <a:effectLst/>
        </p:spPr>
        <p:txBody>
          <a:bodyPr/>
          <a:lstStyle/>
          <a:p>
            <a:endParaRPr lang="es-CL">
              <a:latin typeface="+mj-lt"/>
            </a:endParaRPr>
          </a:p>
        </p:txBody>
      </p:sp>
      <p:sp>
        <p:nvSpPr>
          <p:cNvPr id="207888" name="Line 16"/>
          <p:cNvSpPr>
            <a:spLocks noChangeShapeType="1"/>
          </p:cNvSpPr>
          <p:nvPr/>
        </p:nvSpPr>
        <p:spPr bwMode="auto">
          <a:xfrm>
            <a:off x="3276600" y="4267200"/>
            <a:ext cx="762000" cy="381000"/>
          </a:xfrm>
          <a:prstGeom prst="line">
            <a:avLst/>
          </a:prstGeom>
          <a:noFill/>
          <a:ln w="19050">
            <a:solidFill>
              <a:schemeClr val="bg1"/>
            </a:solidFill>
            <a:round/>
            <a:headEnd/>
            <a:tailEnd type="triangle" w="med" len="med"/>
          </a:ln>
          <a:effectLst/>
        </p:spPr>
        <p:txBody>
          <a:bodyPr/>
          <a:lstStyle/>
          <a:p>
            <a:endParaRPr lang="es-CL">
              <a:latin typeface="+mj-lt"/>
            </a:endParaRPr>
          </a:p>
        </p:txBody>
      </p:sp>
      <p:sp>
        <p:nvSpPr>
          <p:cNvPr id="207889" name="Line 17"/>
          <p:cNvSpPr>
            <a:spLocks noChangeShapeType="1"/>
          </p:cNvSpPr>
          <p:nvPr/>
        </p:nvSpPr>
        <p:spPr bwMode="auto">
          <a:xfrm flipH="1">
            <a:off x="3886200" y="4953000"/>
            <a:ext cx="381000" cy="228600"/>
          </a:xfrm>
          <a:prstGeom prst="line">
            <a:avLst/>
          </a:prstGeom>
          <a:noFill/>
          <a:ln w="19050">
            <a:solidFill>
              <a:schemeClr val="bg1"/>
            </a:solidFill>
            <a:round/>
            <a:headEnd/>
            <a:tailEnd type="triangle" w="med" len="med"/>
          </a:ln>
          <a:effectLst/>
        </p:spPr>
        <p:txBody>
          <a:bodyPr/>
          <a:lstStyle/>
          <a:p>
            <a:endParaRPr lang="es-CL">
              <a:latin typeface="+mj-lt"/>
            </a:endParaRPr>
          </a:p>
        </p:txBody>
      </p:sp>
      <p:sp>
        <p:nvSpPr>
          <p:cNvPr id="207890" name="Line 18"/>
          <p:cNvSpPr>
            <a:spLocks noChangeShapeType="1"/>
          </p:cNvSpPr>
          <p:nvPr/>
        </p:nvSpPr>
        <p:spPr bwMode="auto">
          <a:xfrm>
            <a:off x="4724400" y="4953000"/>
            <a:ext cx="0" cy="381000"/>
          </a:xfrm>
          <a:prstGeom prst="line">
            <a:avLst/>
          </a:prstGeom>
          <a:noFill/>
          <a:ln w="19050">
            <a:solidFill>
              <a:schemeClr val="bg1"/>
            </a:solidFill>
            <a:round/>
            <a:headEnd/>
            <a:tailEnd type="triangle" w="med" len="med"/>
          </a:ln>
          <a:effectLst/>
        </p:spPr>
        <p:txBody>
          <a:bodyPr/>
          <a:lstStyle/>
          <a:p>
            <a:endParaRPr lang="es-CL">
              <a:latin typeface="+mj-lt"/>
            </a:endParaRPr>
          </a:p>
        </p:txBody>
      </p:sp>
      <p:sp>
        <p:nvSpPr>
          <p:cNvPr id="207891" name="Text Box 19"/>
          <p:cNvSpPr txBox="1">
            <a:spLocks noChangeArrowheads="1"/>
          </p:cNvSpPr>
          <p:nvPr/>
        </p:nvSpPr>
        <p:spPr bwMode="auto">
          <a:xfrm>
            <a:off x="5867400" y="2743200"/>
            <a:ext cx="1371600" cy="396875"/>
          </a:xfrm>
          <a:prstGeom prst="rect">
            <a:avLst/>
          </a:prstGeom>
          <a:solidFill>
            <a:srgbClr val="CCFFFF"/>
          </a:solidFill>
          <a:ln w="9525">
            <a:noFill/>
            <a:miter lim="800000"/>
            <a:headEnd/>
            <a:tailEnd/>
          </a:ln>
          <a:effectLst/>
        </p:spPr>
        <p:txBody>
          <a:bodyPr>
            <a:spAutoFit/>
          </a:bodyPr>
          <a:lstStyle/>
          <a:p>
            <a:pPr algn="ctr">
              <a:spcBef>
                <a:spcPct val="50000"/>
              </a:spcBef>
            </a:pPr>
            <a:r>
              <a:rPr lang="es-CL" sz="2000" smtClean="0">
                <a:latin typeface="+mj-lt"/>
              </a:rPr>
              <a:t>Equitativos</a:t>
            </a:r>
            <a:endParaRPr lang="es-CL" sz="2000">
              <a:latin typeface="+mj-lt"/>
            </a:endParaRPr>
          </a:p>
        </p:txBody>
      </p:sp>
      <p:sp>
        <p:nvSpPr>
          <p:cNvPr id="207892" name="Text Box 20"/>
          <p:cNvSpPr txBox="1">
            <a:spLocks noChangeArrowheads="1"/>
          </p:cNvSpPr>
          <p:nvPr/>
        </p:nvSpPr>
        <p:spPr bwMode="auto">
          <a:xfrm>
            <a:off x="5786446" y="4929198"/>
            <a:ext cx="1785950" cy="400110"/>
          </a:xfrm>
          <a:prstGeom prst="rect">
            <a:avLst/>
          </a:prstGeom>
          <a:solidFill>
            <a:srgbClr val="CCFFFF"/>
          </a:solidFill>
          <a:ln w="9525">
            <a:noFill/>
            <a:miter lim="800000"/>
            <a:headEnd/>
            <a:tailEnd/>
          </a:ln>
          <a:effectLst/>
        </p:spPr>
        <p:txBody>
          <a:bodyPr wrap="square">
            <a:spAutoFit/>
          </a:bodyPr>
          <a:lstStyle/>
          <a:p>
            <a:pPr algn="ctr">
              <a:spcBef>
                <a:spcPct val="50000"/>
              </a:spcBef>
            </a:pPr>
            <a:r>
              <a:rPr lang="es-CL" sz="2000" smtClean="0">
                <a:latin typeface="+mj-lt"/>
              </a:rPr>
              <a:t>Desigualdades</a:t>
            </a:r>
            <a:endParaRPr lang="es-CL" sz="2000">
              <a:latin typeface="+mj-lt"/>
            </a:endParaRPr>
          </a:p>
        </p:txBody>
      </p:sp>
      <p:sp>
        <p:nvSpPr>
          <p:cNvPr id="207893" name="Line 21"/>
          <p:cNvSpPr>
            <a:spLocks noChangeShapeType="1"/>
          </p:cNvSpPr>
          <p:nvPr/>
        </p:nvSpPr>
        <p:spPr bwMode="auto">
          <a:xfrm flipV="1">
            <a:off x="6400800" y="3124200"/>
            <a:ext cx="0" cy="533400"/>
          </a:xfrm>
          <a:prstGeom prst="line">
            <a:avLst/>
          </a:prstGeom>
          <a:noFill/>
          <a:ln w="25400">
            <a:solidFill>
              <a:schemeClr val="bg1"/>
            </a:solidFill>
            <a:round/>
            <a:headEnd/>
            <a:tailEnd type="triangle" w="med" len="med"/>
          </a:ln>
          <a:effectLst/>
        </p:spPr>
        <p:txBody>
          <a:bodyPr/>
          <a:lstStyle/>
          <a:p>
            <a:endParaRPr lang="es-CL">
              <a:latin typeface="+mj-lt"/>
            </a:endParaRPr>
          </a:p>
        </p:txBody>
      </p:sp>
      <p:sp>
        <p:nvSpPr>
          <p:cNvPr id="207894" name="Line 22"/>
          <p:cNvSpPr>
            <a:spLocks noChangeShapeType="1"/>
          </p:cNvSpPr>
          <p:nvPr/>
        </p:nvSpPr>
        <p:spPr bwMode="auto">
          <a:xfrm>
            <a:off x="6400800" y="4343400"/>
            <a:ext cx="0" cy="609600"/>
          </a:xfrm>
          <a:prstGeom prst="line">
            <a:avLst/>
          </a:prstGeom>
          <a:noFill/>
          <a:ln w="25400">
            <a:solidFill>
              <a:schemeClr val="bg1"/>
            </a:solidFill>
            <a:round/>
            <a:headEnd/>
            <a:tailEnd type="triangle" w="med" len="med"/>
          </a:ln>
          <a:effectLst/>
        </p:spPr>
        <p:txBody>
          <a:bodyPr/>
          <a:lstStyle/>
          <a:p>
            <a:endParaRPr lang="es-CL">
              <a:latin typeface="+mj-lt"/>
            </a:endParaRPr>
          </a:p>
        </p:txBody>
      </p:sp>
      <p:sp>
        <p:nvSpPr>
          <p:cNvPr id="207895" name="Line 23"/>
          <p:cNvSpPr>
            <a:spLocks noChangeShapeType="1"/>
          </p:cNvSpPr>
          <p:nvPr/>
        </p:nvSpPr>
        <p:spPr bwMode="auto">
          <a:xfrm>
            <a:off x="2214546" y="1500174"/>
            <a:ext cx="0" cy="1090626"/>
          </a:xfrm>
          <a:prstGeom prst="line">
            <a:avLst/>
          </a:prstGeom>
          <a:noFill/>
          <a:ln w="76200">
            <a:solidFill>
              <a:schemeClr val="accent1"/>
            </a:solidFill>
            <a:round/>
            <a:headEnd/>
            <a:tailEnd type="triangle" w="med" len="med"/>
          </a:ln>
          <a:effectLst/>
        </p:spPr>
        <p:txBody>
          <a:bodyPr/>
          <a:lstStyle/>
          <a:p>
            <a:endParaRPr lang="es-CL">
              <a:latin typeface="+mj-lt"/>
            </a:endParaRPr>
          </a:p>
        </p:txBody>
      </p:sp>
      <p:sp>
        <p:nvSpPr>
          <p:cNvPr id="207896" name="Line 24"/>
          <p:cNvSpPr>
            <a:spLocks noChangeShapeType="1"/>
          </p:cNvSpPr>
          <p:nvPr/>
        </p:nvSpPr>
        <p:spPr bwMode="auto">
          <a:xfrm>
            <a:off x="1752600" y="3247256"/>
            <a:ext cx="0" cy="685800"/>
          </a:xfrm>
          <a:prstGeom prst="line">
            <a:avLst/>
          </a:prstGeom>
          <a:noFill/>
          <a:ln w="76200">
            <a:solidFill>
              <a:schemeClr val="accent1"/>
            </a:solidFill>
            <a:round/>
            <a:headEnd/>
            <a:tailEnd type="triangle" w="med" len="med"/>
          </a:ln>
          <a:effectLst/>
        </p:spPr>
        <p:txBody>
          <a:bodyPr/>
          <a:lstStyle/>
          <a:p>
            <a:endParaRPr lang="es-CL">
              <a:latin typeface="+mj-lt"/>
            </a:endParaRPr>
          </a:p>
        </p:txBody>
      </p:sp>
      <p:sp>
        <p:nvSpPr>
          <p:cNvPr id="207897" name="Line 25"/>
          <p:cNvSpPr>
            <a:spLocks noChangeShapeType="1"/>
          </p:cNvSpPr>
          <p:nvPr/>
        </p:nvSpPr>
        <p:spPr bwMode="auto">
          <a:xfrm flipV="1">
            <a:off x="5410200" y="4071942"/>
            <a:ext cx="590560" cy="1338258"/>
          </a:xfrm>
          <a:prstGeom prst="line">
            <a:avLst/>
          </a:prstGeom>
          <a:noFill/>
          <a:ln w="76200">
            <a:solidFill>
              <a:srgbClr val="0070C0"/>
            </a:solidFill>
            <a:round/>
            <a:headEnd/>
            <a:tailEnd type="triangle" w="med" len="med"/>
          </a:ln>
          <a:effectLst/>
        </p:spPr>
        <p:txBody>
          <a:bodyPr/>
          <a:lstStyle/>
          <a:p>
            <a:endParaRPr lang="es-CL">
              <a:latin typeface="+mj-lt"/>
            </a:endParaRPr>
          </a:p>
        </p:txBody>
      </p:sp>
      <p:sp>
        <p:nvSpPr>
          <p:cNvPr id="207904" name="Text Box 32"/>
          <p:cNvSpPr txBox="1">
            <a:spLocks noChangeArrowheads="1"/>
          </p:cNvSpPr>
          <p:nvPr/>
        </p:nvSpPr>
        <p:spPr bwMode="auto">
          <a:xfrm>
            <a:off x="7572396" y="3500438"/>
            <a:ext cx="1464100" cy="646331"/>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s-CL" b="1" dirty="0" smtClean="0">
                <a:latin typeface="+mj-lt"/>
              </a:rPr>
              <a:t>Resultados de salud</a:t>
            </a:r>
            <a:endParaRPr lang="es-CL" b="1" dirty="0">
              <a:latin typeface="+mj-lt"/>
            </a:endParaRPr>
          </a:p>
        </p:txBody>
      </p:sp>
      <p:sp>
        <p:nvSpPr>
          <p:cNvPr id="33" name="Flèche droite rayée 32"/>
          <p:cNvSpPr/>
          <p:nvPr/>
        </p:nvSpPr>
        <p:spPr>
          <a:xfrm rot="20316761">
            <a:off x="3068357" y="3853576"/>
            <a:ext cx="785818" cy="129500"/>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4" name="Flèche droite rayée 33"/>
          <p:cNvSpPr/>
          <p:nvPr/>
        </p:nvSpPr>
        <p:spPr>
          <a:xfrm rot="1286693">
            <a:off x="3065054" y="4249075"/>
            <a:ext cx="996591" cy="145799"/>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40" name="Line 24"/>
          <p:cNvSpPr>
            <a:spLocks noChangeShapeType="1"/>
          </p:cNvSpPr>
          <p:nvPr/>
        </p:nvSpPr>
        <p:spPr bwMode="auto">
          <a:xfrm>
            <a:off x="4786314" y="4886340"/>
            <a:ext cx="0" cy="685800"/>
          </a:xfrm>
          <a:prstGeom prst="line">
            <a:avLst/>
          </a:prstGeom>
          <a:noFill/>
          <a:ln w="76200">
            <a:solidFill>
              <a:schemeClr val="accent6">
                <a:lumMod val="75000"/>
              </a:schemeClr>
            </a:solidFill>
            <a:round/>
            <a:headEnd/>
            <a:tailEnd type="triangle" w="med" len="med"/>
          </a:ln>
          <a:effectLst/>
        </p:spPr>
        <p:txBody>
          <a:bodyPr/>
          <a:lstStyle/>
          <a:p>
            <a:endParaRPr lang="es-CL">
              <a:latin typeface="+mj-lt"/>
            </a:endParaRPr>
          </a:p>
        </p:txBody>
      </p:sp>
      <p:sp>
        <p:nvSpPr>
          <p:cNvPr id="41" name="Line 24"/>
          <p:cNvSpPr>
            <a:spLocks noChangeShapeType="1"/>
          </p:cNvSpPr>
          <p:nvPr/>
        </p:nvSpPr>
        <p:spPr bwMode="auto">
          <a:xfrm flipH="1">
            <a:off x="3714744" y="4918312"/>
            <a:ext cx="857256" cy="714380"/>
          </a:xfrm>
          <a:prstGeom prst="line">
            <a:avLst/>
          </a:prstGeom>
          <a:noFill/>
          <a:ln w="76200">
            <a:solidFill>
              <a:schemeClr val="accent6">
                <a:lumMod val="75000"/>
              </a:schemeClr>
            </a:solidFill>
            <a:round/>
            <a:headEnd/>
            <a:tailEnd type="triangle" w="med" len="med"/>
          </a:ln>
          <a:effectLst/>
        </p:spPr>
        <p:txBody>
          <a:bodyPr/>
          <a:lstStyle/>
          <a:p>
            <a:endParaRPr lang="es-CL">
              <a:latin typeface="+mj-lt"/>
            </a:endParaRPr>
          </a:p>
        </p:txBody>
      </p:sp>
      <p:sp>
        <p:nvSpPr>
          <p:cNvPr id="42" name="Line 24"/>
          <p:cNvSpPr>
            <a:spLocks noChangeShapeType="1"/>
          </p:cNvSpPr>
          <p:nvPr/>
        </p:nvSpPr>
        <p:spPr bwMode="auto">
          <a:xfrm>
            <a:off x="6429388" y="4071942"/>
            <a:ext cx="0" cy="685800"/>
          </a:xfrm>
          <a:prstGeom prst="line">
            <a:avLst/>
          </a:prstGeom>
          <a:noFill/>
          <a:ln w="76200">
            <a:solidFill>
              <a:schemeClr val="accent2">
                <a:lumMod val="75000"/>
              </a:schemeClr>
            </a:solidFill>
            <a:round/>
            <a:headEnd/>
            <a:tailEnd type="triangle" w="med" len="med"/>
          </a:ln>
          <a:effectLst/>
        </p:spPr>
        <p:txBody>
          <a:bodyPr/>
          <a:lstStyle/>
          <a:p>
            <a:endParaRPr lang="es-CL">
              <a:latin typeface="+mj-lt"/>
            </a:endParaRPr>
          </a:p>
        </p:txBody>
      </p:sp>
      <p:sp>
        <p:nvSpPr>
          <p:cNvPr id="44" name="Flèche vers le haut 43"/>
          <p:cNvSpPr/>
          <p:nvPr/>
        </p:nvSpPr>
        <p:spPr>
          <a:xfrm>
            <a:off x="6357950" y="3286124"/>
            <a:ext cx="71438" cy="285752"/>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45" name="Flèche droite 44"/>
          <p:cNvSpPr/>
          <p:nvPr/>
        </p:nvSpPr>
        <p:spPr>
          <a:xfrm>
            <a:off x="6929454" y="3643314"/>
            <a:ext cx="571504" cy="3571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46" name="Flèche droite rayée 45"/>
          <p:cNvSpPr/>
          <p:nvPr/>
        </p:nvSpPr>
        <p:spPr>
          <a:xfrm rot="20316761">
            <a:off x="3068358" y="2496255"/>
            <a:ext cx="785818" cy="1295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47" name="Flèche droite rayée 46"/>
          <p:cNvSpPr/>
          <p:nvPr/>
        </p:nvSpPr>
        <p:spPr>
          <a:xfrm rot="1286693">
            <a:off x="3065055" y="2891754"/>
            <a:ext cx="996591" cy="14579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cxnSp>
        <p:nvCxnSpPr>
          <p:cNvPr id="50" name="Connecteur droit avec flèche 49"/>
          <p:cNvCxnSpPr/>
          <p:nvPr/>
        </p:nvCxnSpPr>
        <p:spPr>
          <a:xfrm rot="10800000">
            <a:off x="3571868" y="1000108"/>
            <a:ext cx="2214578" cy="1588"/>
          </a:xfrm>
          <a:prstGeom prst="straightConnector1">
            <a:avLst/>
          </a:prstGeom>
          <a:ln w="50800">
            <a:solidFill>
              <a:srgbClr val="66FF3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endCxn id="207876" idx="0"/>
          </p:cNvCxnSpPr>
          <p:nvPr/>
        </p:nvCxnSpPr>
        <p:spPr>
          <a:xfrm flipH="1">
            <a:off x="5076824" y="1216009"/>
            <a:ext cx="709622" cy="958860"/>
          </a:xfrm>
          <a:prstGeom prst="straightConnector1">
            <a:avLst/>
          </a:prstGeom>
          <a:ln w="50800">
            <a:solidFill>
              <a:srgbClr val="66FF3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H="1">
            <a:off x="5214942" y="1428734"/>
            <a:ext cx="571505" cy="4143408"/>
          </a:xfrm>
          <a:prstGeom prst="straightConnector1">
            <a:avLst/>
          </a:prstGeom>
          <a:ln w="50800">
            <a:solidFill>
              <a:srgbClr val="66FF33"/>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rot="5400000">
            <a:off x="5612611" y="2683663"/>
            <a:ext cx="1919306" cy="1588"/>
          </a:xfrm>
          <a:prstGeom prst="straightConnector1">
            <a:avLst/>
          </a:prstGeom>
          <a:ln w="50800">
            <a:solidFill>
              <a:srgbClr val="66FF33"/>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2"/>
          <p:cNvSpPr txBox="1">
            <a:spLocks noChangeArrowheads="1"/>
          </p:cNvSpPr>
          <p:nvPr/>
        </p:nvSpPr>
        <p:spPr bwMode="auto">
          <a:xfrm>
            <a:off x="5214942" y="719720"/>
            <a:ext cx="2857520" cy="646331"/>
          </a:xfrm>
          <a:prstGeom prst="rect">
            <a:avLst/>
          </a:prstGeom>
          <a:solidFill>
            <a:srgbClr val="66FF33"/>
          </a:solidFill>
          <a:ln w="9525">
            <a:noFill/>
            <a:miter lim="800000"/>
            <a:headEnd/>
            <a:tailEnd/>
          </a:ln>
          <a:effectLst>
            <a:outerShdw blurRad="50800" dist="38100" dir="5400000" algn="t" rotWithShape="0">
              <a:prstClr val="black">
                <a:alpha val="40000"/>
              </a:prstClr>
            </a:outerShdw>
          </a:effectLst>
        </p:spPr>
        <p:txBody>
          <a:bodyPr wrap="square">
            <a:spAutoFit/>
          </a:bodyPr>
          <a:lstStyle/>
          <a:p>
            <a:pPr algn="ctr">
              <a:spcBef>
                <a:spcPct val="50000"/>
              </a:spcBef>
            </a:pPr>
            <a:r>
              <a:rPr lang="es-CL" b="1" dirty="0" smtClean="0">
                <a:latin typeface="+mj-lt"/>
              </a:rPr>
              <a:t>Seguros / Seguridad social / PSS / Cobertura Universal</a:t>
            </a:r>
            <a:endParaRPr lang="es-CL" b="1" dirty="0">
              <a:latin typeface="+mj-lt"/>
            </a:endParaRPr>
          </a:p>
        </p:txBody>
      </p:sp>
      <p:pic>
        <p:nvPicPr>
          <p:cNvPr id="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3051"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6090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7895"/>
                                        </p:tgtEl>
                                        <p:attrNameLst>
                                          <p:attrName>style.visibility</p:attrName>
                                        </p:attrNameLst>
                                      </p:cBhvr>
                                      <p:to>
                                        <p:strVal val="visible"/>
                                      </p:to>
                                    </p:set>
                                    <p:animEffect transition="in" filter="blinds(horizontal)">
                                      <p:cBhvr>
                                        <p:cTn id="7" dur="500"/>
                                        <p:tgtEl>
                                          <p:spTgt spid="2078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7875"/>
                                        </p:tgtEl>
                                        <p:attrNameLst>
                                          <p:attrName>style.visibility</p:attrName>
                                        </p:attrNameLst>
                                      </p:cBhvr>
                                      <p:to>
                                        <p:strVal val="visible"/>
                                      </p:to>
                                    </p:set>
                                    <p:animEffect transition="in" filter="blinds(horizontal)">
                                      <p:cBhvr>
                                        <p:cTn id="10" dur="500"/>
                                        <p:tgtEl>
                                          <p:spTgt spid="20787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7877"/>
                                        </p:tgtEl>
                                        <p:attrNameLst>
                                          <p:attrName>style.visibility</p:attrName>
                                        </p:attrNameLst>
                                      </p:cBhvr>
                                      <p:to>
                                        <p:strVal val="visible"/>
                                      </p:to>
                                    </p:set>
                                    <p:animEffect transition="in" filter="blinds(horizontal)">
                                      <p:cBhvr>
                                        <p:cTn id="18" dur="500"/>
                                        <p:tgtEl>
                                          <p:spTgt spid="20787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linds(horizontal)">
                                      <p:cBhvr>
                                        <p:cTn id="23" dur="500"/>
                                        <p:tgtEl>
                                          <p:spTgt spid="4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07876"/>
                                        </p:tgtEl>
                                        <p:attrNameLst>
                                          <p:attrName>style.visibility</p:attrName>
                                        </p:attrNameLst>
                                      </p:cBhvr>
                                      <p:to>
                                        <p:strVal val="visible"/>
                                      </p:to>
                                    </p:set>
                                    <p:animEffect transition="in" filter="blinds(horizontal)">
                                      <p:cBhvr>
                                        <p:cTn id="26" dur="500"/>
                                        <p:tgtEl>
                                          <p:spTgt spid="20787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07896"/>
                                        </p:tgtEl>
                                        <p:attrNameLst>
                                          <p:attrName>style.visibility</p:attrName>
                                        </p:attrNameLst>
                                      </p:cBhvr>
                                      <p:to>
                                        <p:strVal val="visible"/>
                                      </p:to>
                                    </p:set>
                                    <p:animEffect transition="in" filter="blinds(horizontal)">
                                      <p:cBhvr>
                                        <p:cTn id="29" dur="500"/>
                                        <p:tgtEl>
                                          <p:spTgt spid="20789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7883"/>
                                        </p:tgtEl>
                                        <p:attrNameLst>
                                          <p:attrName>style.visibility</p:attrName>
                                        </p:attrNameLst>
                                      </p:cBhvr>
                                      <p:to>
                                        <p:strVal val="visible"/>
                                      </p:to>
                                    </p:set>
                                    <p:animEffect transition="in" filter="blinds(horizontal)">
                                      <p:cBhvr>
                                        <p:cTn id="32" dur="500"/>
                                        <p:tgtEl>
                                          <p:spTgt spid="20788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7880"/>
                                        </p:tgtEl>
                                        <p:attrNameLst>
                                          <p:attrName>style.visibility</p:attrName>
                                        </p:attrNameLst>
                                      </p:cBhvr>
                                      <p:to>
                                        <p:strVal val="visible"/>
                                      </p:to>
                                    </p:set>
                                    <p:animEffect transition="in" filter="blinds(horizontal)">
                                      <p:cBhvr>
                                        <p:cTn id="40" dur="500"/>
                                        <p:tgtEl>
                                          <p:spTgt spid="20788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07878"/>
                                        </p:tgtEl>
                                        <p:attrNameLst>
                                          <p:attrName>style.visibility</p:attrName>
                                        </p:attrNameLst>
                                      </p:cBhvr>
                                      <p:to>
                                        <p:strVal val="visible"/>
                                      </p:to>
                                    </p:set>
                                    <p:animEffect transition="in" filter="blinds(horizontal)">
                                      <p:cBhvr>
                                        <p:cTn id="48" dur="500"/>
                                        <p:tgtEl>
                                          <p:spTgt spid="20787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7879"/>
                                        </p:tgtEl>
                                        <p:attrNameLst>
                                          <p:attrName>style.visibility</p:attrName>
                                        </p:attrNameLst>
                                      </p:cBhvr>
                                      <p:to>
                                        <p:strVal val="visible"/>
                                      </p:to>
                                    </p:set>
                                    <p:animEffect transition="in" filter="blinds(horizontal)">
                                      <p:cBhvr>
                                        <p:cTn id="56" dur="500"/>
                                        <p:tgtEl>
                                          <p:spTgt spid="20787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linds(horizontal)">
                                      <p:cBhvr>
                                        <p:cTn id="61" dur="500"/>
                                        <p:tgtEl>
                                          <p:spTgt spid="4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07884"/>
                                        </p:tgtEl>
                                        <p:attrNameLst>
                                          <p:attrName>style.visibility</p:attrName>
                                        </p:attrNameLst>
                                      </p:cBhvr>
                                      <p:to>
                                        <p:strVal val="visible"/>
                                      </p:to>
                                    </p:set>
                                    <p:animEffect transition="in" filter="blinds(horizontal)">
                                      <p:cBhvr>
                                        <p:cTn id="64" dur="500"/>
                                        <p:tgtEl>
                                          <p:spTgt spid="20788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07897"/>
                                        </p:tgtEl>
                                        <p:attrNameLst>
                                          <p:attrName>style.visibility</p:attrName>
                                        </p:attrNameLst>
                                      </p:cBhvr>
                                      <p:to>
                                        <p:strVal val="visible"/>
                                      </p:to>
                                    </p:set>
                                    <p:animEffect transition="in" filter="blinds(horizontal)">
                                      <p:cBhvr>
                                        <p:cTn id="67" dur="500"/>
                                        <p:tgtEl>
                                          <p:spTgt spid="20789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07881"/>
                                        </p:tgtEl>
                                        <p:attrNameLst>
                                          <p:attrName>style.visibility</p:attrName>
                                        </p:attrNameLst>
                                      </p:cBhvr>
                                      <p:to>
                                        <p:strVal val="visible"/>
                                      </p:to>
                                    </p:set>
                                    <p:animEffect transition="in" filter="blinds(horizontal)">
                                      <p:cBhvr>
                                        <p:cTn id="70" dur="500"/>
                                        <p:tgtEl>
                                          <p:spTgt spid="20788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blinds(horizontal)">
                                      <p:cBhvr>
                                        <p:cTn id="75" dur="500"/>
                                        <p:tgtEl>
                                          <p:spTgt spid="4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07904"/>
                                        </p:tgtEl>
                                        <p:attrNameLst>
                                          <p:attrName>style.visibility</p:attrName>
                                        </p:attrNameLst>
                                      </p:cBhvr>
                                      <p:to>
                                        <p:strVal val="visible"/>
                                      </p:to>
                                    </p:set>
                                    <p:animEffect transition="in" filter="blinds(horizontal)">
                                      <p:cBhvr>
                                        <p:cTn id="78" dur="500"/>
                                        <p:tgtEl>
                                          <p:spTgt spid="207904"/>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blinds(horizontal)">
                                      <p:cBhvr>
                                        <p:cTn id="83" dur="500"/>
                                        <p:tgtEl>
                                          <p:spTgt spid="44"/>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blinds(horizontal)">
                                      <p:cBhvr>
                                        <p:cTn id="86" dur="500"/>
                                        <p:tgtEl>
                                          <p:spTgt spid="42"/>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07892"/>
                                        </p:tgtEl>
                                        <p:attrNameLst>
                                          <p:attrName>style.visibility</p:attrName>
                                        </p:attrNameLst>
                                      </p:cBhvr>
                                      <p:to>
                                        <p:strVal val="visible"/>
                                      </p:to>
                                    </p:set>
                                    <p:animEffect transition="in" filter="blinds(horizontal)">
                                      <p:cBhvr>
                                        <p:cTn id="89" dur="500"/>
                                        <p:tgtEl>
                                          <p:spTgt spid="207892"/>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07891"/>
                                        </p:tgtEl>
                                        <p:attrNameLst>
                                          <p:attrName>style.visibility</p:attrName>
                                        </p:attrNameLst>
                                      </p:cBhvr>
                                      <p:to>
                                        <p:strVal val="visible"/>
                                      </p:to>
                                    </p:set>
                                    <p:animEffect transition="in" filter="blinds(horizontal)">
                                      <p:cBhvr>
                                        <p:cTn id="92" dur="500"/>
                                        <p:tgtEl>
                                          <p:spTgt spid="20789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blinds(horizontal)">
                                      <p:cBhvr>
                                        <p:cTn id="97" dur="500"/>
                                        <p:tgtEl>
                                          <p:spTgt spid="48"/>
                                        </p:tgtEl>
                                      </p:cBhvr>
                                    </p:animEffect>
                                  </p:childTnLst>
                                </p:cTn>
                              </p:par>
                              <p:par>
                                <p:cTn id="98" presetID="3" presetClass="entr" presetSubtype="10" fill="hold"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blinds(horizontal)">
                                      <p:cBhvr>
                                        <p:cTn id="100" dur="500"/>
                                        <p:tgtEl>
                                          <p:spTgt spid="58"/>
                                        </p:tgtEl>
                                      </p:cBhvr>
                                    </p:animEffect>
                                  </p:childTnLst>
                                </p:cTn>
                              </p:par>
                              <p:par>
                                <p:cTn id="101" presetID="3" presetClass="entr" presetSubtype="10"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blinds(horizontal)">
                                      <p:cBhvr>
                                        <p:cTn id="103" dur="500"/>
                                        <p:tgtEl>
                                          <p:spTgt spid="53"/>
                                        </p:tgtEl>
                                      </p:cBhvr>
                                    </p:animEffect>
                                  </p:childTnLst>
                                </p:cTn>
                              </p:par>
                              <p:par>
                                <p:cTn id="104" presetID="3" presetClass="entr" presetSubtype="10"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horizontal)">
                                      <p:cBhvr>
                                        <p:cTn id="106" dur="500"/>
                                        <p:tgtEl>
                                          <p:spTgt spid="51"/>
                                        </p:tgtEl>
                                      </p:cBhvr>
                                    </p:animEffect>
                                  </p:childTnLst>
                                </p:cTn>
                              </p:par>
                              <p:par>
                                <p:cTn id="107" presetID="3" presetClass="entr" presetSubtype="10" fill="hold"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blinds(horizontal)">
                                      <p:cBhvr>
                                        <p:cTn id="10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animBg="1"/>
      <p:bldP spid="207876" grpId="0" animBg="1"/>
      <p:bldP spid="207877" grpId="0" animBg="1"/>
      <p:bldP spid="207878" grpId="0" animBg="1"/>
      <p:bldP spid="207879" grpId="0" animBg="1"/>
      <p:bldP spid="207880" grpId="0" animBg="1"/>
      <p:bldP spid="207881" grpId="0" animBg="1"/>
      <p:bldP spid="207883" grpId="0" animBg="1"/>
      <p:bldP spid="207884" grpId="0" animBg="1"/>
      <p:bldP spid="207891" grpId="0" animBg="1"/>
      <p:bldP spid="207892" grpId="0" animBg="1"/>
      <p:bldP spid="207895" grpId="0" animBg="1"/>
      <p:bldP spid="207896" grpId="0" animBg="1"/>
      <p:bldP spid="207897" grpId="0" animBg="1"/>
      <p:bldP spid="207904" grpId="0" animBg="1"/>
      <p:bldP spid="33" grpId="0" animBg="1"/>
      <p:bldP spid="34" grpId="0" animBg="1"/>
      <p:bldP spid="40" grpId="0" animBg="1"/>
      <p:bldP spid="41" grpId="0" animBg="1"/>
      <p:bldP spid="42" grpId="0" animBg="1"/>
      <p:bldP spid="44" grpId="0" animBg="1"/>
      <p:bldP spid="45" grpId="0" animBg="1"/>
      <p:bldP spid="46" grpId="0" animBg="1"/>
      <p:bldP spid="47" grpId="0" animBg="1"/>
      <p:bldP spid="4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latin typeface="+mj-lt"/>
              </a:rPr>
              <a:t>La atribución de la prima</a:t>
            </a:r>
            <a:endParaRPr lang="es-CL" sz="3600" b="1" dirty="0">
              <a:solidFill>
                <a:srgbClr val="0070C0"/>
              </a:solidFill>
              <a:effectLst>
                <a:outerShdw blurRad="38100" dist="38100" dir="2700000" algn="tl">
                  <a:srgbClr val="000000">
                    <a:alpha val="43137"/>
                  </a:srgbClr>
                </a:outerShdw>
              </a:effectLst>
              <a:latin typeface="+mj-lt"/>
            </a:endParaRPr>
          </a:p>
        </p:txBody>
      </p:sp>
      <p:sp>
        <p:nvSpPr>
          <p:cNvPr id="440323" name="Rectangle 3"/>
          <p:cNvSpPr>
            <a:spLocks noGrp="1" noChangeArrowheads="1"/>
          </p:cNvSpPr>
          <p:nvPr>
            <p:ph type="body" sz="half" idx="1"/>
          </p:nvPr>
        </p:nvSpPr>
        <p:spPr>
          <a:xfrm>
            <a:off x="425669" y="2361187"/>
            <a:ext cx="8533169" cy="2589203"/>
          </a:xfrm>
        </p:spPr>
        <p:txBody>
          <a:bodyPr>
            <a:normAutofit/>
          </a:bodyPr>
          <a:lstStyle/>
          <a:p>
            <a:pPr>
              <a:lnSpc>
                <a:spcPct val="90000"/>
              </a:lnSpc>
              <a:spcBef>
                <a:spcPct val="45000"/>
              </a:spcBef>
            </a:pPr>
            <a:r>
              <a:rPr lang="es-CL" sz="2400" dirty="0" smtClean="0">
                <a:solidFill>
                  <a:srgbClr val="0070C0"/>
                </a:solidFill>
              </a:rPr>
              <a:t>Una vez hecho el calculo, el incentivador debe pagar la prima al prestador de servicios de salud </a:t>
            </a:r>
          </a:p>
          <a:p>
            <a:pPr>
              <a:lnSpc>
                <a:spcPct val="90000"/>
              </a:lnSpc>
              <a:spcBef>
                <a:spcPct val="45000"/>
              </a:spcBef>
            </a:pPr>
            <a:r>
              <a:rPr lang="es-CL" sz="2400" dirty="0" smtClean="0">
                <a:solidFill>
                  <a:srgbClr val="0070C0"/>
                </a:solidFill>
              </a:rPr>
              <a:t>Las modalidades de atribución de la prima deben ser claramente establecidas en las reglas del juego</a:t>
            </a:r>
          </a:p>
          <a:p>
            <a:pPr>
              <a:lnSpc>
                <a:spcPct val="90000"/>
              </a:lnSpc>
              <a:spcBef>
                <a:spcPct val="45000"/>
              </a:spcBef>
            </a:pPr>
            <a:r>
              <a:rPr lang="es-CL" sz="2400" dirty="0" smtClean="0">
                <a:solidFill>
                  <a:srgbClr val="0070C0"/>
                </a:solidFill>
              </a:rPr>
              <a:t>Como resultante de la etapa 2, el prestatario de servicios de salud dispone del dinero</a:t>
            </a:r>
            <a:endParaRPr lang="fr-FR" sz="2400" dirty="0">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658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latin typeface="+mj-lt"/>
              </a:rPr>
              <a:t>Etapa 3…</a:t>
            </a:r>
            <a:endParaRPr lang="es-CL" sz="3600" b="1" dirty="0">
              <a:solidFill>
                <a:srgbClr val="0070C0"/>
              </a:solidFill>
              <a:effectLst>
                <a:outerShdw blurRad="38100" dist="38100" dir="2700000" algn="tl">
                  <a:srgbClr val="000000">
                    <a:alpha val="43137"/>
                  </a:srgbClr>
                </a:outerShdw>
              </a:effectLst>
              <a:latin typeface="+mj-lt"/>
            </a:endParaRPr>
          </a:p>
        </p:txBody>
      </p:sp>
      <p:sp>
        <p:nvSpPr>
          <p:cNvPr id="446467" name="Rectangle 3"/>
          <p:cNvSpPr>
            <a:spLocks noGrp="1" noChangeArrowheads="1"/>
          </p:cNvSpPr>
          <p:nvPr>
            <p:ph type="body" sz="half" idx="1"/>
          </p:nvPr>
        </p:nvSpPr>
        <p:spPr>
          <a:xfrm>
            <a:off x="472966" y="1667483"/>
            <a:ext cx="8372388" cy="4351223"/>
          </a:xfrm>
        </p:spPr>
        <p:txBody>
          <a:bodyPr>
            <a:normAutofit lnSpcReduction="10000"/>
          </a:bodyPr>
          <a:lstStyle/>
          <a:p>
            <a:pPr>
              <a:lnSpc>
                <a:spcPct val="50000"/>
              </a:lnSpc>
              <a:spcBef>
                <a:spcPct val="45000"/>
              </a:spcBef>
              <a:buFontTx/>
              <a:buNone/>
            </a:pPr>
            <a:endParaRPr lang="fr-FR" sz="1800" dirty="0">
              <a:solidFill>
                <a:srgbClr val="0070C0"/>
              </a:solidFill>
            </a:endParaRPr>
          </a:p>
          <a:p>
            <a:pPr>
              <a:lnSpc>
                <a:spcPct val="80000"/>
              </a:lnSpc>
              <a:spcBef>
                <a:spcPct val="45000"/>
              </a:spcBef>
            </a:pPr>
            <a:r>
              <a:rPr lang="es-CL" sz="2800" dirty="0" smtClean="0">
                <a:solidFill>
                  <a:srgbClr val="0070C0"/>
                </a:solidFill>
              </a:rPr>
              <a:t>El prestador de servicios de salud debe utilizar el dinero recibido</a:t>
            </a:r>
          </a:p>
          <a:p>
            <a:pPr lvl="1">
              <a:lnSpc>
                <a:spcPct val="80000"/>
              </a:lnSpc>
              <a:spcBef>
                <a:spcPct val="45000"/>
              </a:spcBef>
              <a:buNone/>
            </a:pPr>
            <a:r>
              <a:rPr lang="es-CL" dirty="0" smtClean="0">
                <a:solidFill>
                  <a:srgbClr val="0070C0"/>
                </a:solidFill>
              </a:rPr>
              <a:t>(TRES posibilidades) :</a:t>
            </a:r>
          </a:p>
          <a:p>
            <a:pPr marL="1371600" lvl="2" indent="-457200">
              <a:lnSpc>
                <a:spcPct val="80000"/>
              </a:lnSpc>
              <a:spcBef>
                <a:spcPct val="45000"/>
              </a:spcBef>
              <a:buFont typeface="+mj-lt"/>
              <a:buAutoNum type="arabicPeriod"/>
            </a:pPr>
            <a:r>
              <a:rPr lang="es-CL" dirty="0" smtClean="0">
                <a:solidFill>
                  <a:srgbClr val="0070C0"/>
                </a:solidFill>
              </a:rPr>
              <a:t>Las reglas del juego definen precisamente lo que es posible: el prestador de servicios de salud sigue las reglas</a:t>
            </a:r>
          </a:p>
          <a:p>
            <a:pPr marL="1371600" lvl="2" indent="-457200">
              <a:lnSpc>
                <a:spcPct val="80000"/>
              </a:lnSpc>
              <a:spcBef>
                <a:spcPct val="45000"/>
              </a:spcBef>
              <a:buFont typeface="+mj-lt"/>
              <a:buAutoNum type="arabicPeriod"/>
            </a:pPr>
            <a:r>
              <a:rPr lang="es-CL" dirty="0" smtClean="0">
                <a:solidFill>
                  <a:srgbClr val="0070C0"/>
                </a:solidFill>
              </a:rPr>
              <a:t>Las reglas del juego no indican nada: el prestador de servicios de salud puede hacer lo que quiera (dentro de ciertos limites!)</a:t>
            </a:r>
          </a:p>
          <a:p>
            <a:pPr marL="1371600" lvl="2" indent="-457200">
              <a:lnSpc>
                <a:spcPct val="80000"/>
              </a:lnSpc>
              <a:spcBef>
                <a:spcPct val="45000"/>
              </a:spcBef>
              <a:buFont typeface="+mj-lt"/>
              <a:buAutoNum type="arabicPeriod"/>
            </a:pPr>
            <a:r>
              <a:rPr lang="es-CL" dirty="0" smtClean="0">
                <a:solidFill>
                  <a:srgbClr val="0070C0"/>
                </a:solidFill>
              </a:rPr>
              <a:t>Las reglas del juego indican que la utilización del dinero debe ser el objeto de un contrato específico entre el incentivador y el prestador de servicios de salud</a:t>
            </a:r>
            <a:endParaRPr lang="es-CL" dirty="0">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879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0" y="0"/>
            <a:ext cx="9144000" cy="1238270"/>
          </a:xfrm>
        </p:spPr>
        <p:txBody>
          <a:bodyPr vert="horz" lIns="91440" tIns="45720" rIns="91440" bIns="45720" rtlCol="0" anchor="ctr">
            <a:normAutofit/>
          </a:bodyPr>
          <a:lstStyle/>
          <a:p>
            <a:r>
              <a:rPr lang="es-CL" sz="3200" b="1" dirty="0" smtClean="0">
                <a:solidFill>
                  <a:srgbClr val="0070C0"/>
                </a:solidFill>
                <a:effectLst>
                  <a:outerShdw blurRad="38100" dist="38100" dir="2700000" algn="tl">
                    <a:srgbClr val="000000">
                      <a:alpha val="43137"/>
                    </a:srgbClr>
                  </a:outerShdw>
                </a:effectLst>
                <a:latin typeface="Calibri"/>
              </a:rPr>
              <a:t>¿</a:t>
            </a:r>
            <a:r>
              <a:rPr lang="es-CL" sz="3200" b="1" dirty="0" smtClean="0">
                <a:solidFill>
                  <a:srgbClr val="0070C0"/>
                </a:solidFill>
                <a:effectLst>
                  <a:outerShdw blurRad="38100" dist="38100" dir="2700000" algn="tl">
                    <a:srgbClr val="000000">
                      <a:alpha val="43137"/>
                    </a:srgbClr>
                  </a:outerShdw>
                </a:effectLst>
                <a:latin typeface="+mj-lt"/>
              </a:rPr>
              <a:t>Cual es la importancia de los frutos del desempeño?</a:t>
            </a:r>
            <a:endParaRPr lang="es-CL" sz="3200" b="1" dirty="0">
              <a:solidFill>
                <a:srgbClr val="0070C0"/>
              </a:solidFill>
              <a:effectLst>
                <a:outerShdw blurRad="38100" dist="38100" dir="2700000" algn="tl">
                  <a:srgbClr val="000000">
                    <a:alpha val="43137"/>
                  </a:srgbClr>
                </a:outerShdw>
              </a:effectLst>
              <a:latin typeface="+mj-lt"/>
            </a:endParaRPr>
          </a:p>
        </p:txBody>
      </p:sp>
      <p:sp>
        <p:nvSpPr>
          <p:cNvPr id="450563" name="Rectangle 3"/>
          <p:cNvSpPr>
            <a:spLocks noGrp="1" noChangeArrowheads="1"/>
          </p:cNvSpPr>
          <p:nvPr>
            <p:ph type="body" sz="half" idx="1"/>
          </p:nvPr>
        </p:nvSpPr>
        <p:spPr>
          <a:xfrm>
            <a:off x="189186" y="1352163"/>
            <a:ext cx="8740532" cy="4974263"/>
          </a:xfrm>
        </p:spPr>
        <p:txBody>
          <a:bodyPr vert="horz" lIns="91440" tIns="45720" rIns="91440" bIns="45720" rtlCol="0">
            <a:normAutofit/>
          </a:bodyPr>
          <a:lstStyle/>
          <a:p>
            <a:pPr>
              <a:lnSpc>
                <a:spcPct val="50000"/>
              </a:lnSpc>
              <a:spcBef>
                <a:spcPct val="45000"/>
              </a:spcBef>
            </a:pPr>
            <a:endParaRPr lang="fr-FR" sz="1700" dirty="0">
              <a:solidFill>
                <a:srgbClr val="0070C0"/>
              </a:solidFill>
            </a:endParaRPr>
          </a:p>
          <a:p>
            <a:pPr>
              <a:lnSpc>
                <a:spcPct val="80000"/>
              </a:lnSpc>
              <a:spcBef>
                <a:spcPct val="45000"/>
              </a:spcBef>
            </a:pPr>
            <a:r>
              <a:rPr lang="es-CL" sz="2600" dirty="0" smtClean="0">
                <a:solidFill>
                  <a:srgbClr val="0070C0"/>
                </a:solidFill>
                <a:latin typeface="Calibri"/>
              </a:rPr>
              <a:t>¿</a:t>
            </a:r>
            <a:r>
              <a:rPr lang="es-CL" sz="2600" dirty="0" smtClean="0">
                <a:solidFill>
                  <a:srgbClr val="0070C0"/>
                </a:solidFill>
              </a:rPr>
              <a:t>Que representan los frutos del desempeño en los ingresos de un prestador de servicios de salud ?</a:t>
            </a:r>
          </a:p>
          <a:p>
            <a:pPr>
              <a:lnSpc>
                <a:spcPct val="80000"/>
              </a:lnSpc>
              <a:spcBef>
                <a:spcPct val="45000"/>
              </a:spcBef>
            </a:pPr>
            <a:r>
              <a:rPr lang="es-CL" sz="2600" dirty="0" smtClean="0">
                <a:solidFill>
                  <a:srgbClr val="0070C0"/>
                </a:solidFill>
              </a:rPr>
              <a:t>Esta pregunta es importante cuando condiciona la disponibilidad del prestador de servicios de salud </a:t>
            </a:r>
          </a:p>
          <a:p>
            <a:pPr>
              <a:lnSpc>
                <a:spcPct val="80000"/>
              </a:lnSpc>
              <a:spcBef>
                <a:spcPct val="45000"/>
              </a:spcBef>
            </a:pPr>
            <a:r>
              <a:rPr lang="es-CL" sz="2600" dirty="0" smtClean="0">
                <a:solidFill>
                  <a:srgbClr val="0070C0"/>
                </a:solidFill>
              </a:rPr>
              <a:t>Varias consideraciones:</a:t>
            </a:r>
          </a:p>
          <a:p>
            <a:pPr marL="725488" lvl="2" indent="-363538">
              <a:lnSpc>
                <a:spcPct val="80000"/>
              </a:lnSpc>
              <a:spcBef>
                <a:spcPct val="45000"/>
              </a:spcBef>
            </a:pPr>
            <a:r>
              <a:rPr lang="es-CL" sz="1900" dirty="0" smtClean="0">
                <a:solidFill>
                  <a:srgbClr val="0070C0"/>
                </a:solidFill>
              </a:rPr>
              <a:t>Los frutos del desempeño son determinados por el conjunto del presupuesto de funcionamiento del prestador de servicios de  salud: ejemplo Haití</a:t>
            </a:r>
          </a:p>
          <a:p>
            <a:pPr marL="725488" lvl="2" indent="-363538">
              <a:lnSpc>
                <a:spcPct val="80000"/>
              </a:lnSpc>
              <a:spcBef>
                <a:spcPct val="45000"/>
              </a:spcBef>
            </a:pPr>
            <a:r>
              <a:rPr lang="es-CL" sz="1900" dirty="0" smtClean="0">
                <a:solidFill>
                  <a:srgbClr val="0070C0"/>
                </a:solidFill>
              </a:rPr>
              <a:t>Los frutos del desempeño constituyen una parte no despreciable del presupuesto del prestador de servicios de salud : ejemplo CENTRO DE SALUD Ruanda</a:t>
            </a:r>
          </a:p>
          <a:p>
            <a:pPr marL="725488" lvl="2" indent="-363538">
              <a:lnSpc>
                <a:spcPct val="80000"/>
              </a:lnSpc>
              <a:spcBef>
                <a:spcPct val="45000"/>
              </a:spcBef>
            </a:pPr>
            <a:r>
              <a:rPr lang="es-CL" sz="1900" dirty="0" smtClean="0">
                <a:solidFill>
                  <a:srgbClr val="0070C0"/>
                </a:solidFill>
              </a:rPr>
              <a:t> Los frutos del desempeño son considerados como fondos que no deben sustituir el presupuesto normal, pero si un suplemento de motivación que no cambien en nada las modalidades normales de producción de las actividades: ejemplo, la compra de un televisor para la sala de guardia</a:t>
            </a:r>
            <a:endParaRPr lang="es-CL" sz="1900" dirty="0">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9564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rPr>
              <a:t>Resumen</a:t>
            </a:r>
            <a:endParaRPr lang="es-CL" sz="3600" b="1" dirty="0">
              <a:solidFill>
                <a:srgbClr val="0070C0"/>
              </a:solidFill>
              <a:effectLst>
                <a:outerShdw blurRad="38100" dist="38100" dir="2700000" algn="tl">
                  <a:srgbClr val="000000">
                    <a:alpha val="43137"/>
                  </a:srgbClr>
                </a:outerShdw>
              </a:effectLst>
            </a:endParaRPr>
          </a:p>
        </p:txBody>
      </p:sp>
      <p:sp>
        <p:nvSpPr>
          <p:cNvPr id="452611" name="Rectangle 3"/>
          <p:cNvSpPr>
            <a:spLocks noGrp="1" noChangeArrowheads="1"/>
          </p:cNvSpPr>
          <p:nvPr>
            <p:ph type="body" sz="half" idx="1"/>
          </p:nvPr>
        </p:nvSpPr>
        <p:spPr>
          <a:xfrm>
            <a:off x="236483" y="1529827"/>
            <a:ext cx="8722355" cy="5065603"/>
          </a:xfrm>
        </p:spPr>
        <p:txBody>
          <a:bodyPr vert="horz" lIns="91440" tIns="45720" rIns="91440" bIns="45720" rtlCol="0">
            <a:normAutofit/>
          </a:bodyPr>
          <a:lstStyle/>
          <a:p>
            <a:pPr marL="400736" indent="-400736">
              <a:lnSpc>
                <a:spcPct val="70000"/>
              </a:lnSpc>
              <a:spcBef>
                <a:spcPct val="45000"/>
              </a:spcBef>
            </a:pPr>
            <a:r>
              <a:rPr lang="es-CL" sz="2400" dirty="0" smtClean="0">
                <a:solidFill>
                  <a:srgbClr val="0070C0"/>
                </a:solidFill>
                <a:latin typeface="Calibri (Body)"/>
              </a:rPr>
              <a:t>Para analizar la puesta en marcha de los mecanismos de incitación al desempeño, 5 elementos son importantes :</a:t>
            </a:r>
          </a:p>
          <a:p>
            <a:pPr marL="800786" lvl="1" indent="-400736">
              <a:spcBef>
                <a:spcPct val="45000"/>
              </a:spcBef>
            </a:pPr>
            <a:r>
              <a:rPr lang="es-CL" sz="2000" dirty="0" smtClean="0">
                <a:solidFill>
                  <a:srgbClr val="0070C0"/>
                </a:solidFill>
                <a:latin typeface="Calibri (Body)"/>
              </a:rPr>
              <a:t>Las reglas del juego están definidas con el recurso a la reglamentación o por el de contractualización ?</a:t>
            </a:r>
          </a:p>
          <a:p>
            <a:pPr marL="800786" lvl="1" indent="-400736">
              <a:spcBef>
                <a:spcPct val="45000"/>
              </a:spcBef>
            </a:pPr>
            <a:r>
              <a:rPr lang="es-CL" sz="2000" dirty="0" smtClean="0">
                <a:solidFill>
                  <a:srgbClr val="0070C0"/>
                </a:solidFill>
                <a:latin typeface="Calibri (Body)"/>
              </a:rPr>
              <a:t>Las reglas del juego portan sobre la etapa 2 (casi) exclusivamente o simultáneamente sobre la etapa 2 y la etapa 3 ?</a:t>
            </a:r>
          </a:p>
          <a:p>
            <a:pPr marL="800786" lvl="1" indent="-400736">
              <a:spcBef>
                <a:spcPct val="45000"/>
              </a:spcBef>
            </a:pPr>
            <a:r>
              <a:rPr lang="es-CL" sz="2000" dirty="0" smtClean="0">
                <a:solidFill>
                  <a:srgbClr val="0070C0"/>
                </a:solidFill>
                <a:latin typeface="Calibri (Body)"/>
              </a:rPr>
              <a:t>La apreciación del desempeño se basa en los "</a:t>
            </a:r>
            <a:r>
              <a:rPr lang="es-CL" sz="2000" dirty="0" err="1" smtClean="0">
                <a:solidFill>
                  <a:srgbClr val="0070C0"/>
                </a:solidFill>
                <a:latin typeface="Calibri (Body)"/>
              </a:rPr>
              <a:t>outcomes</a:t>
            </a:r>
            <a:r>
              <a:rPr lang="es-CL" sz="2000" dirty="0" smtClean="0">
                <a:solidFill>
                  <a:srgbClr val="0070C0"/>
                </a:solidFill>
                <a:latin typeface="Calibri (Body)"/>
              </a:rPr>
              <a:t>" o sobre los "inputs" (cambio de comportamiento y de prácticas en la puesta en marcha de las actividades) ?</a:t>
            </a:r>
          </a:p>
          <a:p>
            <a:pPr marL="800786" lvl="1" indent="-400736">
              <a:spcBef>
                <a:spcPct val="45000"/>
              </a:spcBef>
            </a:pPr>
            <a:r>
              <a:rPr lang="es-CL" sz="2000" dirty="0" smtClean="0">
                <a:solidFill>
                  <a:srgbClr val="0070C0"/>
                </a:solidFill>
                <a:latin typeface="Calibri (Body)"/>
              </a:rPr>
              <a:t>La incitación al desempeño tiene por objetivo que le prestador de servicios de salud alcance un objetivo predefinido y maximizar los resultados?</a:t>
            </a:r>
          </a:p>
          <a:p>
            <a:pPr marL="800786" lvl="1" indent="-400736">
              <a:spcBef>
                <a:spcPct val="45000"/>
              </a:spcBef>
            </a:pPr>
            <a:r>
              <a:rPr lang="es-CL" sz="2000" dirty="0" smtClean="0">
                <a:solidFill>
                  <a:srgbClr val="0070C0"/>
                </a:solidFill>
                <a:latin typeface="Calibri (Body)"/>
              </a:rPr>
              <a:t>Los frutos de la incitación representan una </a:t>
            </a:r>
            <a:r>
              <a:rPr lang="es-CL" sz="2000" dirty="0">
                <a:solidFill>
                  <a:srgbClr val="0070C0"/>
                </a:solidFill>
                <a:latin typeface="Calibri (Body)"/>
              </a:rPr>
              <a:t>gran </a:t>
            </a:r>
            <a:r>
              <a:rPr lang="es-CL" sz="2000" dirty="0" smtClean="0">
                <a:solidFill>
                  <a:srgbClr val="0070C0"/>
                </a:solidFill>
                <a:latin typeface="Calibri (Body)"/>
              </a:rPr>
              <a:t>parte o </a:t>
            </a:r>
            <a:r>
              <a:rPr lang="es-CL" sz="2000" dirty="0">
                <a:solidFill>
                  <a:srgbClr val="0070C0"/>
                </a:solidFill>
                <a:latin typeface="Calibri (Body)"/>
              </a:rPr>
              <a:t>una </a:t>
            </a:r>
            <a:r>
              <a:rPr lang="es-CL" sz="2000" dirty="0" smtClean="0">
                <a:solidFill>
                  <a:srgbClr val="0070C0"/>
                </a:solidFill>
                <a:latin typeface="Calibri (Body)"/>
              </a:rPr>
              <a:t>débil parte  del presupuesto del prestador de salud ?</a:t>
            </a:r>
          </a:p>
          <a:p>
            <a:pPr marL="400736" indent="-400736">
              <a:lnSpc>
                <a:spcPct val="80000"/>
              </a:lnSpc>
              <a:spcBef>
                <a:spcPct val="45000"/>
              </a:spcBef>
              <a:buNone/>
            </a:pPr>
            <a:endParaRPr lang="fr-FR" sz="1700" dirty="0">
              <a:solidFill>
                <a:srgbClr val="0070C0"/>
              </a:solidFill>
              <a:latin typeface="Calibri (Body)"/>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2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animEffect transition="in" filter="checkerboard(across)">
                                      <p:cBhvr>
                                        <p:cTn id="7" dur="500"/>
                                        <p:tgtEl>
                                          <p:spTgt spid="452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2611">
                                            <p:txEl>
                                              <p:pRg st="1" end="1"/>
                                            </p:txEl>
                                          </p:spTgt>
                                        </p:tgtEl>
                                        <p:attrNameLst>
                                          <p:attrName>style.visibility</p:attrName>
                                        </p:attrNameLst>
                                      </p:cBhvr>
                                      <p:to>
                                        <p:strVal val="visible"/>
                                      </p:to>
                                    </p:set>
                                    <p:animEffect transition="in" filter="checkerboard(across)">
                                      <p:cBhvr>
                                        <p:cTn id="12" dur="500"/>
                                        <p:tgtEl>
                                          <p:spTgt spid="452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2611">
                                            <p:txEl>
                                              <p:pRg st="2" end="2"/>
                                            </p:txEl>
                                          </p:spTgt>
                                        </p:tgtEl>
                                        <p:attrNameLst>
                                          <p:attrName>style.visibility</p:attrName>
                                        </p:attrNameLst>
                                      </p:cBhvr>
                                      <p:to>
                                        <p:strVal val="visible"/>
                                      </p:to>
                                    </p:set>
                                    <p:animEffect transition="in" filter="checkerboard(across)">
                                      <p:cBhvr>
                                        <p:cTn id="17" dur="500"/>
                                        <p:tgtEl>
                                          <p:spTgt spid="452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52611">
                                            <p:txEl>
                                              <p:pRg st="3" end="3"/>
                                            </p:txEl>
                                          </p:spTgt>
                                        </p:tgtEl>
                                        <p:attrNameLst>
                                          <p:attrName>style.visibility</p:attrName>
                                        </p:attrNameLst>
                                      </p:cBhvr>
                                      <p:to>
                                        <p:strVal val="visible"/>
                                      </p:to>
                                    </p:set>
                                    <p:animEffect transition="in" filter="checkerboard(across)">
                                      <p:cBhvr>
                                        <p:cTn id="22" dur="500"/>
                                        <p:tgtEl>
                                          <p:spTgt spid="452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52611">
                                            <p:txEl>
                                              <p:pRg st="4" end="4"/>
                                            </p:txEl>
                                          </p:spTgt>
                                        </p:tgtEl>
                                        <p:attrNameLst>
                                          <p:attrName>style.visibility</p:attrName>
                                        </p:attrNameLst>
                                      </p:cBhvr>
                                      <p:to>
                                        <p:strVal val="visible"/>
                                      </p:to>
                                    </p:set>
                                    <p:animEffect transition="in" filter="checkerboard(across)">
                                      <p:cBhvr>
                                        <p:cTn id="27" dur="500"/>
                                        <p:tgtEl>
                                          <p:spTgt spid="452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52611">
                                            <p:txEl>
                                              <p:pRg st="5" end="5"/>
                                            </p:txEl>
                                          </p:spTgt>
                                        </p:tgtEl>
                                        <p:attrNameLst>
                                          <p:attrName>style.visibility</p:attrName>
                                        </p:attrNameLst>
                                      </p:cBhvr>
                                      <p:to>
                                        <p:strVal val="visible"/>
                                      </p:to>
                                    </p:set>
                                    <p:animEffect transition="in" filter="checkerboard(across)">
                                      <p:cBhvr>
                                        <p:cTn id="32" dur="500"/>
                                        <p:tgtEl>
                                          <p:spTgt spid="452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fr-FR"/>
              <a:t> </a:t>
            </a:r>
          </a:p>
        </p:txBody>
      </p:sp>
      <p:sp>
        <p:nvSpPr>
          <p:cNvPr id="409603" name="Rectangle 3"/>
          <p:cNvSpPr>
            <a:spLocks noGrp="1" noChangeArrowheads="1"/>
          </p:cNvSpPr>
          <p:nvPr>
            <p:ph idx="1"/>
          </p:nvPr>
        </p:nvSpPr>
        <p:spPr>
          <a:xfrm>
            <a:off x="504507" y="2177131"/>
            <a:ext cx="8071944" cy="3230466"/>
          </a:xfrm>
        </p:spPr>
        <p:txBody>
          <a:bodyPr>
            <a:normAutofit/>
          </a:bodyPr>
          <a:lstStyle/>
          <a:p>
            <a:pPr>
              <a:spcBef>
                <a:spcPct val="45000"/>
              </a:spcBef>
              <a:buClr>
                <a:schemeClr val="accent1"/>
              </a:buClr>
              <a:buFontTx/>
              <a:buChar char="•"/>
            </a:pPr>
            <a:r>
              <a:rPr lang="es-CL" dirty="0" smtClean="0">
                <a:solidFill>
                  <a:srgbClr val="0070C0"/>
                </a:solidFill>
              </a:rPr>
              <a:t>El cambio de lógica es profundo… Aceptación política, sindical, … de sociedad</a:t>
            </a:r>
          </a:p>
          <a:p>
            <a:pPr>
              <a:spcBef>
                <a:spcPct val="45000"/>
              </a:spcBef>
              <a:buClr>
                <a:schemeClr val="accent1"/>
              </a:buClr>
              <a:buFontTx/>
              <a:buChar char="•"/>
            </a:pPr>
            <a:r>
              <a:rPr lang="es-CL" dirty="0" smtClean="0">
                <a:solidFill>
                  <a:srgbClr val="0070C0"/>
                </a:solidFill>
              </a:rPr>
              <a:t>Objetivo común: mejorar el desempeño de los prestadores (y no del sistema)</a:t>
            </a:r>
          </a:p>
          <a:p>
            <a:pPr>
              <a:spcBef>
                <a:spcPct val="45000"/>
              </a:spcBef>
              <a:buClr>
                <a:schemeClr val="accent1"/>
              </a:buClr>
              <a:buFontTx/>
              <a:buChar char="•"/>
            </a:pPr>
            <a:r>
              <a:rPr lang="es-CL" dirty="0" smtClean="0">
                <a:solidFill>
                  <a:srgbClr val="0070C0"/>
                </a:solidFill>
              </a:rPr>
              <a:t>Se trata de estrategias muy diversas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840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idx="1"/>
          </p:nvPr>
        </p:nvSpPr>
        <p:spPr>
          <a:xfrm>
            <a:off x="225672" y="1899500"/>
            <a:ext cx="8398074" cy="4264822"/>
          </a:xfrm>
        </p:spPr>
        <p:txBody>
          <a:bodyPr>
            <a:noAutofit/>
          </a:bodyPr>
          <a:lstStyle/>
          <a:p>
            <a:pPr marL="803275" lvl="2" indent="-361950">
              <a:lnSpc>
                <a:spcPct val="80000"/>
              </a:lnSpc>
              <a:spcBef>
                <a:spcPct val="45000"/>
              </a:spcBef>
              <a:buClr>
                <a:schemeClr val="accent1"/>
              </a:buClr>
              <a:buFont typeface="+mj-lt"/>
              <a:buAutoNum type="arabicPeriod"/>
            </a:pPr>
            <a:r>
              <a:rPr lang="es-CL" sz="2000" dirty="0" smtClean="0">
                <a:solidFill>
                  <a:srgbClr val="0070C0"/>
                </a:solidFill>
                <a:latin typeface="Calibri (Headings)"/>
              </a:rPr>
              <a:t>Hay que poseer los medios financieros de las acciones: la perspectiva de proyecto es mas fácil que el apoyo presupuestario global</a:t>
            </a:r>
          </a:p>
          <a:p>
            <a:pPr marL="803275" lvl="2" indent="-361950">
              <a:lnSpc>
                <a:spcPct val="80000"/>
              </a:lnSpc>
              <a:spcBef>
                <a:spcPct val="45000"/>
              </a:spcBef>
              <a:buClr>
                <a:schemeClr val="accent1"/>
              </a:buClr>
              <a:buFont typeface="+mj-lt"/>
              <a:buAutoNum type="arabicPeriod"/>
            </a:pPr>
            <a:r>
              <a:rPr lang="es-CL" sz="2000" dirty="0" smtClean="0">
                <a:solidFill>
                  <a:srgbClr val="0070C0"/>
                </a:solidFill>
                <a:latin typeface="Calibri (Headings)"/>
              </a:rPr>
              <a:t>Nunca olvidar que los intereses de los actores divergen: comportamientos oportunistas: </a:t>
            </a:r>
            <a:r>
              <a:rPr lang="es-CL" sz="2000" i="1" dirty="0" err="1" smtClean="0">
                <a:solidFill>
                  <a:srgbClr val="0070C0"/>
                </a:solidFill>
                <a:latin typeface="Calibri (Headings)"/>
              </a:rPr>
              <a:t>gaming</a:t>
            </a:r>
            <a:r>
              <a:rPr lang="es-CL" sz="2000" i="1" dirty="0" smtClean="0">
                <a:solidFill>
                  <a:srgbClr val="0070C0"/>
                </a:solidFill>
                <a:latin typeface="Calibri (Headings)"/>
              </a:rPr>
              <a:t>, dumping</a:t>
            </a:r>
          </a:p>
          <a:p>
            <a:pPr marL="803275" lvl="2" indent="-361950">
              <a:lnSpc>
                <a:spcPct val="80000"/>
              </a:lnSpc>
              <a:spcBef>
                <a:spcPct val="45000"/>
              </a:spcBef>
              <a:buClr>
                <a:schemeClr val="accent1"/>
              </a:buClr>
              <a:buFont typeface="+mj-lt"/>
              <a:buAutoNum type="arabicPeriod"/>
            </a:pPr>
            <a:r>
              <a:rPr lang="es-CL" sz="2000" dirty="0" smtClean="0">
                <a:solidFill>
                  <a:srgbClr val="0070C0"/>
                </a:solidFill>
                <a:latin typeface="Calibri (Headings)"/>
              </a:rPr>
              <a:t>Desempeño de la institución e hipótesis de que son los individuos que hay que incitar; sistema complejo de un hospital</a:t>
            </a:r>
          </a:p>
          <a:p>
            <a:pPr marL="803275" lvl="2" indent="-361950">
              <a:lnSpc>
                <a:spcPct val="80000"/>
              </a:lnSpc>
              <a:spcBef>
                <a:spcPct val="45000"/>
              </a:spcBef>
              <a:buClr>
                <a:schemeClr val="accent1"/>
              </a:buClr>
              <a:buFont typeface="+mj-lt"/>
              <a:buAutoNum type="arabicPeriod"/>
            </a:pPr>
            <a:r>
              <a:rPr lang="es-CL" sz="2000" dirty="0" smtClean="0">
                <a:solidFill>
                  <a:srgbClr val="0070C0"/>
                </a:solidFill>
                <a:latin typeface="Calibri (Headings)"/>
              </a:rPr>
              <a:t>Cambio de comportamiento artificial: no se actúa sobre las causas</a:t>
            </a:r>
          </a:p>
          <a:p>
            <a:pPr marL="803275" lvl="2" indent="-361950">
              <a:lnSpc>
                <a:spcPct val="80000"/>
              </a:lnSpc>
              <a:spcBef>
                <a:spcPct val="45000"/>
              </a:spcBef>
              <a:buClr>
                <a:schemeClr val="accent1"/>
              </a:buClr>
              <a:buFont typeface="+mj-lt"/>
              <a:buAutoNum type="arabicPeriod"/>
            </a:pPr>
            <a:r>
              <a:rPr lang="es-CL" sz="2000" dirty="0" smtClean="0">
                <a:solidFill>
                  <a:srgbClr val="0070C0"/>
                </a:solidFill>
                <a:latin typeface="Calibri (Headings)"/>
              </a:rPr>
              <a:t>Efecto de acostumbramiento</a:t>
            </a:r>
          </a:p>
          <a:p>
            <a:pPr marL="803275" lvl="2" indent="-361950">
              <a:lnSpc>
                <a:spcPct val="80000"/>
              </a:lnSpc>
              <a:buClr>
                <a:schemeClr val="accent1"/>
              </a:buClr>
              <a:buFont typeface="+mj-lt"/>
              <a:buAutoNum type="arabicPeriod"/>
            </a:pPr>
            <a:r>
              <a:rPr lang="es-CL" sz="2000" dirty="0" smtClean="0">
                <a:solidFill>
                  <a:srgbClr val="0070C0"/>
                </a:solidFill>
                <a:latin typeface="Calibri (Headings)"/>
              </a:rPr>
              <a:t>Cual es la parte de la incitación al desempeño en el presupuesto de un prestador de servicios ? Inclusión de todas las actividades o sólo de algunas de estas</a:t>
            </a:r>
          </a:p>
          <a:p>
            <a:pPr marL="803275" lvl="2" indent="-361950">
              <a:lnSpc>
                <a:spcPct val="80000"/>
              </a:lnSpc>
              <a:buClr>
                <a:schemeClr val="accent1"/>
              </a:buClr>
              <a:buFont typeface="+mj-lt"/>
              <a:buAutoNum type="arabicPeriod"/>
            </a:pPr>
            <a:r>
              <a:rPr lang="es-CL" sz="2000" dirty="0" smtClean="0">
                <a:solidFill>
                  <a:srgbClr val="0070C0"/>
                </a:solidFill>
                <a:latin typeface="Calibri (Headings)"/>
              </a:rPr>
              <a:t>La cuestión de la verificación de los datos</a:t>
            </a:r>
            <a:endParaRPr lang="es-CL" sz="2000" dirty="0">
              <a:solidFill>
                <a:srgbClr val="0070C0"/>
              </a:solidFill>
              <a:latin typeface="Calibri (Headings)"/>
            </a:endParaRPr>
          </a:p>
        </p:txBody>
      </p:sp>
      <p:sp>
        <p:nvSpPr>
          <p:cNvPr id="4" name="Rectangle 2"/>
          <p:cNvSpPr txBox="1">
            <a:spLocks noChangeArrowheads="1"/>
          </p:cNvSpPr>
          <p:nvPr/>
        </p:nvSpPr>
        <p:spPr>
          <a:xfrm>
            <a:off x="370957" y="142852"/>
            <a:ext cx="7772943" cy="1066927"/>
          </a:xfrm>
          <a:prstGeom prst="rect">
            <a:avLst/>
          </a:prstGeom>
        </p:spPr>
        <p:txBody>
          <a:bodyPr vert="horz" lIns="91440" tIns="45720" rIns="91440" bIns="45720" rtlCol="0" anchor="ctr">
            <a:normAutofit/>
          </a:bodyPr>
          <a:lstStyle/>
          <a:p>
            <a:pPr algn="ctr">
              <a:lnSpc>
                <a:spcPct val="80000"/>
              </a:lnSpc>
              <a:spcBef>
                <a:spcPct val="45000"/>
              </a:spcBef>
              <a:buFontTx/>
              <a:buNone/>
            </a:pPr>
            <a:r>
              <a:rPr lang="es-CL" sz="3600" b="1" dirty="0" smtClean="0">
                <a:solidFill>
                  <a:srgbClr val="0070C0"/>
                </a:solidFill>
                <a:effectLst>
                  <a:outerShdw blurRad="38100" dist="38100" dir="2700000" algn="tl">
                    <a:srgbClr val="000000">
                      <a:alpha val="43137"/>
                    </a:srgbClr>
                  </a:outerShdw>
                </a:effectLst>
                <a:latin typeface="+mj-lt"/>
              </a:rPr>
              <a:t>Puntos a retener</a:t>
            </a:r>
            <a:endParaRPr lang="es-CL" sz="3600" b="1" dirty="0">
              <a:solidFill>
                <a:srgbClr val="0070C0"/>
              </a:solidFill>
              <a:effectLst>
                <a:outerShdw blurRad="38100" dist="38100" dir="2700000" algn="tl">
                  <a:srgbClr val="000000">
                    <a:alpha val="43137"/>
                  </a:srgbClr>
                </a:outerShdw>
              </a:effectLst>
              <a:latin typeface="+mj-lt"/>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223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checkerboard(across)">
                                      <p:cBhvr>
                                        <p:cTn id="7" dur="500"/>
                                        <p:tgtEl>
                                          <p:spTgt spid="413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3699">
                                            <p:txEl>
                                              <p:pRg st="1" end="1"/>
                                            </p:txEl>
                                          </p:spTgt>
                                        </p:tgtEl>
                                        <p:attrNameLst>
                                          <p:attrName>style.visibility</p:attrName>
                                        </p:attrNameLst>
                                      </p:cBhvr>
                                      <p:to>
                                        <p:strVal val="visible"/>
                                      </p:to>
                                    </p:set>
                                    <p:animEffect transition="in" filter="checkerboard(across)">
                                      <p:cBhvr>
                                        <p:cTn id="12" dur="500"/>
                                        <p:tgtEl>
                                          <p:spTgt spid="413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3699">
                                            <p:txEl>
                                              <p:pRg st="2" end="2"/>
                                            </p:txEl>
                                          </p:spTgt>
                                        </p:tgtEl>
                                        <p:attrNameLst>
                                          <p:attrName>style.visibility</p:attrName>
                                        </p:attrNameLst>
                                      </p:cBhvr>
                                      <p:to>
                                        <p:strVal val="visible"/>
                                      </p:to>
                                    </p:set>
                                    <p:animEffect transition="in" filter="checkerboard(across)">
                                      <p:cBhvr>
                                        <p:cTn id="17" dur="500"/>
                                        <p:tgtEl>
                                          <p:spTgt spid="413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3699">
                                            <p:txEl>
                                              <p:pRg st="3" end="3"/>
                                            </p:txEl>
                                          </p:spTgt>
                                        </p:tgtEl>
                                        <p:attrNameLst>
                                          <p:attrName>style.visibility</p:attrName>
                                        </p:attrNameLst>
                                      </p:cBhvr>
                                      <p:to>
                                        <p:strVal val="visible"/>
                                      </p:to>
                                    </p:set>
                                    <p:animEffect transition="in" filter="checkerboard(across)">
                                      <p:cBhvr>
                                        <p:cTn id="22" dur="500"/>
                                        <p:tgtEl>
                                          <p:spTgt spid="413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3699">
                                            <p:txEl>
                                              <p:pRg st="4" end="4"/>
                                            </p:txEl>
                                          </p:spTgt>
                                        </p:tgtEl>
                                        <p:attrNameLst>
                                          <p:attrName>style.visibility</p:attrName>
                                        </p:attrNameLst>
                                      </p:cBhvr>
                                      <p:to>
                                        <p:strVal val="visible"/>
                                      </p:to>
                                    </p:set>
                                    <p:animEffect transition="in" filter="checkerboard(across)">
                                      <p:cBhvr>
                                        <p:cTn id="27" dur="500"/>
                                        <p:tgtEl>
                                          <p:spTgt spid="413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3699">
                                            <p:txEl>
                                              <p:pRg st="5" end="5"/>
                                            </p:txEl>
                                          </p:spTgt>
                                        </p:tgtEl>
                                        <p:attrNameLst>
                                          <p:attrName>style.visibility</p:attrName>
                                        </p:attrNameLst>
                                      </p:cBhvr>
                                      <p:to>
                                        <p:strVal val="visible"/>
                                      </p:to>
                                    </p:set>
                                    <p:animEffect transition="in" filter="checkerboard(across)">
                                      <p:cBhvr>
                                        <p:cTn id="32" dur="500"/>
                                        <p:tgtEl>
                                          <p:spTgt spid="4136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13699">
                                            <p:txEl>
                                              <p:pRg st="6" end="6"/>
                                            </p:txEl>
                                          </p:spTgt>
                                        </p:tgtEl>
                                        <p:attrNameLst>
                                          <p:attrName>style.visibility</p:attrName>
                                        </p:attrNameLst>
                                      </p:cBhvr>
                                      <p:to>
                                        <p:strVal val="visible"/>
                                      </p:to>
                                    </p:set>
                                    <p:animEffect transition="in" filter="checkerboard(across)">
                                      <p:cBhvr>
                                        <p:cTn id="37" dur="500"/>
                                        <p:tgtEl>
                                          <p:spTgt spid="413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Rectangle 3"/>
          <p:cNvSpPr>
            <a:spLocks noGrp="1" noChangeArrowheads="1"/>
          </p:cNvSpPr>
          <p:nvPr>
            <p:ph idx="1"/>
          </p:nvPr>
        </p:nvSpPr>
        <p:spPr>
          <a:xfrm>
            <a:off x="189188" y="2342904"/>
            <a:ext cx="8552958" cy="2623262"/>
          </a:xfrm>
        </p:spPr>
        <p:txBody>
          <a:bodyPr vert="horz" lIns="91440" tIns="45720" rIns="91440" bIns="45720" rtlCol="0">
            <a:normAutofit/>
          </a:bodyPr>
          <a:lstStyle/>
          <a:p>
            <a:pPr marL="623888" lvl="2" indent="-261938">
              <a:lnSpc>
                <a:spcPct val="80000"/>
              </a:lnSpc>
              <a:spcBef>
                <a:spcPct val="45000"/>
              </a:spcBef>
              <a:buClr>
                <a:srgbClr val="0070C0"/>
              </a:buClr>
              <a:buFont typeface="+mj-lt"/>
              <a:buAutoNum type="arabicPeriod"/>
            </a:pPr>
            <a:r>
              <a:rPr lang="es-CL" sz="2600" dirty="0" smtClean="0">
                <a:solidFill>
                  <a:srgbClr val="0070C0"/>
                </a:solidFill>
                <a:latin typeface="Calibri (Headings)"/>
              </a:rPr>
              <a:t>No hay que creer que hay solo una forma de hacer las cosas</a:t>
            </a:r>
          </a:p>
          <a:p>
            <a:pPr marL="623888" lvl="2" indent="-261938">
              <a:lnSpc>
                <a:spcPct val="80000"/>
              </a:lnSpc>
              <a:spcBef>
                <a:spcPct val="45000"/>
              </a:spcBef>
              <a:buClr>
                <a:srgbClr val="0070C0"/>
              </a:buClr>
              <a:buFont typeface="+mj-lt"/>
              <a:buAutoNum type="arabicPeriod"/>
            </a:pPr>
            <a:r>
              <a:rPr lang="es-CL" sz="2600" dirty="0" smtClean="0">
                <a:solidFill>
                  <a:srgbClr val="0070C0"/>
                </a:solidFill>
                <a:latin typeface="Calibri (Headings)"/>
              </a:rPr>
              <a:t>El rol de los socios es importante</a:t>
            </a:r>
          </a:p>
          <a:p>
            <a:pPr lvl="3">
              <a:lnSpc>
                <a:spcPct val="80000"/>
              </a:lnSpc>
              <a:spcBef>
                <a:spcPct val="45000"/>
              </a:spcBef>
              <a:buClr>
                <a:schemeClr val="tx1"/>
              </a:buClr>
            </a:pPr>
            <a:r>
              <a:rPr lang="es-CL" dirty="0" smtClean="0">
                <a:solidFill>
                  <a:srgbClr val="0070C0"/>
                </a:solidFill>
                <a:latin typeface="Calibri (Headings)"/>
              </a:rPr>
              <a:t>Son generalmente los iniciadores</a:t>
            </a:r>
          </a:p>
          <a:p>
            <a:pPr lvl="3">
              <a:lnSpc>
                <a:spcPct val="80000"/>
              </a:lnSpc>
              <a:spcBef>
                <a:spcPct val="45000"/>
              </a:spcBef>
              <a:buClr>
                <a:schemeClr val="tx1"/>
              </a:buClr>
            </a:pPr>
            <a:r>
              <a:rPr lang="es-CL" dirty="0" smtClean="0">
                <a:solidFill>
                  <a:srgbClr val="0070C0"/>
                </a:solidFill>
                <a:latin typeface="Calibri (Headings)"/>
              </a:rPr>
              <a:t>Se debe empujar pero no forzar</a:t>
            </a:r>
          </a:p>
          <a:p>
            <a:pPr lvl="3">
              <a:lnSpc>
                <a:spcPct val="80000"/>
              </a:lnSpc>
              <a:spcBef>
                <a:spcPct val="45000"/>
              </a:spcBef>
              <a:buClr>
                <a:schemeClr val="tx1"/>
              </a:buClr>
            </a:pPr>
            <a:r>
              <a:rPr lang="es-CL" dirty="0" smtClean="0">
                <a:solidFill>
                  <a:srgbClr val="0070C0"/>
                </a:solidFill>
                <a:latin typeface="Calibri (Headings)"/>
              </a:rPr>
              <a:t>No hay que desistir demasiado rápido</a:t>
            </a:r>
            <a:endParaRPr lang="es-CL" dirty="0">
              <a:solidFill>
                <a:srgbClr val="0070C0"/>
              </a:solidFill>
              <a:latin typeface="Calibri (Headings)"/>
            </a:endParaRPr>
          </a:p>
        </p:txBody>
      </p:sp>
      <p:sp>
        <p:nvSpPr>
          <p:cNvPr id="4" name="Rectangle 2"/>
          <p:cNvSpPr txBox="1">
            <a:spLocks noChangeArrowheads="1"/>
          </p:cNvSpPr>
          <p:nvPr/>
        </p:nvSpPr>
        <p:spPr>
          <a:xfrm>
            <a:off x="189187" y="318931"/>
            <a:ext cx="8526218" cy="106692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L" sz="3600" b="1" i="0" u="none" strike="noStrike" kern="1200" cap="none" spc="0" normalizeH="0" baseline="0" dirty="0" smtClean="0">
                <a:ln>
                  <a:noFill/>
                </a:ln>
                <a:solidFill>
                  <a:srgbClr val="0070C0"/>
                </a:solidFill>
                <a:effectLst>
                  <a:outerShdw blurRad="38100" dist="38100" dir="2700000" algn="tl">
                    <a:srgbClr val="000000">
                      <a:alpha val="43137"/>
                    </a:srgbClr>
                  </a:outerShdw>
                </a:effectLst>
                <a:uLnTx/>
                <a:uFillTx/>
                <a:latin typeface="Calibri (Headings)"/>
                <a:ea typeface="+mj-ea"/>
                <a:cs typeface="+mj-cs"/>
              </a:rPr>
              <a:t>Mensajes</a:t>
            </a:r>
            <a:endParaRPr kumimoji="0" lang="es-CL" sz="3600" b="1" i="0" u="none" strike="noStrike" kern="1200" cap="none" spc="0" normalizeH="0" baseline="0" dirty="0">
              <a:ln>
                <a:noFill/>
              </a:ln>
              <a:solidFill>
                <a:srgbClr val="0070C0"/>
              </a:solidFill>
              <a:effectLst>
                <a:outerShdw blurRad="38100" dist="38100" dir="2700000" algn="tl">
                  <a:srgbClr val="000000">
                    <a:alpha val="43137"/>
                  </a:srgbClr>
                </a:outerShdw>
              </a:effectLst>
              <a:uLnTx/>
              <a:uFillTx/>
              <a:latin typeface="Calibri (Headings)"/>
              <a:ea typeface="+mj-ea"/>
              <a:cs typeface="+mj-cs"/>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86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1" y="191132"/>
            <a:ext cx="8786842" cy="1066927"/>
          </a:xfrm>
        </p:spPr>
        <p:txBody>
          <a:bodyPr vert="horz" lIns="91440" tIns="45720" rIns="91440" bIns="45720" rtlCol="0" anchor="ctr">
            <a:normAutofit/>
          </a:bodyPr>
          <a:lstStyle/>
          <a:p>
            <a:r>
              <a:rPr lang="es-CL" sz="3600" dirty="0" smtClean="0">
                <a:solidFill>
                  <a:srgbClr val="0070C0"/>
                </a:solidFill>
              </a:rPr>
              <a:t>Un poco mas allá aun</a:t>
            </a:r>
            <a:r>
              <a:rPr lang="es-CL" sz="3600" dirty="0" smtClean="0"/>
              <a:t>…</a:t>
            </a:r>
            <a:endParaRPr lang="es-CL" sz="3600" dirty="0">
              <a:solidFill>
                <a:srgbClr val="0070C0"/>
              </a:solidFill>
            </a:endParaRPr>
          </a:p>
        </p:txBody>
      </p:sp>
      <p:sp>
        <p:nvSpPr>
          <p:cNvPr id="419843" name="Rectangle 3"/>
          <p:cNvSpPr>
            <a:spLocks noGrp="1" noChangeArrowheads="1"/>
          </p:cNvSpPr>
          <p:nvPr>
            <p:ph idx="1"/>
          </p:nvPr>
        </p:nvSpPr>
        <p:spPr>
          <a:xfrm>
            <a:off x="536031" y="2093854"/>
            <a:ext cx="8342309" cy="3706171"/>
          </a:xfrm>
          <a:noFill/>
          <a:ln/>
        </p:spPr>
        <p:txBody>
          <a:bodyPr vert="horz" lIns="91440" tIns="45720" rIns="91440" bIns="45720" rtlCol="0">
            <a:noAutofit/>
          </a:bodyPr>
          <a:lstStyle/>
          <a:p>
            <a:pPr>
              <a:lnSpc>
                <a:spcPct val="80000"/>
              </a:lnSpc>
              <a:buClr>
                <a:schemeClr val="accent1"/>
              </a:buClr>
            </a:pPr>
            <a:r>
              <a:rPr lang="es-CL" sz="2600" b="1" dirty="0" smtClean="0">
                <a:solidFill>
                  <a:srgbClr val="0070C0"/>
                </a:solidFill>
                <a:latin typeface="+mj-lt"/>
              </a:rPr>
              <a:t>Utilizar el pago en base a desempeño para mejorar resultados insuficiente</a:t>
            </a:r>
          </a:p>
          <a:p>
            <a:pPr lvl="1">
              <a:lnSpc>
                <a:spcPct val="80000"/>
              </a:lnSpc>
              <a:buClr>
                <a:schemeClr val="accent1"/>
              </a:buClr>
            </a:pPr>
            <a:r>
              <a:rPr lang="es-CL" sz="2200" dirty="0" smtClean="0">
                <a:solidFill>
                  <a:srgbClr val="0070C0"/>
                </a:solidFill>
                <a:latin typeface="+mj-lt"/>
              </a:rPr>
              <a:t>El pago por desempeño no debe concebirse como un simple dispositivo de recompensa que trae una respuesta mecánica del personal de salud, pero, como un apoyo al proceso de cambio</a:t>
            </a:r>
          </a:p>
          <a:p>
            <a:pPr>
              <a:lnSpc>
                <a:spcPct val="80000"/>
              </a:lnSpc>
              <a:buClr>
                <a:schemeClr val="accent1"/>
              </a:buClr>
            </a:pPr>
            <a:r>
              <a:rPr lang="es-CL" sz="2600" b="1" dirty="0" smtClean="0">
                <a:solidFill>
                  <a:srgbClr val="0070C0"/>
                </a:solidFill>
                <a:latin typeface="+mj-lt"/>
              </a:rPr>
              <a:t>Mas que pagar por resultados alcanzados, se debe recompensar a quienes mejora su desempeño… poco importe de donde parten</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87740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604080" y="177037"/>
            <a:ext cx="7772943" cy="1066927"/>
          </a:xfrm>
        </p:spPr>
        <p:txBody>
          <a:bodyPr vert="horz" lIns="91440" tIns="45720" rIns="91440" bIns="45720" rtlCol="0" anchor="ctr">
            <a:normAutofit/>
          </a:bodyPr>
          <a:lstStyle/>
          <a:p>
            <a:r>
              <a:rPr lang="es-CL" sz="3600" dirty="0" smtClean="0">
                <a:solidFill>
                  <a:srgbClr val="0070C0"/>
                </a:solidFill>
              </a:rPr>
              <a:t>En resumen</a:t>
            </a:r>
            <a:endParaRPr lang="es-CL" sz="3600" dirty="0">
              <a:solidFill>
                <a:srgbClr val="0070C0"/>
              </a:solidFill>
            </a:endParaRPr>
          </a:p>
        </p:txBody>
      </p:sp>
      <p:sp>
        <p:nvSpPr>
          <p:cNvPr id="417795" name="Rectangle 3"/>
          <p:cNvSpPr>
            <a:spLocks noGrp="1" noChangeArrowheads="1"/>
          </p:cNvSpPr>
          <p:nvPr>
            <p:ph idx="1"/>
          </p:nvPr>
        </p:nvSpPr>
        <p:spPr>
          <a:xfrm>
            <a:off x="1142976" y="1857364"/>
            <a:ext cx="7625002" cy="3706171"/>
          </a:xfrm>
          <a:noFill/>
          <a:ln/>
        </p:spPr>
        <p:txBody>
          <a:bodyPr>
            <a:noAutofit/>
          </a:bodyPr>
          <a:lstStyle/>
          <a:p>
            <a:pPr>
              <a:buClr>
                <a:schemeClr val="accent1"/>
              </a:buClr>
            </a:pPr>
            <a:r>
              <a:rPr lang="es-CL" sz="2600" b="1" dirty="0" smtClean="0">
                <a:solidFill>
                  <a:srgbClr val="0070C0"/>
                </a:solidFill>
                <a:latin typeface="+mj-lt"/>
              </a:rPr>
              <a:t>En un contrato clásico</a:t>
            </a:r>
          </a:p>
          <a:p>
            <a:pPr lvl="1">
              <a:buClr>
                <a:schemeClr val="accent1"/>
              </a:buClr>
            </a:pPr>
            <a:r>
              <a:rPr lang="es-CL" sz="2200" dirty="0" smtClean="0">
                <a:solidFill>
                  <a:srgbClr val="0070C0"/>
                </a:solidFill>
                <a:latin typeface="+mj-lt"/>
              </a:rPr>
              <a:t>Se busca lograr lo que esta previsto en un contrato y nada mas: no hay interés alguno en hacer mas y, a hacer menos si no hay penalidades nos contentamos</a:t>
            </a:r>
          </a:p>
          <a:p>
            <a:pPr>
              <a:buClr>
                <a:schemeClr val="accent1"/>
              </a:buClr>
            </a:pPr>
            <a:endParaRPr lang="es-CL" sz="2600" b="1" dirty="0" smtClean="0">
              <a:solidFill>
                <a:srgbClr val="0070C0"/>
              </a:solidFill>
              <a:latin typeface="+mj-lt"/>
            </a:endParaRPr>
          </a:p>
          <a:p>
            <a:pPr>
              <a:buClr>
                <a:schemeClr val="accent1"/>
              </a:buClr>
            </a:pPr>
            <a:r>
              <a:rPr lang="es-CL" sz="2600" b="1" dirty="0" smtClean="0">
                <a:solidFill>
                  <a:srgbClr val="0070C0"/>
                </a:solidFill>
                <a:latin typeface="+mj-lt"/>
              </a:rPr>
              <a:t>En un acuerdo por desempeño </a:t>
            </a:r>
          </a:p>
          <a:p>
            <a:pPr lvl="1">
              <a:buClr>
                <a:schemeClr val="accent1"/>
              </a:buClr>
            </a:pPr>
            <a:r>
              <a:rPr lang="es-CL" sz="2200" dirty="0" smtClean="0">
                <a:solidFill>
                  <a:srgbClr val="0070C0"/>
                </a:solidFill>
                <a:latin typeface="+mj-lt"/>
              </a:rPr>
              <a:t>Se busca lograr que se exprese el máximo esfuerzo suplementario (llegando a un mejor resultado de salud) se recompense</a:t>
            </a:r>
            <a:endParaRPr lang="es-CL" sz="2200" i="1" dirty="0">
              <a:solidFill>
                <a:srgbClr val="0070C0"/>
              </a:solidFill>
              <a:latin typeface="+mj-l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874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checkerboard(across)">
                                      <p:cBhvr>
                                        <p:cTn id="7" dur="500"/>
                                        <p:tgtEl>
                                          <p:spTgt spid="41779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7795">
                                            <p:txEl>
                                              <p:pRg st="1" end="1"/>
                                            </p:txEl>
                                          </p:spTgt>
                                        </p:tgtEl>
                                        <p:attrNameLst>
                                          <p:attrName>style.visibility</p:attrName>
                                        </p:attrNameLst>
                                      </p:cBhvr>
                                      <p:to>
                                        <p:strVal val="visible"/>
                                      </p:to>
                                    </p:set>
                                    <p:animEffect transition="in" filter="checkerboard(across)">
                                      <p:cBhvr>
                                        <p:cTn id="10" dur="500"/>
                                        <p:tgtEl>
                                          <p:spTgt spid="4177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17795">
                                            <p:txEl>
                                              <p:pRg st="3" end="3"/>
                                            </p:txEl>
                                          </p:spTgt>
                                        </p:tgtEl>
                                        <p:attrNameLst>
                                          <p:attrName>style.visibility</p:attrName>
                                        </p:attrNameLst>
                                      </p:cBhvr>
                                      <p:to>
                                        <p:strVal val="visible"/>
                                      </p:to>
                                    </p:set>
                                    <p:animEffect transition="in" filter="checkerboard(across)">
                                      <p:cBhvr>
                                        <p:cTn id="15" dur="500"/>
                                        <p:tgtEl>
                                          <p:spTgt spid="417795">
                                            <p:txEl>
                                              <p:pRg st="3" end="3"/>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17795">
                                            <p:txEl>
                                              <p:pRg st="4" end="4"/>
                                            </p:txEl>
                                          </p:spTgt>
                                        </p:tgtEl>
                                        <p:attrNameLst>
                                          <p:attrName>style.visibility</p:attrName>
                                        </p:attrNameLst>
                                      </p:cBhvr>
                                      <p:to>
                                        <p:strVal val="visible"/>
                                      </p:to>
                                    </p:set>
                                    <p:animEffect transition="in" filter="checkerboard(across)">
                                      <p:cBhvr>
                                        <p:cTn id="18" dur="500"/>
                                        <p:tgtEl>
                                          <p:spTgt spid="417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vert="horz" lIns="91440" tIns="45720" rIns="91440" bIns="45720" rtlCol="0" anchor="ctr">
            <a:normAutofit fontScale="90000"/>
          </a:bodyPr>
          <a:lstStyle/>
          <a:p>
            <a:r>
              <a:rPr lang="es-CL" sz="3600" dirty="0" smtClean="0">
                <a:solidFill>
                  <a:srgbClr val="0070C0"/>
                </a:solidFill>
              </a:rPr>
              <a:t>Algunos temas implícitos por la </a:t>
            </a:r>
            <a:r>
              <a:rPr lang="es-CL" sz="3600" dirty="0" err="1" smtClean="0">
                <a:solidFill>
                  <a:srgbClr val="0070C0"/>
                </a:solidFill>
              </a:rPr>
              <a:t>contractualizaci</a:t>
            </a:r>
            <a:r>
              <a:rPr lang="es-CL" sz="3600" dirty="0" err="1" smtClean="0"/>
              <a:t>ó</a:t>
            </a:r>
            <a:r>
              <a:rPr lang="es-CL" sz="3600" dirty="0" err="1" smtClean="0">
                <a:solidFill>
                  <a:srgbClr val="0070C0"/>
                </a:solidFill>
              </a:rPr>
              <a:t>n</a:t>
            </a:r>
            <a:endParaRPr lang="es-CL" sz="3600" dirty="0">
              <a:solidFill>
                <a:srgbClr val="0070C0"/>
              </a:solidFill>
            </a:endParaRPr>
          </a:p>
        </p:txBody>
      </p:sp>
      <p:sp>
        <p:nvSpPr>
          <p:cNvPr id="25603" name="Rectangle 3"/>
          <p:cNvSpPr>
            <a:spLocks noGrp="1" noChangeArrowheads="1"/>
          </p:cNvSpPr>
          <p:nvPr>
            <p:ph idx="1"/>
          </p:nvPr>
        </p:nvSpPr>
        <p:spPr>
          <a:xfrm>
            <a:off x="457200" y="1789393"/>
            <a:ext cx="8229600" cy="3744304"/>
          </a:xfrm>
        </p:spPr>
        <p:txBody>
          <a:bodyPr/>
          <a:lstStyle/>
          <a:p>
            <a:pPr marL="457200" lvl="1" indent="-457200">
              <a:lnSpc>
                <a:spcPct val="80000"/>
              </a:lnSpc>
              <a:buFont typeface="+mj-lt"/>
              <a:buAutoNum type="arabicPeriod"/>
            </a:pPr>
            <a:r>
              <a:rPr lang="es-CL" sz="2400" dirty="0">
                <a:solidFill>
                  <a:srgbClr val="0070C0"/>
                </a:solidFill>
              </a:rPr>
              <a:t>Basarse en las políticas nacionales de salud y se centren en las prioridades y objetivos de la </a:t>
            </a:r>
            <a:r>
              <a:rPr lang="es-CL" sz="2400" dirty="0" smtClean="0">
                <a:solidFill>
                  <a:srgbClr val="0070C0"/>
                </a:solidFill>
              </a:rPr>
              <a:t>ASN</a:t>
            </a:r>
          </a:p>
          <a:p>
            <a:pPr marL="457200" lvl="1" indent="-457200">
              <a:lnSpc>
                <a:spcPct val="80000"/>
              </a:lnSpc>
              <a:buFont typeface="+mj-lt"/>
              <a:buAutoNum type="arabicPeriod"/>
            </a:pPr>
            <a:r>
              <a:rPr lang="es-CL" sz="2400" dirty="0" smtClean="0">
                <a:solidFill>
                  <a:srgbClr val="0070C0"/>
                </a:solidFill>
                <a:latin typeface="+mj-lt"/>
              </a:rPr>
              <a:t>Creación de nuevas tareas y necesidad de nuevas competencias para los funcionarios</a:t>
            </a:r>
          </a:p>
          <a:p>
            <a:pPr marL="457200" lvl="1" indent="-457200">
              <a:lnSpc>
                <a:spcPct val="80000"/>
              </a:lnSpc>
              <a:buFont typeface="+mj-lt"/>
              <a:buAutoNum type="arabicPeriod"/>
            </a:pPr>
            <a:r>
              <a:rPr lang="es-CL" sz="2400" dirty="0" smtClean="0">
                <a:solidFill>
                  <a:srgbClr val="0070C0"/>
                </a:solidFill>
                <a:latin typeface="+mj-lt"/>
              </a:rPr>
              <a:t>Implementación de la función evaluativa y de un sistema de información y </a:t>
            </a:r>
            <a:r>
              <a:rPr lang="es-CL" sz="2400" dirty="0" smtClean="0">
                <a:solidFill>
                  <a:srgbClr val="0070C0"/>
                </a:solidFill>
              </a:rPr>
              <a:t>definir una nueva </a:t>
            </a:r>
            <a:r>
              <a:rPr lang="es-CL" sz="2400" dirty="0">
                <a:solidFill>
                  <a:srgbClr val="0070C0"/>
                </a:solidFill>
              </a:rPr>
              <a:t>repartición de los roles de los diferentes </a:t>
            </a:r>
            <a:r>
              <a:rPr lang="es-CL" sz="2400" dirty="0" smtClean="0">
                <a:solidFill>
                  <a:srgbClr val="0070C0"/>
                </a:solidFill>
              </a:rPr>
              <a:t>componentes de la ASN</a:t>
            </a:r>
            <a:endParaRPr lang="es-CL" sz="2400" dirty="0">
              <a:solidFill>
                <a:srgbClr val="0070C0"/>
              </a:solidFill>
              <a:latin typeface="+mj-lt"/>
            </a:endParaRPr>
          </a:p>
          <a:p>
            <a:pPr marL="457200" lvl="1" indent="-457200">
              <a:lnSpc>
                <a:spcPct val="80000"/>
              </a:lnSpc>
              <a:buFont typeface="+mj-lt"/>
              <a:buAutoNum type="arabicPeriod"/>
            </a:pPr>
            <a:r>
              <a:rPr lang="es-CL" sz="2400" dirty="0" smtClean="0">
                <a:solidFill>
                  <a:srgbClr val="0070C0"/>
                </a:solidFill>
                <a:latin typeface="+mj-lt"/>
              </a:rPr>
              <a:t>Creación de costos de transacción</a:t>
            </a:r>
          </a:p>
          <a:p>
            <a:pPr marL="457200" lvl="1" indent="-457200">
              <a:lnSpc>
                <a:spcPct val="80000"/>
              </a:lnSpc>
              <a:buFont typeface="+mj-lt"/>
              <a:buAutoNum type="arabicPeriod"/>
            </a:pPr>
            <a:r>
              <a:rPr lang="es-CL" sz="2400" dirty="0" smtClean="0">
                <a:solidFill>
                  <a:srgbClr val="0070C0"/>
                </a:solidFill>
                <a:latin typeface="+mj-lt"/>
              </a:rPr>
              <a:t>Necesidad de un sistema bancario confiable y de una legislación adaptada</a:t>
            </a:r>
          </a:p>
          <a:p>
            <a:pPr marL="457200" lvl="1" indent="-457200">
              <a:lnSpc>
                <a:spcPct val="80000"/>
              </a:lnSpc>
              <a:buFont typeface="+mj-lt"/>
              <a:buAutoNum type="arabicPeriod"/>
            </a:pPr>
            <a:r>
              <a:rPr lang="es-CL" sz="2400" dirty="0" smtClean="0">
                <a:solidFill>
                  <a:srgbClr val="0070C0"/>
                </a:solidFill>
                <a:latin typeface="+mj-lt"/>
              </a:rPr>
              <a:t>Ausencia de corrupción y poder político estable</a:t>
            </a:r>
          </a:p>
          <a:p>
            <a:pPr marL="457200" lvl="1" indent="-457200">
              <a:lnSpc>
                <a:spcPct val="80000"/>
              </a:lnSpc>
              <a:buFont typeface="+mj-lt"/>
              <a:buAutoNum type="arabicPeriod"/>
            </a:pPr>
            <a:r>
              <a:rPr lang="es-CL" sz="2400" dirty="0" smtClean="0">
                <a:solidFill>
                  <a:srgbClr val="0070C0"/>
                </a:solidFill>
                <a:latin typeface="+mj-lt"/>
              </a:rPr>
              <a:t>Riesgo de comportamiento que buscan solo beneficios en detrimento de la calidad</a:t>
            </a:r>
          </a:p>
          <a:p>
            <a:pPr marL="457200" lvl="1" indent="-457200">
              <a:lnSpc>
                <a:spcPct val="80000"/>
              </a:lnSpc>
              <a:buFont typeface="+mj-lt"/>
              <a:buAutoNum type="arabicPeriod"/>
            </a:pPr>
            <a:r>
              <a:rPr lang="es-CL" sz="2400" dirty="0" smtClean="0">
                <a:solidFill>
                  <a:srgbClr val="0070C0"/>
                </a:solidFill>
              </a:rPr>
              <a:t>Desarrollo </a:t>
            </a:r>
            <a:r>
              <a:rPr lang="es-CL" sz="2400" dirty="0">
                <a:solidFill>
                  <a:srgbClr val="0070C0"/>
                </a:solidFill>
              </a:rPr>
              <a:t>la confianza y comprensión mutua</a:t>
            </a:r>
          </a:p>
          <a:p>
            <a:pPr marL="457200" indent="-457200">
              <a:lnSpc>
                <a:spcPct val="80000"/>
              </a:lnSpc>
              <a:buFont typeface="+mj-lt"/>
              <a:buAutoNum type="arabicPeriod"/>
            </a:pPr>
            <a:endParaRPr lang="es-CL" sz="2400" dirty="0" smtClean="0">
              <a:solidFill>
                <a:srgbClr val="0070C0"/>
              </a:solidFill>
              <a:latin typeface="+mj-lt"/>
            </a:endParaRPr>
          </a:p>
        </p:txBody>
      </p:sp>
      <p:sp>
        <p:nvSpPr>
          <p:cNvPr id="25604" name="Rectangle 4"/>
          <p:cNvSpPr>
            <a:spLocks noChangeArrowheads="1"/>
          </p:cNvSpPr>
          <p:nvPr/>
        </p:nvSpPr>
        <p:spPr bwMode="auto">
          <a:xfrm>
            <a:off x="8088313" y="6612652"/>
            <a:ext cx="910827" cy="246221"/>
          </a:xfrm>
          <a:prstGeom prst="rect">
            <a:avLst/>
          </a:prstGeom>
          <a:noFill/>
          <a:ln w="9525">
            <a:noFill/>
            <a:miter lim="800000"/>
            <a:headEnd/>
            <a:tailEnd/>
          </a:ln>
          <a:effectLst/>
        </p:spPr>
        <p:txBody>
          <a:bodyPr wrap="none" anchor="ctr">
            <a:spAutoFit/>
          </a:bodyPr>
          <a:lstStyle/>
          <a:p>
            <a:r>
              <a:rPr lang="es-CL" sz="1000" dirty="0" smtClean="0">
                <a:solidFill>
                  <a:srgbClr val="0070C0"/>
                </a:solidFill>
                <a:latin typeface="+mj-lt"/>
              </a:rPr>
              <a:t>(</a:t>
            </a:r>
            <a:r>
              <a:rPr lang="es-CL" sz="1000" dirty="0" err="1" smtClean="0">
                <a:solidFill>
                  <a:srgbClr val="0070C0"/>
                </a:solidFill>
                <a:latin typeface="+mj-lt"/>
              </a:rPr>
              <a:t>Ridde</a:t>
            </a:r>
            <a:r>
              <a:rPr lang="es-CL" sz="1000" dirty="0" smtClean="0">
                <a:solidFill>
                  <a:srgbClr val="0070C0"/>
                </a:solidFill>
                <a:latin typeface="+mj-lt"/>
              </a:rPr>
              <a:t>, 2005) </a:t>
            </a:r>
            <a:endParaRPr lang="es-CL" sz="1000" dirty="0">
              <a:solidFill>
                <a:srgbClr val="0070C0"/>
              </a:solidFill>
              <a:latin typeface="+mj-lt"/>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134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5496" y="101212"/>
            <a:ext cx="9001156" cy="1143000"/>
          </a:xfrm>
        </p:spPr>
        <p:txBody>
          <a:bodyPr vert="horz" lIns="91440" tIns="45720" rIns="91440" bIns="45720" rtlCol="0" anchor="ctr">
            <a:noAutofit/>
          </a:bodyPr>
          <a:lstStyle/>
          <a:p>
            <a:pPr>
              <a:defRPr/>
            </a:pPr>
            <a:r>
              <a:rPr lang="es-CL" sz="4000" dirty="0" smtClean="0"/>
              <a:t>Demanda de Servicios de Salud</a:t>
            </a:r>
          </a:p>
        </p:txBody>
      </p:sp>
      <p:sp>
        <p:nvSpPr>
          <p:cNvPr id="115715" name="Rectangle 3"/>
          <p:cNvSpPr>
            <a:spLocks noGrp="1" noChangeArrowheads="1"/>
          </p:cNvSpPr>
          <p:nvPr>
            <p:ph type="body" idx="1"/>
          </p:nvPr>
        </p:nvSpPr>
        <p:spPr>
          <a:xfrm>
            <a:off x="4152928" y="1700218"/>
            <a:ext cx="4419600" cy="4086236"/>
          </a:xfrm>
        </p:spPr>
        <p:txBody>
          <a:bodyPr>
            <a:normAutofit/>
          </a:bodyPr>
          <a:lstStyle/>
          <a:p>
            <a:pPr lvl="1">
              <a:lnSpc>
                <a:spcPct val="80000"/>
              </a:lnSpc>
            </a:pPr>
            <a:endParaRPr lang="es-CL" sz="2400" dirty="0" smtClean="0">
              <a:latin typeface="+mj-lt"/>
            </a:endParaRPr>
          </a:p>
          <a:p>
            <a:pPr lvl="1">
              <a:lnSpc>
                <a:spcPct val="80000"/>
              </a:lnSpc>
            </a:pPr>
            <a:r>
              <a:rPr lang="es-CL" sz="2400" b="1" dirty="0" smtClean="0">
                <a:latin typeface="+mj-lt"/>
              </a:rPr>
              <a:t>Demanda (explícita) de servicios de salud</a:t>
            </a:r>
          </a:p>
          <a:p>
            <a:pPr lvl="1">
              <a:lnSpc>
                <a:spcPct val="80000"/>
              </a:lnSpc>
            </a:pPr>
            <a:r>
              <a:rPr lang="es-CL" sz="2400" b="1" dirty="0" smtClean="0">
                <a:latin typeface="+mj-lt"/>
              </a:rPr>
              <a:t>Utilización</a:t>
            </a:r>
          </a:p>
          <a:p>
            <a:pPr lvl="1">
              <a:lnSpc>
                <a:spcPct val="80000"/>
              </a:lnSpc>
            </a:pPr>
            <a:endParaRPr lang="es-CL" sz="2400" dirty="0" smtClean="0">
              <a:latin typeface="+mj-lt"/>
            </a:endParaRPr>
          </a:p>
          <a:p>
            <a:pPr lvl="1">
              <a:lnSpc>
                <a:spcPct val="80000"/>
              </a:lnSpc>
            </a:pPr>
            <a:endParaRPr lang="es-CL" sz="2400" dirty="0" smtClean="0">
              <a:latin typeface="+mj-lt"/>
            </a:endParaRPr>
          </a:p>
          <a:p>
            <a:pPr marL="457200" lvl="1" indent="0">
              <a:lnSpc>
                <a:spcPct val="80000"/>
              </a:lnSpc>
              <a:buNone/>
            </a:pPr>
            <a:endParaRPr lang="es-CL" sz="2400" dirty="0" smtClean="0">
              <a:latin typeface="+mj-lt"/>
            </a:endParaRPr>
          </a:p>
          <a:p>
            <a:pPr lvl="1">
              <a:lnSpc>
                <a:spcPct val="80000"/>
              </a:lnSpc>
            </a:pPr>
            <a:endParaRPr lang="es-CL" sz="2400" dirty="0" smtClean="0">
              <a:latin typeface="+mj-lt"/>
            </a:endParaRPr>
          </a:p>
          <a:p>
            <a:pPr lvl="1">
              <a:lnSpc>
                <a:spcPct val="80000"/>
              </a:lnSpc>
            </a:pPr>
            <a:r>
              <a:rPr lang="es-CL" sz="2400" b="1" dirty="0" smtClean="0">
                <a:latin typeface="+mj-lt"/>
              </a:rPr>
              <a:t>Acceso</a:t>
            </a:r>
            <a:endParaRPr lang="es-CL" sz="2400" b="1" dirty="0">
              <a:latin typeface="+mj-lt"/>
            </a:endParaRPr>
          </a:p>
        </p:txBody>
      </p:sp>
      <p:sp>
        <p:nvSpPr>
          <p:cNvPr id="5" name="Rectangle 3"/>
          <p:cNvSpPr txBox="1">
            <a:spLocks noChangeArrowheads="1"/>
          </p:cNvSpPr>
          <p:nvPr/>
        </p:nvSpPr>
        <p:spPr>
          <a:xfrm>
            <a:off x="6372200" y="2708920"/>
            <a:ext cx="2627784" cy="40862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70C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80000"/>
              </a:lnSpc>
              <a:buNone/>
            </a:pPr>
            <a:r>
              <a:rPr lang="es-CL" sz="2000" dirty="0" smtClean="0"/>
              <a:t>La demanda respondida a través de la oferta de servicios respecto de una población objetivo y un periodo determinado</a:t>
            </a:r>
          </a:p>
          <a:p>
            <a:pPr marL="0" lvl="1" indent="0">
              <a:lnSpc>
                <a:spcPct val="80000"/>
              </a:lnSpc>
              <a:buNone/>
            </a:pPr>
            <a:endParaRPr lang="es-CL" sz="2000" dirty="0" smtClean="0"/>
          </a:p>
          <a:p>
            <a:pPr marL="0" lvl="1" indent="0">
              <a:lnSpc>
                <a:spcPct val="80000"/>
              </a:lnSpc>
              <a:buNone/>
            </a:pPr>
            <a:r>
              <a:rPr lang="es-CL" sz="2000" dirty="0" smtClean="0"/>
              <a:t>Probabilidad de obtener atenciones cuando se necesitan</a:t>
            </a:r>
            <a:endParaRPr lang="es-CL" sz="2000"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61" y="1844824"/>
            <a:ext cx="4252331" cy="365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3051"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732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3"/>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88913"/>
            <a:ext cx="9144000" cy="838200"/>
          </a:xfrm>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latin typeface="Caibri"/>
              </a:rPr>
              <a:t>Datos probatorios (sobre contratos)</a:t>
            </a:r>
            <a:endParaRPr lang="es-CL" sz="3600" b="1" dirty="0">
              <a:solidFill>
                <a:srgbClr val="0070C0"/>
              </a:solidFill>
              <a:effectLst>
                <a:outerShdw blurRad="38100" dist="38100" dir="2700000" algn="tl">
                  <a:srgbClr val="000000">
                    <a:alpha val="43137"/>
                  </a:srgbClr>
                </a:outerShdw>
              </a:effectLst>
              <a:latin typeface="Caibri"/>
            </a:endParaRPr>
          </a:p>
        </p:txBody>
      </p:sp>
      <p:sp>
        <p:nvSpPr>
          <p:cNvPr id="19459" name="Rectangle 3"/>
          <p:cNvSpPr>
            <a:spLocks noChangeArrowheads="1"/>
          </p:cNvSpPr>
          <p:nvPr/>
        </p:nvSpPr>
        <p:spPr bwMode="auto">
          <a:xfrm>
            <a:off x="494606" y="2619465"/>
            <a:ext cx="8286776" cy="1385637"/>
          </a:xfrm>
          <a:prstGeom prst="rect">
            <a:avLst/>
          </a:prstGeom>
          <a:noFill/>
          <a:ln w="9525">
            <a:noFill/>
            <a:miter lim="800000"/>
            <a:headEnd/>
            <a:tailEnd/>
          </a:ln>
          <a:effectLst/>
        </p:spPr>
        <p:txBody>
          <a:bodyPr wrap="square" lIns="92075" tIns="46038" rIns="92075" bIns="46038">
            <a:spAutoFit/>
          </a:bodyPr>
          <a:lstStyle/>
          <a:p>
            <a:pPr marL="342900" indent="-342900">
              <a:spcBef>
                <a:spcPct val="20000"/>
              </a:spcBef>
              <a:buFontTx/>
              <a:buChar char="•"/>
            </a:pPr>
            <a:r>
              <a:rPr lang="es-CL" sz="2800" dirty="0" smtClean="0">
                <a:solidFill>
                  <a:srgbClr val="0070C0"/>
                </a:solidFill>
                <a:latin typeface="Caibri"/>
              </a:rPr>
              <a:t>Poco, poco, poco sobre la descripción de los arreglos, de las sanciones, baja transparencia, competencia, evaluación, seguimiento</a:t>
            </a:r>
          </a:p>
        </p:txBody>
      </p:sp>
      <p:sp>
        <p:nvSpPr>
          <p:cNvPr id="19461" name="Rectangle 5"/>
          <p:cNvSpPr>
            <a:spLocks noChangeArrowheads="1"/>
          </p:cNvSpPr>
          <p:nvPr/>
        </p:nvSpPr>
        <p:spPr bwMode="auto">
          <a:xfrm>
            <a:off x="8088313" y="6613525"/>
            <a:ext cx="984250" cy="244475"/>
          </a:xfrm>
          <a:prstGeom prst="rect">
            <a:avLst/>
          </a:prstGeom>
          <a:noFill/>
          <a:ln w="9525">
            <a:noFill/>
            <a:miter lim="800000"/>
            <a:headEnd/>
            <a:tailEnd/>
          </a:ln>
          <a:effectLst/>
        </p:spPr>
        <p:txBody>
          <a:bodyPr wrap="none" anchor="ctr">
            <a:spAutoFit/>
          </a:bodyPr>
          <a:lstStyle/>
          <a:p>
            <a:r>
              <a:rPr lang="es-CL" sz="1000" dirty="0" smtClean="0">
                <a:solidFill>
                  <a:srgbClr val="0070C0"/>
                </a:solidFill>
                <a:latin typeface="Caibri"/>
              </a:rPr>
              <a:t>(</a:t>
            </a:r>
            <a:r>
              <a:rPr lang="es-CL" sz="1000" dirty="0" err="1" smtClean="0">
                <a:solidFill>
                  <a:srgbClr val="0070C0"/>
                </a:solidFill>
                <a:latin typeface="Caibri"/>
              </a:rPr>
              <a:t>Ridde</a:t>
            </a:r>
            <a:r>
              <a:rPr lang="es-CL" sz="1000" dirty="0" smtClean="0">
                <a:solidFill>
                  <a:srgbClr val="0070C0"/>
                </a:solidFill>
                <a:latin typeface="Caibri"/>
              </a:rPr>
              <a:t>, 2005) </a:t>
            </a:r>
            <a:endParaRPr lang="es-CL" sz="1000" dirty="0">
              <a:solidFill>
                <a:srgbClr val="0070C0"/>
              </a:solidFill>
              <a:latin typeface="Caibri"/>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6927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362608" y="1813546"/>
            <a:ext cx="8560696" cy="4161781"/>
          </a:xfrm>
          <a:prstGeom prst="rect">
            <a:avLst/>
          </a:prstGeom>
          <a:noFill/>
          <a:ln w="9525">
            <a:noFill/>
            <a:miter lim="800000"/>
            <a:headEnd/>
            <a:tailEnd/>
          </a:ln>
          <a:effectLst/>
        </p:spPr>
        <p:txBody>
          <a:bodyPr wrap="square" lIns="92075" tIns="46038" rIns="92075" bIns="46038">
            <a:spAutoFit/>
          </a:bodyPr>
          <a:lstStyle/>
          <a:p>
            <a:pPr marL="342900" indent="-342900">
              <a:spcBef>
                <a:spcPct val="20000"/>
              </a:spcBef>
              <a:buFontTx/>
              <a:buChar char="•"/>
            </a:pPr>
            <a:r>
              <a:rPr lang="es-CL" sz="2400" dirty="0" smtClean="0">
                <a:solidFill>
                  <a:srgbClr val="0070C0"/>
                </a:solidFill>
                <a:latin typeface="+mj-lt"/>
              </a:rPr>
              <a:t>Tres ejemplos emblemáticos: Haití, Camboya, Ruanda</a:t>
            </a:r>
          </a:p>
          <a:p>
            <a:pPr marL="342900" indent="-342900">
              <a:spcBef>
                <a:spcPct val="20000"/>
              </a:spcBef>
              <a:buFontTx/>
              <a:buChar char="•"/>
            </a:pPr>
            <a:r>
              <a:rPr lang="es-CL" sz="2400" dirty="0" smtClean="0">
                <a:solidFill>
                  <a:srgbClr val="0070C0"/>
                </a:solidFill>
                <a:latin typeface="+mj-lt"/>
              </a:rPr>
              <a:t>Bajo riesgo financiero</a:t>
            </a:r>
          </a:p>
          <a:p>
            <a:pPr marL="342900" indent="-342900">
              <a:spcBef>
                <a:spcPct val="20000"/>
              </a:spcBef>
              <a:buFontTx/>
              <a:buChar char="•"/>
            </a:pPr>
            <a:r>
              <a:rPr lang="es-CL" sz="2400" dirty="0" smtClean="0">
                <a:solidFill>
                  <a:srgbClr val="0070C0"/>
                </a:solidFill>
                <a:latin typeface="+mj-lt"/>
              </a:rPr>
              <a:t>Mucho apoyo internacional</a:t>
            </a:r>
          </a:p>
          <a:p>
            <a:pPr marL="800100" lvl="1" indent="-342900">
              <a:spcBef>
                <a:spcPct val="20000"/>
              </a:spcBef>
              <a:buFont typeface="Courier New" pitchFamily="49" charset="0"/>
              <a:buChar char="o"/>
            </a:pPr>
            <a:r>
              <a:rPr lang="es-CL" sz="2200" u="sng" dirty="0" smtClean="0">
                <a:solidFill>
                  <a:srgbClr val="0070C0"/>
                </a:solidFill>
                <a:latin typeface="+mj-lt"/>
              </a:rPr>
              <a:t>Haití</a:t>
            </a:r>
            <a:r>
              <a:rPr lang="es-CL" sz="2200" dirty="0" smtClean="0">
                <a:solidFill>
                  <a:srgbClr val="0070C0"/>
                </a:solidFill>
                <a:latin typeface="+mj-lt"/>
              </a:rPr>
              <a:t>: no hay comparación publico-privada</a:t>
            </a:r>
          </a:p>
          <a:p>
            <a:pPr marL="800100" lvl="1" indent="-342900">
              <a:spcBef>
                <a:spcPct val="20000"/>
              </a:spcBef>
              <a:buFont typeface="Courier New" pitchFamily="49" charset="0"/>
              <a:buChar char="o"/>
            </a:pPr>
            <a:r>
              <a:rPr lang="es-CL" sz="2200" u="sng" dirty="0" smtClean="0">
                <a:solidFill>
                  <a:srgbClr val="0070C0"/>
                </a:solidFill>
                <a:latin typeface="+mj-lt"/>
              </a:rPr>
              <a:t>Camboya</a:t>
            </a:r>
            <a:r>
              <a:rPr lang="es-CL" sz="2200" dirty="0" smtClean="0">
                <a:solidFill>
                  <a:srgbClr val="0070C0"/>
                </a:solidFill>
                <a:latin typeface="+mj-lt"/>
              </a:rPr>
              <a:t>: visión simplista y positivista, comparabilidad dudosa</a:t>
            </a:r>
          </a:p>
          <a:p>
            <a:pPr marL="800100" lvl="1" indent="-342900">
              <a:spcBef>
                <a:spcPct val="20000"/>
              </a:spcBef>
              <a:buFont typeface="Courier New" pitchFamily="49" charset="0"/>
              <a:buChar char="o"/>
            </a:pPr>
            <a:r>
              <a:rPr lang="es-CL" sz="2200" u="sng" dirty="0" smtClean="0">
                <a:solidFill>
                  <a:srgbClr val="0070C0"/>
                </a:solidFill>
                <a:latin typeface="+mj-lt"/>
              </a:rPr>
              <a:t>Ruanda</a:t>
            </a:r>
            <a:r>
              <a:rPr lang="es-CL" sz="2200" dirty="0" smtClean="0">
                <a:solidFill>
                  <a:srgbClr val="0070C0"/>
                </a:solidFill>
                <a:latin typeface="+mj-lt"/>
              </a:rPr>
              <a:t>: enfoque global en el marco de una política extensión de CUS</a:t>
            </a:r>
          </a:p>
          <a:p>
            <a:pPr marL="342900" indent="-342900">
              <a:spcBef>
                <a:spcPct val="20000"/>
              </a:spcBef>
              <a:buFontTx/>
              <a:buChar char="•"/>
            </a:pPr>
            <a:r>
              <a:rPr lang="es-CL" sz="2400" dirty="0" smtClean="0">
                <a:solidFill>
                  <a:srgbClr val="0070C0"/>
                </a:solidFill>
                <a:latin typeface="+mj-lt"/>
              </a:rPr>
              <a:t>Validez externa discutible</a:t>
            </a:r>
          </a:p>
          <a:p>
            <a:pPr marL="342900" indent="-342900">
              <a:spcBef>
                <a:spcPct val="20000"/>
              </a:spcBef>
              <a:buFontTx/>
              <a:buChar char="•"/>
            </a:pPr>
            <a:r>
              <a:rPr lang="es-CL" sz="2400" dirty="0" smtClean="0">
                <a:solidFill>
                  <a:srgbClr val="0070C0"/>
                </a:solidFill>
                <a:latin typeface="+mj-lt"/>
              </a:rPr>
              <a:t>Trae malos recuerdos sobre las políticas de recuperación de costos de los 1990s</a:t>
            </a:r>
            <a:endParaRPr lang="es-CL" sz="2400" dirty="0">
              <a:solidFill>
                <a:srgbClr val="0070C0"/>
              </a:solidFill>
              <a:latin typeface="+mj-lt"/>
            </a:endParaRPr>
          </a:p>
        </p:txBody>
      </p:sp>
      <p:sp>
        <p:nvSpPr>
          <p:cNvPr id="21508" name="Rectangle 4"/>
          <p:cNvSpPr>
            <a:spLocks noChangeArrowheads="1"/>
          </p:cNvSpPr>
          <p:nvPr/>
        </p:nvSpPr>
        <p:spPr bwMode="auto">
          <a:xfrm>
            <a:off x="8088313" y="6612652"/>
            <a:ext cx="910827" cy="246221"/>
          </a:xfrm>
          <a:prstGeom prst="rect">
            <a:avLst/>
          </a:prstGeom>
          <a:noFill/>
          <a:ln w="9525">
            <a:noFill/>
            <a:miter lim="800000"/>
            <a:headEnd/>
            <a:tailEnd/>
          </a:ln>
          <a:effectLst/>
        </p:spPr>
        <p:txBody>
          <a:bodyPr wrap="none" anchor="ctr">
            <a:spAutoFit/>
          </a:bodyPr>
          <a:lstStyle/>
          <a:p>
            <a:r>
              <a:rPr lang="fr-FR" sz="1000">
                <a:solidFill>
                  <a:srgbClr val="0070C0"/>
                </a:solidFill>
                <a:latin typeface="+mj-lt"/>
              </a:rPr>
              <a:t>(Ridde, 2005)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0" y="188913"/>
            <a:ext cx="9144000" cy="8382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a:lstStyle>
          <a:p>
            <a:pPr fontAlgn="auto">
              <a:spcAft>
                <a:spcPts val="0"/>
              </a:spcAft>
            </a:pPr>
            <a:r>
              <a:rPr lang="es-CL" sz="3600" dirty="0" smtClean="0">
                <a:solidFill>
                  <a:srgbClr val="0070C0"/>
                </a:solidFill>
                <a:effectLst>
                  <a:outerShdw blurRad="38100" dist="38100" dir="2700000" algn="tl">
                    <a:srgbClr val="000000">
                      <a:alpha val="43137"/>
                    </a:srgbClr>
                  </a:outerShdw>
                </a:effectLst>
                <a:latin typeface="+mj-lt"/>
              </a:rPr>
              <a:t>Datos probatorios (FBD)</a:t>
            </a:r>
            <a:endParaRPr lang="es-CL" sz="3600" dirty="0">
              <a:solidFill>
                <a:srgbClr val="0070C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51777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756218" y="1739136"/>
            <a:ext cx="8072462" cy="4586307"/>
          </a:xfrm>
          <a:prstGeom prst="rect">
            <a:avLst/>
          </a:prstGeom>
          <a:noFill/>
          <a:ln w="9525">
            <a:noFill/>
            <a:miter lim="800000"/>
            <a:headEnd/>
            <a:tailEnd/>
          </a:ln>
          <a:effectLst/>
        </p:spPr>
        <p:txBody>
          <a:bodyPr lIns="92075" tIns="46038" rIns="92075" bIns="46038"/>
          <a:lstStyle/>
          <a:p>
            <a:pPr marL="342900" indent="-342900">
              <a:lnSpc>
                <a:spcPct val="105000"/>
              </a:lnSpc>
              <a:spcBef>
                <a:spcPct val="20000"/>
              </a:spcBef>
              <a:buClr>
                <a:srgbClr val="0070C0"/>
              </a:buClr>
              <a:buFontTx/>
              <a:buChar char="•"/>
            </a:pPr>
            <a:r>
              <a:rPr lang="es-CL" sz="3200" dirty="0" smtClean="0">
                <a:solidFill>
                  <a:srgbClr val="0070C0"/>
                </a:solidFill>
                <a:latin typeface="+mj-lt"/>
              </a:rPr>
              <a:t>Calidad de los servicios</a:t>
            </a:r>
          </a:p>
          <a:p>
            <a:pPr marL="800100" lvl="1" indent="-342900">
              <a:lnSpc>
                <a:spcPct val="105000"/>
              </a:lnSpc>
              <a:spcBef>
                <a:spcPct val="20000"/>
              </a:spcBef>
              <a:buClr>
                <a:srgbClr val="0070C0"/>
              </a:buClr>
              <a:buFontTx/>
              <a:buChar char="•"/>
            </a:pPr>
            <a:r>
              <a:rPr lang="es-CL" sz="2800" dirty="0" smtClean="0">
                <a:solidFill>
                  <a:srgbClr val="0070C0"/>
                </a:solidFill>
                <a:latin typeface="+mj-lt"/>
              </a:rPr>
              <a:t>Pocos datos sobre la calidad mas baja en el sector privado</a:t>
            </a:r>
          </a:p>
          <a:p>
            <a:pPr marL="342900" indent="-342900">
              <a:lnSpc>
                <a:spcPct val="105000"/>
              </a:lnSpc>
              <a:spcBef>
                <a:spcPct val="20000"/>
              </a:spcBef>
              <a:buClr>
                <a:srgbClr val="0070C0"/>
              </a:buClr>
              <a:buFontTx/>
              <a:buChar char="•"/>
            </a:pPr>
            <a:r>
              <a:rPr lang="es-CL" sz="3200" dirty="0" smtClean="0">
                <a:solidFill>
                  <a:srgbClr val="0070C0"/>
                </a:solidFill>
                <a:latin typeface="+mj-lt"/>
              </a:rPr>
              <a:t>Costo y eficiencia</a:t>
            </a:r>
          </a:p>
          <a:p>
            <a:pPr marL="800100" lvl="1" indent="-342900">
              <a:lnSpc>
                <a:spcPct val="105000"/>
              </a:lnSpc>
              <a:spcBef>
                <a:spcPct val="20000"/>
              </a:spcBef>
              <a:buClr>
                <a:srgbClr val="0070C0"/>
              </a:buClr>
              <a:buFontTx/>
              <a:buChar char="•"/>
            </a:pPr>
            <a:r>
              <a:rPr lang="es-CL" sz="2800" dirty="0" smtClean="0">
                <a:solidFill>
                  <a:srgbClr val="0070C0"/>
                </a:solidFill>
                <a:latin typeface="+mj-lt"/>
              </a:rPr>
              <a:t>Privado no lucrativo mas eficiente (?) =&gt; eficiencia ≠ beneficio</a:t>
            </a:r>
          </a:p>
        </p:txBody>
      </p:sp>
      <p:sp>
        <p:nvSpPr>
          <p:cNvPr id="23556" name="Rectangle 4"/>
          <p:cNvSpPr>
            <a:spLocks noChangeArrowheads="1"/>
          </p:cNvSpPr>
          <p:nvPr/>
        </p:nvSpPr>
        <p:spPr bwMode="auto">
          <a:xfrm>
            <a:off x="8088313" y="6613525"/>
            <a:ext cx="984250" cy="244475"/>
          </a:xfrm>
          <a:prstGeom prst="rect">
            <a:avLst/>
          </a:prstGeom>
          <a:noFill/>
          <a:ln w="9525">
            <a:noFill/>
            <a:miter lim="800000"/>
            <a:headEnd/>
            <a:tailEnd/>
          </a:ln>
          <a:effectLst/>
        </p:spPr>
        <p:txBody>
          <a:bodyPr wrap="none" anchor="ctr">
            <a:spAutoFit/>
          </a:bodyPr>
          <a:lstStyle/>
          <a:p>
            <a:r>
              <a:rPr lang="es-CL" sz="1000" dirty="0" smtClean="0">
                <a:solidFill>
                  <a:srgbClr val="0070C0"/>
                </a:solidFill>
              </a:rPr>
              <a:t>(</a:t>
            </a:r>
            <a:r>
              <a:rPr lang="es-CL" sz="1000" dirty="0" err="1" smtClean="0">
                <a:solidFill>
                  <a:srgbClr val="0070C0"/>
                </a:solidFill>
              </a:rPr>
              <a:t>Ridde</a:t>
            </a:r>
            <a:r>
              <a:rPr lang="es-CL" sz="1000" dirty="0" smtClean="0">
                <a:solidFill>
                  <a:srgbClr val="0070C0"/>
                </a:solidFill>
              </a:rPr>
              <a:t>, 2005) </a:t>
            </a:r>
            <a:endParaRPr lang="es-CL" sz="1000" dirty="0">
              <a:solidFill>
                <a:srgbClr val="0070C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7786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vert="horz" lIns="91440" tIns="45720" rIns="91440" bIns="45720" rtlCol="0" anchor="ctr">
            <a:normAutofit/>
          </a:bodyPr>
          <a:lstStyle/>
          <a:p>
            <a:r>
              <a:rPr lang="es-CL" sz="3600" b="1" dirty="0" smtClean="0">
                <a:solidFill>
                  <a:srgbClr val="0070C0"/>
                </a:solidFill>
                <a:effectLst>
                  <a:outerShdw blurRad="38100" dist="38100" dir="2700000" algn="tl">
                    <a:srgbClr val="000000">
                      <a:alpha val="43137"/>
                    </a:srgbClr>
                  </a:outerShdw>
                </a:effectLst>
                <a:latin typeface="+mj-lt"/>
              </a:rPr>
              <a:t>La transformación de los resultados - prima</a:t>
            </a:r>
            <a:endParaRPr lang="es-CL" sz="3600" b="1" dirty="0">
              <a:solidFill>
                <a:srgbClr val="0070C0"/>
              </a:solidFill>
              <a:effectLst>
                <a:outerShdw blurRad="38100" dist="38100" dir="2700000" algn="tl">
                  <a:srgbClr val="000000">
                    <a:alpha val="43137"/>
                  </a:srgbClr>
                </a:outerShdw>
              </a:effectLst>
              <a:latin typeface="+mj-lt"/>
            </a:endParaRPr>
          </a:p>
        </p:txBody>
      </p:sp>
      <p:sp>
        <p:nvSpPr>
          <p:cNvPr id="438275" name="Rectangle 3"/>
          <p:cNvSpPr>
            <a:spLocks noGrp="1" noChangeArrowheads="1"/>
          </p:cNvSpPr>
          <p:nvPr>
            <p:ph type="body" sz="half" idx="1"/>
          </p:nvPr>
        </p:nvSpPr>
        <p:spPr>
          <a:xfrm>
            <a:off x="858205" y="2361188"/>
            <a:ext cx="7357919" cy="2494606"/>
          </a:xfrm>
        </p:spPr>
        <p:txBody>
          <a:bodyPr>
            <a:normAutofit/>
          </a:bodyPr>
          <a:lstStyle/>
          <a:p>
            <a:pPr>
              <a:lnSpc>
                <a:spcPct val="90000"/>
              </a:lnSpc>
              <a:spcBef>
                <a:spcPct val="45000"/>
              </a:spcBef>
            </a:pPr>
            <a:r>
              <a:rPr lang="es-CL" sz="2800" dirty="0" smtClean="0">
                <a:solidFill>
                  <a:srgbClr val="0070C0"/>
                </a:solidFill>
              </a:rPr>
              <a:t>Una vez que los resultados son constatados, las reglas del juego deben indicar como se transformará esos resultados en primas</a:t>
            </a:r>
          </a:p>
          <a:p>
            <a:pPr>
              <a:lnSpc>
                <a:spcPct val="90000"/>
              </a:lnSpc>
              <a:spcBef>
                <a:spcPct val="45000"/>
              </a:spcBef>
            </a:pPr>
            <a:r>
              <a:rPr lang="es-CL" sz="2800" dirty="0" smtClean="0">
                <a:solidFill>
                  <a:srgbClr val="0070C0"/>
                </a:solidFill>
              </a:rPr>
              <a:t>El calculo debe ser claramente establecido en las reglas del juego</a:t>
            </a:r>
            <a:endParaRPr lang="es-CL" sz="2800" dirty="0">
              <a:solidFill>
                <a:srgbClr val="0070C0"/>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145"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464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Rectangle 2"/>
          <p:cNvSpPr>
            <a:spLocks noGrp="1" noChangeArrowheads="1"/>
          </p:cNvSpPr>
          <p:nvPr>
            <p:ph type="title"/>
          </p:nvPr>
        </p:nvSpPr>
        <p:spPr bwMode="auto">
          <a:xfrm>
            <a:off x="406420" y="165100"/>
            <a:ext cx="8572560" cy="811213"/>
          </a:xfrm>
          <a:noFill/>
          <a:ln cap="flat" algn="ctr">
            <a:miter lim="800000"/>
            <a:headEnd/>
            <a:tailEnd/>
          </a:ln>
        </p:spPr>
        <p:txBody>
          <a:bodyPr vert="horz" wrap="square" lIns="91440" tIns="45720" rIns="91440" bIns="45720" numCol="1" anchor="b" anchorCtr="0" compatLnSpc="1">
            <a:prstTxWarp prst="textNoShape">
              <a:avLst/>
            </a:prstTxWarp>
          </a:bodyPr>
          <a:lstStyle/>
          <a:p>
            <a:r>
              <a:rPr lang="es-CL" sz="3200" b="1" dirty="0" smtClean="0">
                <a:solidFill>
                  <a:srgbClr val="0070C0"/>
                </a:solidFill>
                <a:effectLst>
                  <a:outerShdw blurRad="38100" dist="38100" dir="2700000" algn="tl">
                    <a:srgbClr val="000000">
                      <a:alpha val="43137"/>
                    </a:srgbClr>
                  </a:outerShdw>
                </a:effectLst>
              </a:rPr>
              <a:t>Relación entre comprador y oferente</a:t>
            </a:r>
            <a:endParaRPr lang="es-CL" sz="3200" b="1" dirty="0">
              <a:solidFill>
                <a:srgbClr val="0070C0"/>
              </a:solidFill>
              <a:effectLst>
                <a:outerShdw blurRad="38100" dist="38100" dir="2700000" algn="tl">
                  <a:srgbClr val="000000">
                    <a:alpha val="43137"/>
                  </a:srgbClr>
                </a:outerShdw>
              </a:effectLst>
            </a:endParaRPr>
          </a:p>
        </p:txBody>
      </p:sp>
      <p:sp>
        <p:nvSpPr>
          <p:cNvPr id="25" name="Espace réservé du numéro de diapositive 3"/>
          <p:cNvSpPr>
            <a:spLocks noGrp="1"/>
          </p:cNvSpPr>
          <p:nvPr>
            <p:ph type="sldNum" sz="quarter" idx="4294967295"/>
          </p:nvPr>
        </p:nvSpPr>
        <p:spPr>
          <a:xfrm>
            <a:off x="0" y="6356350"/>
            <a:ext cx="2133600" cy="365125"/>
          </a:xfrm>
          <a:prstGeom prst="rect">
            <a:avLst/>
          </a:prstGeom>
        </p:spPr>
        <p:txBody>
          <a:bodyPr/>
          <a:lstStyle/>
          <a:p>
            <a:fld id="{BFD2C53D-4300-4B8B-8499-47010CCB79BF}" type="slidenum">
              <a:rPr lang="es-CL" smtClean="0">
                <a:latin typeface="+mj-lt"/>
              </a:rPr>
              <a:pPr/>
              <a:t>64</a:t>
            </a:fld>
            <a:endParaRPr lang="es-CL" dirty="0">
              <a:latin typeface="+mj-lt"/>
            </a:endParaRPr>
          </a:p>
        </p:txBody>
      </p:sp>
      <p:sp>
        <p:nvSpPr>
          <p:cNvPr id="1582084" name="Text Box 4"/>
          <p:cNvSpPr txBox="1">
            <a:spLocks noChangeArrowheads="1"/>
          </p:cNvSpPr>
          <p:nvPr/>
        </p:nvSpPr>
        <p:spPr bwMode="auto">
          <a:xfrm>
            <a:off x="406420" y="2708275"/>
            <a:ext cx="3676849" cy="369332"/>
          </a:xfrm>
          <a:prstGeom prst="rect">
            <a:avLst/>
          </a:prstGeom>
          <a:solidFill>
            <a:srgbClr val="EAEAEA"/>
          </a:solidFill>
          <a:ln w="9525" algn="ctr">
            <a:solidFill>
              <a:schemeClr val="tx1"/>
            </a:solidFill>
            <a:miter lim="800000"/>
            <a:headEnd/>
            <a:tailEnd/>
          </a:ln>
          <a:effectLst/>
        </p:spPr>
        <p:txBody>
          <a:bodyPr wrap="square">
            <a:spAutoFit/>
          </a:bodyPr>
          <a:lstStyle/>
          <a:p>
            <a:pPr algn="ctr">
              <a:spcBef>
                <a:spcPct val="50000"/>
              </a:spcBef>
            </a:pPr>
            <a:r>
              <a:rPr lang="es-CL" dirty="0" smtClean="0">
                <a:solidFill>
                  <a:srgbClr val="000000"/>
                </a:solidFill>
                <a:latin typeface="+mj-lt"/>
              </a:rPr>
              <a:t>GESTION DE LOS CONTRATOS</a:t>
            </a:r>
            <a:endParaRPr lang="es-CL" dirty="0">
              <a:solidFill>
                <a:srgbClr val="000000"/>
              </a:solidFill>
              <a:latin typeface="+mj-lt"/>
            </a:endParaRPr>
          </a:p>
        </p:txBody>
      </p:sp>
      <p:sp>
        <p:nvSpPr>
          <p:cNvPr id="1582085" name="Text Box 5"/>
          <p:cNvSpPr txBox="1">
            <a:spLocks noChangeArrowheads="1"/>
          </p:cNvSpPr>
          <p:nvPr/>
        </p:nvSpPr>
        <p:spPr bwMode="auto">
          <a:xfrm>
            <a:off x="4859338" y="2708275"/>
            <a:ext cx="3875087" cy="369332"/>
          </a:xfrm>
          <a:prstGeom prst="rect">
            <a:avLst/>
          </a:prstGeom>
          <a:solidFill>
            <a:srgbClr val="EAEAEA"/>
          </a:solidFill>
          <a:ln w="9525" algn="ctr">
            <a:solidFill>
              <a:schemeClr val="tx1"/>
            </a:solidFill>
            <a:miter lim="800000"/>
            <a:headEnd/>
            <a:tailEnd/>
          </a:ln>
          <a:effectLst/>
        </p:spPr>
        <p:txBody>
          <a:bodyPr>
            <a:spAutoFit/>
          </a:bodyPr>
          <a:lstStyle/>
          <a:p>
            <a:pPr algn="ctr">
              <a:spcBef>
                <a:spcPct val="50000"/>
              </a:spcBef>
            </a:pPr>
            <a:r>
              <a:rPr lang="es-CL" dirty="0" smtClean="0">
                <a:solidFill>
                  <a:srgbClr val="000000"/>
                </a:solidFill>
                <a:latin typeface="+mj-lt"/>
              </a:rPr>
              <a:t>PAGO A LOS OFERENTES</a:t>
            </a:r>
            <a:endParaRPr lang="es-CL" dirty="0">
              <a:solidFill>
                <a:srgbClr val="000000"/>
              </a:solidFill>
              <a:latin typeface="+mj-lt"/>
            </a:endParaRPr>
          </a:p>
        </p:txBody>
      </p:sp>
      <p:sp>
        <p:nvSpPr>
          <p:cNvPr id="1582086" name="Text Box 6"/>
          <p:cNvSpPr txBox="1">
            <a:spLocks noChangeArrowheads="1"/>
          </p:cNvSpPr>
          <p:nvPr/>
        </p:nvSpPr>
        <p:spPr bwMode="auto">
          <a:xfrm>
            <a:off x="179388" y="3644900"/>
            <a:ext cx="1944687" cy="923330"/>
          </a:xfrm>
          <a:prstGeom prst="rect">
            <a:avLst/>
          </a:prstGeom>
          <a:solidFill>
            <a:srgbClr val="EAEAEA"/>
          </a:solidFill>
          <a:ln w="9525" algn="ctr">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Especificación del objeto (prestaciones)</a:t>
            </a:r>
            <a:endParaRPr lang="es-CL" dirty="0">
              <a:solidFill>
                <a:srgbClr val="000000"/>
              </a:solidFill>
              <a:latin typeface="+mj-lt"/>
            </a:endParaRPr>
          </a:p>
        </p:txBody>
      </p:sp>
      <p:sp>
        <p:nvSpPr>
          <p:cNvPr id="1582087" name="Text Box 7"/>
          <p:cNvSpPr txBox="1">
            <a:spLocks noChangeArrowheads="1"/>
          </p:cNvSpPr>
          <p:nvPr/>
        </p:nvSpPr>
        <p:spPr bwMode="auto">
          <a:xfrm>
            <a:off x="539750" y="4868863"/>
            <a:ext cx="2663825" cy="646331"/>
          </a:xfrm>
          <a:prstGeom prst="rect">
            <a:avLst/>
          </a:prstGeom>
          <a:solidFill>
            <a:srgbClr val="EAEAEA"/>
          </a:solidFill>
          <a:ln w="9525" algn="ctr">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Especificación del modelo organizacional</a:t>
            </a:r>
            <a:endParaRPr lang="es-CL" dirty="0">
              <a:solidFill>
                <a:srgbClr val="000000"/>
              </a:solidFill>
              <a:latin typeface="+mj-lt"/>
            </a:endParaRPr>
          </a:p>
        </p:txBody>
      </p:sp>
      <p:sp>
        <p:nvSpPr>
          <p:cNvPr id="1582089" name="Text Box 9"/>
          <p:cNvSpPr txBox="1">
            <a:spLocks noChangeArrowheads="1"/>
          </p:cNvSpPr>
          <p:nvPr/>
        </p:nvSpPr>
        <p:spPr bwMode="auto">
          <a:xfrm>
            <a:off x="2627313" y="5805488"/>
            <a:ext cx="1584325" cy="646331"/>
          </a:xfrm>
          <a:prstGeom prst="rect">
            <a:avLst/>
          </a:prstGeom>
          <a:solidFill>
            <a:srgbClr val="EAEAEA"/>
          </a:solidFill>
          <a:ln w="9525" algn="ctr">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Estructura de gobernanza</a:t>
            </a:r>
            <a:endParaRPr lang="es-CL" dirty="0">
              <a:solidFill>
                <a:srgbClr val="000000"/>
              </a:solidFill>
              <a:latin typeface="+mj-lt"/>
            </a:endParaRPr>
          </a:p>
        </p:txBody>
      </p:sp>
      <p:sp>
        <p:nvSpPr>
          <p:cNvPr id="1582090" name="Line 10"/>
          <p:cNvSpPr>
            <a:spLocks noChangeShapeType="1"/>
          </p:cNvSpPr>
          <p:nvPr/>
        </p:nvSpPr>
        <p:spPr bwMode="auto">
          <a:xfrm>
            <a:off x="1403350" y="3141663"/>
            <a:ext cx="0" cy="358775"/>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091" name="Line 11"/>
          <p:cNvSpPr>
            <a:spLocks noChangeShapeType="1"/>
          </p:cNvSpPr>
          <p:nvPr/>
        </p:nvSpPr>
        <p:spPr bwMode="auto">
          <a:xfrm>
            <a:off x="2627313" y="3141663"/>
            <a:ext cx="0" cy="1655762"/>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092" name="Line 12"/>
          <p:cNvSpPr>
            <a:spLocks noChangeShapeType="1"/>
          </p:cNvSpPr>
          <p:nvPr/>
        </p:nvSpPr>
        <p:spPr bwMode="auto">
          <a:xfrm>
            <a:off x="3627438" y="3141663"/>
            <a:ext cx="0" cy="2592387"/>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093" name="Line 13"/>
          <p:cNvSpPr>
            <a:spLocks noChangeShapeType="1"/>
          </p:cNvSpPr>
          <p:nvPr/>
        </p:nvSpPr>
        <p:spPr bwMode="auto">
          <a:xfrm flipH="1">
            <a:off x="3203575" y="2060575"/>
            <a:ext cx="1152525" cy="576263"/>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094" name="Line 14"/>
          <p:cNvSpPr>
            <a:spLocks noChangeShapeType="1"/>
          </p:cNvSpPr>
          <p:nvPr/>
        </p:nvSpPr>
        <p:spPr bwMode="auto">
          <a:xfrm>
            <a:off x="4643438" y="2060575"/>
            <a:ext cx="1008062" cy="576263"/>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095" name="Text Box 15"/>
          <p:cNvSpPr txBox="1">
            <a:spLocks noChangeArrowheads="1"/>
          </p:cNvSpPr>
          <p:nvPr/>
        </p:nvSpPr>
        <p:spPr bwMode="auto">
          <a:xfrm>
            <a:off x="5076825" y="5805488"/>
            <a:ext cx="1511300" cy="376237"/>
          </a:xfrm>
          <a:prstGeom prst="rect">
            <a:avLst/>
          </a:prstGeom>
          <a:solidFill>
            <a:srgbClr val="EAEAEA"/>
          </a:solidFill>
          <a:ln w="9525" algn="ctr">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Instituciones</a:t>
            </a:r>
            <a:endParaRPr lang="es-CL" dirty="0">
              <a:solidFill>
                <a:srgbClr val="000000"/>
              </a:solidFill>
              <a:latin typeface="+mj-lt"/>
            </a:endParaRPr>
          </a:p>
        </p:txBody>
      </p:sp>
      <p:sp>
        <p:nvSpPr>
          <p:cNvPr id="1582096" name="Text Box 16"/>
          <p:cNvSpPr txBox="1">
            <a:spLocks noChangeArrowheads="1"/>
          </p:cNvSpPr>
          <p:nvPr/>
        </p:nvSpPr>
        <p:spPr bwMode="auto">
          <a:xfrm>
            <a:off x="6948488" y="5805488"/>
            <a:ext cx="1727200" cy="376237"/>
          </a:xfrm>
          <a:prstGeom prst="rect">
            <a:avLst/>
          </a:prstGeom>
          <a:solidFill>
            <a:srgbClr val="EAEAEA"/>
          </a:solidFill>
          <a:ln w="9525" algn="ctr">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Profesionales</a:t>
            </a:r>
            <a:endParaRPr lang="es-CL" dirty="0">
              <a:solidFill>
                <a:srgbClr val="000000"/>
              </a:solidFill>
              <a:latin typeface="+mj-lt"/>
            </a:endParaRPr>
          </a:p>
        </p:txBody>
      </p:sp>
      <p:sp>
        <p:nvSpPr>
          <p:cNvPr id="1582097" name="Text Box 17"/>
          <p:cNvSpPr txBox="1">
            <a:spLocks noChangeArrowheads="1"/>
          </p:cNvSpPr>
          <p:nvPr/>
        </p:nvSpPr>
        <p:spPr bwMode="auto">
          <a:xfrm>
            <a:off x="5076825" y="3789363"/>
            <a:ext cx="1511300" cy="650875"/>
          </a:xfrm>
          <a:prstGeom prst="rect">
            <a:avLst/>
          </a:prstGeom>
          <a:solidFill>
            <a:srgbClr val="EAEAEA"/>
          </a:solidFill>
          <a:ln w="9525" algn="ctr">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Pagos prospectivos</a:t>
            </a:r>
            <a:endParaRPr lang="es-CL" dirty="0">
              <a:solidFill>
                <a:srgbClr val="000000"/>
              </a:solidFill>
              <a:latin typeface="+mj-lt"/>
            </a:endParaRPr>
          </a:p>
        </p:txBody>
      </p:sp>
      <p:sp>
        <p:nvSpPr>
          <p:cNvPr id="1582098" name="Text Box 18"/>
          <p:cNvSpPr txBox="1">
            <a:spLocks noChangeArrowheads="1"/>
          </p:cNvSpPr>
          <p:nvPr/>
        </p:nvSpPr>
        <p:spPr bwMode="auto">
          <a:xfrm>
            <a:off x="6804025" y="3789363"/>
            <a:ext cx="1728788" cy="646331"/>
          </a:xfrm>
          <a:prstGeom prst="rect">
            <a:avLst/>
          </a:prstGeom>
          <a:solidFill>
            <a:srgbClr val="EAEAEA"/>
          </a:solidFill>
          <a:ln w="9525" algn="ctr">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Pagos retrospectivos</a:t>
            </a:r>
            <a:endParaRPr lang="es-CL" dirty="0">
              <a:solidFill>
                <a:srgbClr val="000000"/>
              </a:solidFill>
              <a:latin typeface="+mj-lt"/>
            </a:endParaRPr>
          </a:p>
        </p:txBody>
      </p:sp>
      <p:sp>
        <p:nvSpPr>
          <p:cNvPr id="1582099" name="Line 19"/>
          <p:cNvSpPr>
            <a:spLocks noChangeShapeType="1"/>
          </p:cNvSpPr>
          <p:nvPr/>
        </p:nvSpPr>
        <p:spPr bwMode="auto">
          <a:xfrm>
            <a:off x="5724525" y="3141663"/>
            <a:ext cx="0" cy="503237"/>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100" name="Line 20"/>
          <p:cNvSpPr>
            <a:spLocks noChangeShapeType="1"/>
          </p:cNvSpPr>
          <p:nvPr/>
        </p:nvSpPr>
        <p:spPr bwMode="auto">
          <a:xfrm>
            <a:off x="7524750" y="3068638"/>
            <a:ext cx="0" cy="649287"/>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101" name="Line 21"/>
          <p:cNvSpPr>
            <a:spLocks noChangeShapeType="1"/>
          </p:cNvSpPr>
          <p:nvPr/>
        </p:nvSpPr>
        <p:spPr bwMode="auto">
          <a:xfrm>
            <a:off x="6588125" y="6021388"/>
            <a:ext cx="288925" cy="0"/>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102" name="Line 22"/>
          <p:cNvSpPr>
            <a:spLocks noChangeShapeType="1"/>
          </p:cNvSpPr>
          <p:nvPr/>
        </p:nvSpPr>
        <p:spPr bwMode="auto">
          <a:xfrm>
            <a:off x="5795963" y="4437063"/>
            <a:ext cx="0" cy="1296987"/>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103" name="Line 23"/>
          <p:cNvSpPr>
            <a:spLocks noChangeShapeType="1"/>
          </p:cNvSpPr>
          <p:nvPr/>
        </p:nvSpPr>
        <p:spPr bwMode="auto">
          <a:xfrm>
            <a:off x="6227763" y="4437063"/>
            <a:ext cx="1368425" cy="1296987"/>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104" name="Line 24"/>
          <p:cNvSpPr>
            <a:spLocks noChangeShapeType="1"/>
          </p:cNvSpPr>
          <p:nvPr/>
        </p:nvSpPr>
        <p:spPr bwMode="auto">
          <a:xfrm>
            <a:off x="8027988" y="4508500"/>
            <a:ext cx="0" cy="1225550"/>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sp>
        <p:nvSpPr>
          <p:cNvPr id="1582105" name="Line 25"/>
          <p:cNvSpPr>
            <a:spLocks noChangeShapeType="1"/>
          </p:cNvSpPr>
          <p:nvPr/>
        </p:nvSpPr>
        <p:spPr bwMode="auto">
          <a:xfrm flipH="1">
            <a:off x="6227763" y="4508500"/>
            <a:ext cx="1152525" cy="1296988"/>
          </a:xfrm>
          <a:prstGeom prst="line">
            <a:avLst/>
          </a:prstGeom>
          <a:noFill/>
          <a:ln w="9525">
            <a:solidFill>
              <a:schemeClr val="tx1"/>
            </a:solidFill>
            <a:round/>
            <a:headEnd/>
            <a:tailEnd type="triangle" w="med" len="med"/>
          </a:ln>
          <a:effectLst/>
        </p:spPr>
        <p:txBody>
          <a:bodyPr>
            <a:spAutoFit/>
          </a:bodyPr>
          <a:lstStyle/>
          <a:p>
            <a:endParaRPr lang="es-CL" dirty="0">
              <a:latin typeface="+mj-lt"/>
            </a:endParaRPr>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2083" name="Text Box 3"/>
          <p:cNvSpPr txBox="1">
            <a:spLocks noChangeArrowheads="1"/>
          </p:cNvSpPr>
          <p:nvPr/>
        </p:nvSpPr>
        <p:spPr bwMode="auto">
          <a:xfrm>
            <a:off x="2484438" y="1575345"/>
            <a:ext cx="3959225" cy="830997"/>
          </a:xfrm>
          <a:prstGeom prst="rect">
            <a:avLst/>
          </a:prstGeom>
          <a:solidFill>
            <a:srgbClr val="FFFF00"/>
          </a:solidFill>
          <a:ln w="9525" algn="ctr">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spAutoFit/>
            <a:flatTx/>
          </a:bodyPr>
          <a:lstStyle/>
          <a:p>
            <a:pPr algn="ctr">
              <a:spcBef>
                <a:spcPct val="50000"/>
              </a:spcBef>
            </a:pPr>
            <a:r>
              <a:rPr lang="es-CL" sz="2400" b="1" dirty="0" smtClean="0">
                <a:solidFill>
                  <a:srgbClr val="FF0000"/>
                </a:solidFill>
                <a:latin typeface="+mj-lt"/>
              </a:rPr>
              <a:t>MECANISMOS DE REGULACION</a:t>
            </a:r>
            <a:endParaRPr lang="es-CL" sz="2400" b="1" dirty="0">
              <a:solidFill>
                <a:srgbClr val="FF0000"/>
              </a:solidFill>
              <a:latin typeface="+mj-lt"/>
            </a:endParaRPr>
          </a:p>
        </p:txBody>
      </p:sp>
    </p:spTree>
    <p:extLst>
      <p:ext uri="{BB962C8B-B14F-4D97-AF65-F5344CB8AC3E}">
        <p14:creationId xmlns:p14="http://schemas.microsoft.com/office/powerpoint/2010/main" val="47410836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059113" y="5331214"/>
            <a:ext cx="3270960" cy="461665"/>
          </a:xfrm>
          <a:prstGeom prst="rect">
            <a:avLst/>
          </a:prstGeom>
          <a:solidFill>
            <a:schemeClr val="bg1"/>
          </a:solidFill>
          <a:ln w="9525">
            <a:solidFill>
              <a:schemeClr val="tx1"/>
            </a:solidFill>
            <a:miter lim="800000"/>
            <a:headEnd/>
            <a:tailEnd/>
          </a:ln>
          <a:effectLst>
            <a:outerShdw blurRad="50800" dist="38100" dir="5400000" algn="t" rotWithShape="0">
              <a:prstClr val="black">
                <a:alpha val="40000"/>
              </a:prstClr>
            </a:outerShdw>
          </a:effectLst>
        </p:spPr>
        <p:txBody>
          <a:bodyPr wrap="none">
            <a:spAutoFit/>
          </a:bodyPr>
          <a:lstStyle/>
          <a:p>
            <a:r>
              <a:rPr lang="es-CL" sz="2400" dirty="0" smtClean="0">
                <a:latin typeface="+mj-lt"/>
              </a:rPr>
              <a:t>Relaciones contractuales</a:t>
            </a:r>
            <a:endParaRPr lang="es-CL" sz="2400" dirty="0">
              <a:latin typeface="+mj-lt"/>
            </a:endParaRPr>
          </a:p>
        </p:txBody>
      </p:sp>
      <p:sp>
        <p:nvSpPr>
          <p:cNvPr id="2054" name="Text Box 6"/>
          <p:cNvSpPr txBox="1">
            <a:spLocks noChangeArrowheads="1"/>
          </p:cNvSpPr>
          <p:nvPr/>
        </p:nvSpPr>
        <p:spPr bwMode="auto">
          <a:xfrm>
            <a:off x="6804025" y="4107251"/>
            <a:ext cx="1995418" cy="369332"/>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r>
              <a:rPr lang="es-CL" dirty="0" smtClean="0">
                <a:latin typeface="+mj-lt"/>
              </a:rPr>
              <a:t>Grado de confianza</a:t>
            </a:r>
            <a:endParaRPr lang="es-CL" dirty="0">
              <a:latin typeface="+mj-lt"/>
            </a:endParaRPr>
          </a:p>
        </p:txBody>
      </p:sp>
      <p:sp>
        <p:nvSpPr>
          <p:cNvPr id="2055" name="Text Box 7"/>
          <p:cNvSpPr txBox="1">
            <a:spLocks noChangeArrowheads="1"/>
          </p:cNvSpPr>
          <p:nvPr/>
        </p:nvSpPr>
        <p:spPr bwMode="auto">
          <a:xfrm>
            <a:off x="6877050" y="1873639"/>
            <a:ext cx="1943100" cy="923330"/>
          </a:xfrm>
          <a:prstGeom prst="rect">
            <a:avLst/>
          </a:prstGeom>
          <a:solidFill>
            <a:schemeClr val="accent4">
              <a:lumMod val="20000"/>
              <a:lumOff val="80000"/>
            </a:schemeClr>
          </a:solidFill>
          <a:ln w="9525">
            <a:solidFill>
              <a:schemeClr val="tx1"/>
            </a:solidFill>
            <a:miter lim="800000"/>
            <a:headEnd/>
            <a:tailEnd/>
          </a:ln>
          <a:effectLst/>
        </p:spPr>
        <p:txBody>
          <a:bodyPr>
            <a:spAutoFit/>
          </a:bodyPr>
          <a:lstStyle/>
          <a:p>
            <a:pPr algn="ctr"/>
            <a:r>
              <a:rPr lang="es-CL" dirty="0" smtClean="0">
                <a:latin typeface="+mj-lt"/>
              </a:rPr>
              <a:t>Características del mercado de oferentes</a:t>
            </a:r>
            <a:endParaRPr lang="es-CL" dirty="0">
              <a:latin typeface="+mj-lt"/>
            </a:endParaRPr>
          </a:p>
        </p:txBody>
      </p:sp>
      <p:sp>
        <p:nvSpPr>
          <p:cNvPr id="2056" name="Text Box 8"/>
          <p:cNvSpPr txBox="1">
            <a:spLocks noChangeArrowheads="1"/>
          </p:cNvSpPr>
          <p:nvPr/>
        </p:nvSpPr>
        <p:spPr bwMode="auto">
          <a:xfrm>
            <a:off x="4427538" y="2089539"/>
            <a:ext cx="2108200" cy="646331"/>
          </a:xfrm>
          <a:prstGeom prst="rect">
            <a:avLst/>
          </a:prstGeom>
          <a:solidFill>
            <a:schemeClr val="accent4">
              <a:lumMod val="20000"/>
              <a:lumOff val="80000"/>
            </a:schemeClr>
          </a:solidFill>
          <a:ln w="9525">
            <a:solidFill>
              <a:schemeClr val="tx1"/>
            </a:solidFill>
            <a:miter lim="800000"/>
            <a:headEnd/>
            <a:tailEnd/>
          </a:ln>
          <a:effectLst/>
        </p:spPr>
        <p:txBody>
          <a:bodyPr>
            <a:spAutoFit/>
          </a:bodyPr>
          <a:lstStyle/>
          <a:p>
            <a:pPr algn="ctr"/>
            <a:r>
              <a:rPr lang="es-CL" dirty="0" smtClean="0">
                <a:latin typeface="+mj-lt"/>
              </a:rPr>
              <a:t>Características de los oferentes</a:t>
            </a:r>
            <a:endParaRPr lang="es-CL" dirty="0">
              <a:latin typeface="+mj-lt"/>
            </a:endParaRPr>
          </a:p>
        </p:txBody>
      </p:sp>
      <p:sp>
        <p:nvSpPr>
          <p:cNvPr id="2058" name="Text Box 10"/>
          <p:cNvSpPr txBox="1">
            <a:spLocks noChangeArrowheads="1"/>
          </p:cNvSpPr>
          <p:nvPr/>
        </p:nvSpPr>
        <p:spPr bwMode="auto">
          <a:xfrm>
            <a:off x="250825" y="2089539"/>
            <a:ext cx="1584325" cy="646331"/>
          </a:xfrm>
          <a:prstGeom prst="rect">
            <a:avLst/>
          </a:prstGeom>
          <a:solidFill>
            <a:schemeClr val="accent4">
              <a:lumMod val="20000"/>
              <a:lumOff val="80000"/>
            </a:schemeClr>
          </a:solidFill>
          <a:ln w="9525">
            <a:solidFill>
              <a:schemeClr val="tx1"/>
            </a:solidFill>
            <a:miter lim="800000"/>
            <a:headEnd/>
            <a:tailEnd/>
          </a:ln>
          <a:effectLst/>
        </p:spPr>
        <p:txBody>
          <a:bodyPr>
            <a:spAutoFit/>
          </a:bodyPr>
          <a:lstStyle/>
          <a:p>
            <a:pPr algn="ctr"/>
            <a:r>
              <a:rPr lang="es-CL" dirty="0" smtClean="0">
                <a:latin typeface="+mj-lt"/>
              </a:rPr>
              <a:t>Capacidad del comprador</a:t>
            </a:r>
            <a:endParaRPr lang="es-CL" dirty="0">
              <a:latin typeface="+mj-lt"/>
            </a:endParaRPr>
          </a:p>
        </p:txBody>
      </p:sp>
      <p:sp>
        <p:nvSpPr>
          <p:cNvPr id="2059" name="Text Box 11"/>
          <p:cNvSpPr txBox="1">
            <a:spLocks noChangeArrowheads="1"/>
          </p:cNvSpPr>
          <p:nvPr/>
        </p:nvSpPr>
        <p:spPr bwMode="auto">
          <a:xfrm>
            <a:off x="179388" y="3818326"/>
            <a:ext cx="1892300" cy="923330"/>
          </a:xfrm>
          <a:prstGeom prst="rect">
            <a:avLst/>
          </a:prstGeom>
          <a:solidFill>
            <a:schemeClr val="accent4">
              <a:lumMod val="20000"/>
              <a:lumOff val="80000"/>
            </a:schemeClr>
          </a:solidFill>
          <a:ln w="9525">
            <a:solidFill>
              <a:schemeClr val="tx1"/>
            </a:solidFill>
            <a:miter lim="800000"/>
            <a:headEnd/>
            <a:tailEnd/>
          </a:ln>
          <a:effectLst/>
        </p:spPr>
        <p:txBody>
          <a:bodyPr>
            <a:spAutoFit/>
          </a:bodyPr>
          <a:lstStyle/>
          <a:p>
            <a:pPr algn="ctr"/>
            <a:r>
              <a:rPr lang="es-CL" dirty="0" smtClean="0">
                <a:latin typeface="+mj-lt"/>
              </a:rPr>
              <a:t>Capacidades del medioambiente de </a:t>
            </a:r>
            <a:r>
              <a:rPr lang="es-CL" dirty="0" err="1" smtClean="0">
                <a:latin typeface="+mj-lt"/>
              </a:rPr>
              <a:t>regulacion</a:t>
            </a:r>
            <a:endParaRPr lang="es-CL" dirty="0">
              <a:latin typeface="+mj-lt"/>
            </a:endParaRPr>
          </a:p>
        </p:txBody>
      </p:sp>
      <p:sp>
        <p:nvSpPr>
          <p:cNvPr id="2060" name="Line 12"/>
          <p:cNvSpPr>
            <a:spLocks noChangeShapeType="1"/>
          </p:cNvSpPr>
          <p:nvPr/>
        </p:nvSpPr>
        <p:spPr bwMode="auto">
          <a:xfrm>
            <a:off x="2124075" y="4323151"/>
            <a:ext cx="1943100" cy="1008063"/>
          </a:xfrm>
          <a:prstGeom prst="line">
            <a:avLst/>
          </a:prstGeom>
          <a:noFill/>
          <a:ln w="9525">
            <a:solidFill>
              <a:schemeClr val="tx1"/>
            </a:solidFill>
            <a:round/>
            <a:headEnd/>
            <a:tailEnd type="triangle" w="med" len="med"/>
          </a:ln>
          <a:effectLst/>
        </p:spPr>
        <p:txBody>
          <a:bodyPr/>
          <a:lstStyle/>
          <a:p>
            <a:endParaRPr lang="es-CL" dirty="0">
              <a:latin typeface="+mj-lt"/>
            </a:endParaRPr>
          </a:p>
        </p:txBody>
      </p:sp>
      <p:sp>
        <p:nvSpPr>
          <p:cNvPr id="2061" name="Line 13"/>
          <p:cNvSpPr>
            <a:spLocks noChangeShapeType="1"/>
          </p:cNvSpPr>
          <p:nvPr/>
        </p:nvSpPr>
        <p:spPr bwMode="auto">
          <a:xfrm>
            <a:off x="1835150" y="2738826"/>
            <a:ext cx="2520950" cy="2592388"/>
          </a:xfrm>
          <a:prstGeom prst="line">
            <a:avLst/>
          </a:prstGeom>
          <a:noFill/>
          <a:ln w="9525">
            <a:solidFill>
              <a:schemeClr val="tx1"/>
            </a:solidFill>
            <a:round/>
            <a:headEnd/>
            <a:tailEnd type="triangle" w="med" len="med"/>
          </a:ln>
          <a:effectLst/>
        </p:spPr>
        <p:txBody>
          <a:bodyPr/>
          <a:lstStyle/>
          <a:p>
            <a:endParaRPr lang="es-CL" dirty="0">
              <a:latin typeface="+mj-lt"/>
            </a:endParaRPr>
          </a:p>
        </p:txBody>
      </p:sp>
      <p:sp>
        <p:nvSpPr>
          <p:cNvPr id="2062" name="Line 14"/>
          <p:cNvSpPr>
            <a:spLocks noChangeShapeType="1"/>
          </p:cNvSpPr>
          <p:nvPr/>
        </p:nvSpPr>
        <p:spPr bwMode="auto">
          <a:xfrm>
            <a:off x="3348038" y="2738826"/>
            <a:ext cx="1223962" cy="2519363"/>
          </a:xfrm>
          <a:prstGeom prst="line">
            <a:avLst/>
          </a:prstGeom>
          <a:noFill/>
          <a:ln w="9525">
            <a:solidFill>
              <a:schemeClr val="tx1"/>
            </a:solidFill>
            <a:round/>
            <a:headEnd/>
            <a:tailEnd type="triangle" w="med" len="med"/>
          </a:ln>
          <a:effectLst/>
        </p:spPr>
        <p:txBody>
          <a:bodyPr/>
          <a:lstStyle/>
          <a:p>
            <a:endParaRPr lang="es-CL" dirty="0">
              <a:latin typeface="+mj-lt"/>
            </a:endParaRPr>
          </a:p>
        </p:txBody>
      </p:sp>
      <p:sp>
        <p:nvSpPr>
          <p:cNvPr id="2063" name="Line 15"/>
          <p:cNvSpPr>
            <a:spLocks noChangeShapeType="1"/>
          </p:cNvSpPr>
          <p:nvPr/>
        </p:nvSpPr>
        <p:spPr bwMode="auto">
          <a:xfrm>
            <a:off x="5219700" y="2738826"/>
            <a:ext cx="0" cy="2592388"/>
          </a:xfrm>
          <a:prstGeom prst="line">
            <a:avLst/>
          </a:prstGeom>
          <a:noFill/>
          <a:ln w="9525">
            <a:solidFill>
              <a:schemeClr val="tx1"/>
            </a:solidFill>
            <a:round/>
            <a:headEnd/>
            <a:tailEnd type="triangle" w="med" len="med"/>
          </a:ln>
          <a:effectLst/>
        </p:spPr>
        <p:txBody>
          <a:bodyPr/>
          <a:lstStyle/>
          <a:p>
            <a:endParaRPr lang="es-CL" dirty="0">
              <a:latin typeface="+mj-lt"/>
            </a:endParaRPr>
          </a:p>
        </p:txBody>
      </p:sp>
      <p:sp>
        <p:nvSpPr>
          <p:cNvPr id="2064" name="Line 16"/>
          <p:cNvSpPr>
            <a:spLocks noChangeShapeType="1"/>
          </p:cNvSpPr>
          <p:nvPr/>
        </p:nvSpPr>
        <p:spPr bwMode="auto">
          <a:xfrm flipH="1">
            <a:off x="5508625" y="2810264"/>
            <a:ext cx="1368425" cy="2447925"/>
          </a:xfrm>
          <a:prstGeom prst="line">
            <a:avLst/>
          </a:prstGeom>
          <a:noFill/>
          <a:ln w="9525">
            <a:solidFill>
              <a:schemeClr val="tx1"/>
            </a:solidFill>
            <a:round/>
            <a:headEnd/>
            <a:tailEnd type="triangle" w="med" len="med"/>
          </a:ln>
          <a:effectLst/>
        </p:spPr>
        <p:txBody>
          <a:bodyPr/>
          <a:lstStyle/>
          <a:p>
            <a:endParaRPr lang="es-CL" dirty="0">
              <a:latin typeface="+mj-lt"/>
            </a:endParaRPr>
          </a:p>
        </p:txBody>
      </p:sp>
      <p:sp>
        <p:nvSpPr>
          <p:cNvPr id="2065" name="Line 17"/>
          <p:cNvSpPr>
            <a:spLocks noChangeShapeType="1"/>
          </p:cNvSpPr>
          <p:nvPr/>
        </p:nvSpPr>
        <p:spPr bwMode="auto">
          <a:xfrm flipH="1">
            <a:off x="5795963" y="4466026"/>
            <a:ext cx="1008062" cy="792163"/>
          </a:xfrm>
          <a:prstGeom prst="line">
            <a:avLst/>
          </a:prstGeom>
          <a:noFill/>
          <a:ln w="9525">
            <a:solidFill>
              <a:schemeClr val="tx1"/>
            </a:solidFill>
            <a:round/>
            <a:headEnd/>
            <a:tailEnd type="triangle" w="med" len="med"/>
          </a:ln>
          <a:effectLst/>
        </p:spPr>
        <p:txBody>
          <a:bodyPr/>
          <a:lstStyle/>
          <a:p>
            <a:endParaRPr lang="es-CL" dirty="0">
              <a:latin typeface="+mj-lt"/>
            </a:endParaRPr>
          </a:p>
        </p:txBody>
      </p:sp>
      <p:sp>
        <p:nvSpPr>
          <p:cNvPr id="2066" name="Rectangle 18"/>
          <p:cNvSpPr>
            <a:spLocks noChangeArrowheads="1"/>
          </p:cNvSpPr>
          <p:nvPr/>
        </p:nvSpPr>
        <p:spPr bwMode="auto">
          <a:xfrm>
            <a:off x="0" y="125849"/>
            <a:ext cx="9144000" cy="1143000"/>
          </a:xfrm>
          <a:prstGeom prst="rect">
            <a:avLst/>
          </a:prstGeom>
          <a:noFill/>
          <a:ln w="9525">
            <a:noFill/>
            <a:miter lim="800000"/>
            <a:headEnd/>
            <a:tailEnd/>
          </a:ln>
          <a:effectLst/>
        </p:spPr>
        <p:txBody>
          <a:bodyPr anchor="ctr"/>
          <a:lstStyle/>
          <a:p>
            <a:pPr algn="ctr"/>
            <a:r>
              <a:rPr lang="es-CL" sz="3600" b="1" dirty="0" smtClean="0">
                <a:solidFill>
                  <a:srgbClr val="0070C0"/>
                </a:solidFill>
                <a:latin typeface="+mj-lt"/>
                <a:cs typeface="Arial" charset="0"/>
              </a:rPr>
              <a:t>Elementos contextuales que influencian la naturaleza de las relaciones contractuales</a:t>
            </a:r>
            <a:endParaRPr lang="es-CL" sz="3600" b="1" dirty="0">
              <a:solidFill>
                <a:srgbClr val="0070C0"/>
              </a:solidFill>
              <a:latin typeface="+mj-lt"/>
            </a:endParaRPr>
          </a:p>
        </p:txBody>
      </p:sp>
      <p:sp>
        <p:nvSpPr>
          <p:cNvPr id="2067" name="Rectangle 19"/>
          <p:cNvSpPr>
            <a:spLocks noChangeArrowheads="1"/>
          </p:cNvSpPr>
          <p:nvPr/>
        </p:nvSpPr>
        <p:spPr bwMode="auto">
          <a:xfrm>
            <a:off x="8088313" y="6612652"/>
            <a:ext cx="981359" cy="246221"/>
          </a:xfrm>
          <a:prstGeom prst="rect">
            <a:avLst/>
          </a:prstGeom>
          <a:noFill/>
          <a:ln w="9525">
            <a:noFill/>
            <a:miter lim="800000"/>
            <a:headEnd/>
            <a:tailEnd/>
          </a:ln>
          <a:effectLst/>
        </p:spPr>
        <p:txBody>
          <a:bodyPr wrap="none" anchor="ctr">
            <a:spAutoFit/>
          </a:bodyPr>
          <a:lstStyle/>
          <a:p>
            <a:r>
              <a:rPr lang="es-CL" sz="1000" dirty="0" smtClean="0">
                <a:latin typeface="+mj-lt"/>
              </a:rPr>
              <a:t>(Palmer, 2000) </a:t>
            </a:r>
            <a:endParaRPr lang="es-CL" sz="1000" dirty="0">
              <a:latin typeface="+mj-lt"/>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613"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9"/>
          <p:cNvSpPr txBox="1">
            <a:spLocks noChangeArrowheads="1"/>
          </p:cNvSpPr>
          <p:nvPr/>
        </p:nvSpPr>
        <p:spPr bwMode="auto">
          <a:xfrm>
            <a:off x="2411413" y="2089539"/>
            <a:ext cx="1439862" cy="923330"/>
          </a:xfrm>
          <a:prstGeom prst="rect">
            <a:avLst/>
          </a:prstGeom>
          <a:solidFill>
            <a:schemeClr val="accent4">
              <a:lumMod val="20000"/>
              <a:lumOff val="80000"/>
            </a:schemeClr>
          </a:solidFill>
          <a:ln w="9525">
            <a:solidFill>
              <a:schemeClr val="tx1"/>
            </a:solidFill>
            <a:miter lim="800000"/>
            <a:headEnd/>
            <a:tailEnd/>
          </a:ln>
          <a:effectLst/>
        </p:spPr>
        <p:txBody>
          <a:bodyPr>
            <a:spAutoFit/>
          </a:bodyPr>
          <a:lstStyle/>
          <a:p>
            <a:pPr algn="ctr"/>
            <a:r>
              <a:rPr lang="es-CL" dirty="0" smtClean="0">
                <a:latin typeface="+mj-lt"/>
              </a:rPr>
              <a:t>Naturaleza de los servicios</a:t>
            </a:r>
            <a:endParaRPr lang="es-CL" dirty="0">
              <a:latin typeface="+mj-lt"/>
            </a:endParaRPr>
          </a:p>
        </p:txBody>
      </p:sp>
    </p:spTree>
    <p:extLst>
      <p:ext uri="{BB962C8B-B14F-4D97-AF65-F5344CB8AC3E}">
        <p14:creationId xmlns:p14="http://schemas.microsoft.com/office/powerpoint/2010/main" val="780599552"/>
      </p:ext>
    </p:extLst>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61" name="Group 889"/>
          <p:cNvGraphicFramePr>
            <a:graphicFrameLocks noGrp="1"/>
          </p:cNvGraphicFramePr>
          <p:nvPr>
            <p:ph/>
            <p:extLst>
              <p:ext uri="{D42A27DB-BD31-4B8C-83A1-F6EECF244321}">
                <p14:modId xmlns:p14="http://schemas.microsoft.com/office/powerpoint/2010/main" val="3068927503"/>
              </p:ext>
            </p:extLst>
          </p:nvPr>
        </p:nvGraphicFramePr>
        <p:xfrm>
          <a:off x="0" y="0"/>
          <a:ext cx="9144000" cy="6905564"/>
        </p:xfrm>
        <a:graphic>
          <a:graphicData uri="http://schemas.openxmlformats.org/drawingml/2006/table">
            <a:tbl>
              <a:tblPr/>
              <a:tblGrid>
                <a:gridCol w="2219325"/>
                <a:gridCol w="1458913"/>
                <a:gridCol w="1816100"/>
                <a:gridCol w="1833562"/>
                <a:gridCol w="1816100"/>
              </a:tblGrid>
              <a:tr h="4050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noProof="0" dirty="0" smtClean="0">
                          <a:ln>
                            <a:noFill/>
                          </a:ln>
                          <a:solidFill>
                            <a:schemeClr val="tx1"/>
                          </a:solidFill>
                          <a:effectLst/>
                          <a:latin typeface="+mn-lt"/>
                          <a:cs typeface="Times New Roman" pitchFamily="18" charset="0"/>
                        </a:rPr>
                        <a:t>Opción 1</a:t>
                      </a:r>
                      <a:endParaRPr kumimoji="0" lang="es-CL" sz="18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noProof="0" dirty="0" smtClean="0">
                          <a:ln>
                            <a:noFill/>
                          </a:ln>
                          <a:solidFill>
                            <a:schemeClr val="tx1"/>
                          </a:solidFill>
                          <a:effectLst/>
                          <a:latin typeface="+mn-lt"/>
                          <a:cs typeface="Times New Roman" pitchFamily="18" charset="0"/>
                        </a:rPr>
                        <a:t>Opción 2</a:t>
                      </a:r>
                      <a:endParaRPr kumimoji="0" lang="es-CL" sz="18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noProof="0" dirty="0" smtClean="0">
                          <a:ln>
                            <a:noFill/>
                          </a:ln>
                          <a:solidFill>
                            <a:schemeClr val="tx1"/>
                          </a:solidFill>
                          <a:effectLst/>
                          <a:latin typeface="+mn-lt"/>
                          <a:cs typeface="Times New Roman" pitchFamily="18" charset="0"/>
                        </a:rPr>
                        <a:t>Opción 3</a:t>
                      </a:r>
                      <a:endParaRPr kumimoji="0" lang="es-CL" sz="18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noProof="0" dirty="0" smtClean="0">
                          <a:ln>
                            <a:noFill/>
                          </a:ln>
                          <a:solidFill>
                            <a:schemeClr val="tx1"/>
                          </a:solidFill>
                          <a:effectLst/>
                          <a:latin typeface="+mn-lt"/>
                          <a:cs typeface="Times New Roman" pitchFamily="18" charset="0"/>
                        </a:rPr>
                        <a:t>Propuestas</a:t>
                      </a:r>
                      <a:endParaRPr kumimoji="0" lang="es-CL" sz="18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r>
              <a:tr h="3602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Tipo de relación</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3618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Tipo de contrato</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18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Contratantes</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7649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Financiamiento</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873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Duración</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31873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Incentivos financieros</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10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Pago de los contratos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5710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Indicadores de desempeño</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271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Desempeño de la comunicación</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7649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Coordinación/gestión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central/reforzamiento</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649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Evaluador</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r>
              <a:tr h="5418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CL" sz="1600" b="1" i="0" u="none" strike="noStrike" cap="none" normalizeH="0" baseline="0" noProof="0" dirty="0" smtClean="0">
                          <a:ln>
                            <a:noFill/>
                          </a:ln>
                          <a:solidFill>
                            <a:schemeClr val="tx1"/>
                          </a:solidFill>
                          <a:effectLst/>
                          <a:latin typeface="+mn-lt"/>
                          <a:cs typeface="Times New Roman" pitchFamily="18" charset="0"/>
                        </a:rPr>
                        <a:t>Tipo de evaluación</a:t>
                      </a:r>
                      <a:endParaRPr kumimoji="0" lang="es-CL" sz="16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noProof="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613"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161286"/>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3281363" y="4159250"/>
            <a:ext cx="2413000" cy="1454150"/>
            <a:chOff x="1971" y="2524"/>
            <a:chExt cx="1520" cy="916"/>
          </a:xfrm>
        </p:grpSpPr>
        <p:sp>
          <p:nvSpPr>
            <p:cNvPr id="97294" name="Line 14"/>
            <p:cNvSpPr>
              <a:spLocks noChangeShapeType="1"/>
            </p:cNvSpPr>
            <p:nvPr/>
          </p:nvSpPr>
          <p:spPr bwMode="auto">
            <a:xfrm>
              <a:off x="2731" y="2524"/>
              <a:ext cx="0" cy="714"/>
            </a:xfrm>
            <a:prstGeom prst="line">
              <a:avLst/>
            </a:prstGeom>
            <a:noFill/>
            <a:ln w="38100">
              <a:solidFill>
                <a:srgbClr val="000000"/>
              </a:solidFill>
              <a:round/>
              <a:headEnd/>
              <a:tailEnd type="triangle" w="med" len="med"/>
            </a:ln>
            <a:effectLst/>
          </p:spPr>
          <p:txBody>
            <a:bodyPr/>
            <a:lstStyle/>
            <a:p>
              <a:endParaRPr lang="fr-CA">
                <a:latin typeface="+mj-lt"/>
              </a:endParaRPr>
            </a:p>
          </p:txBody>
        </p:sp>
        <p:sp>
          <p:nvSpPr>
            <p:cNvPr id="97295" name="Line 15"/>
            <p:cNvSpPr>
              <a:spLocks noChangeShapeType="1"/>
            </p:cNvSpPr>
            <p:nvPr/>
          </p:nvSpPr>
          <p:spPr bwMode="auto">
            <a:xfrm flipH="1">
              <a:off x="1971" y="3426"/>
              <a:ext cx="539" cy="14"/>
            </a:xfrm>
            <a:prstGeom prst="line">
              <a:avLst/>
            </a:prstGeom>
            <a:noFill/>
            <a:ln w="38100">
              <a:solidFill>
                <a:srgbClr val="000000"/>
              </a:solidFill>
              <a:round/>
              <a:headEnd/>
              <a:tailEnd type="triangle" w="med" len="med"/>
            </a:ln>
            <a:effectLst/>
          </p:spPr>
          <p:txBody>
            <a:bodyPr/>
            <a:lstStyle/>
            <a:p>
              <a:endParaRPr lang="fr-CA">
                <a:latin typeface="+mj-lt"/>
              </a:endParaRPr>
            </a:p>
          </p:txBody>
        </p:sp>
        <p:sp>
          <p:nvSpPr>
            <p:cNvPr id="97296" name="Line 16"/>
            <p:cNvSpPr>
              <a:spLocks noChangeShapeType="1"/>
            </p:cNvSpPr>
            <p:nvPr/>
          </p:nvSpPr>
          <p:spPr bwMode="auto">
            <a:xfrm flipV="1">
              <a:off x="3009" y="3432"/>
              <a:ext cx="482" cy="0"/>
            </a:xfrm>
            <a:prstGeom prst="line">
              <a:avLst/>
            </a:prstGeom>
            <a:noFill/>
            <a:ln w="38100">
              <a:solidFill>
                <a:srgbClr val="000000"/>
              </a:solidFill>
              <a:round/>
              <a:headEnd/>
              <a:tailEnd type="triangle" w="med" len="med"/>
            </a:ln>
            <a:effectLst/>
          </p:spPr>
          <p:txBody>
            <a:bodyPr/>
            <a:lstStyle/>
            <a:p>
              <a:endParaRPr lang="fr-CA">
                <a:latin typeface="+mj-lt"/>
              </a:endParaRPr>
            </a:p>
          </p:txBody>
        </p:sp>
      </p:grpSp>
      <p:pic>
        <p:nvPicPr>
          <p:cNvPr id="97297" name="Picture 17"/>
          <p:cNvPicPr>
            <a:picLocks noChangeAspect="1" noChangeArrowheads="1"/>
          </p:cNvPicPr>
          <p:nvPr/>
        </p:nvPicPr>
        <p:blipFill>
          <a:blip r:embed="rId2" cstate="print"/>
          <a:srcRect/>
          <a:stretch>
            <a:fillRect/>
          </a:stretch>
        </p:blipFill>
        <p:spPr bwMode="auto">
          <a:xfrm>
            <a:off x="665163" y="4916488"/>
            <a:ext cx="2243137" cy="1495425"/>
          </a:xfrm>
          <a:prstGeom prst="rect">
            <a:avLst/>
          </a:prstGeom>
          <a:noFill/>
          <a:ln w="9525">
            <a:noFill/>
            <a:miter lim="800000"/>
            <a:headEnd/>
            <a:tailEnd/>
          </a:ln>
          <a:effectLst/>
        </p:spPr>
      </p:pic>
      <p:pic>
        <p:nvPicPr>
          <p:cNvPr id="97298" name="Picture 18"/>
          <p:cNvPicPr>
            <a:picLocks noChangeAspect="1" noChangeArrowheads="1"/>
          </p:cNvPicPr>
          <p:nvPr/>
        </p:nvPicPr>
        <p:blipFill>
          <a:blip r:embed="rId3" cstate="print"/>
          <a:srcRect/>
          <a:stretch>
            <a:fillRect/>
          </a:stretch>
        </p:blipFill>
        <p:spPr bwMode="auto">
          <a:xfrm>
            <a:off x="6651625" y="4508500"/>
            <a:ext cx="2128838" cy="1720850"/>
          </a:xfrm>
          <a:prstGeom prst="rect">
            <a:avLst/>
          </a:prstGeom>
          <a:noFill/>
          <a:ln w="9525">
            <a:noFill/>
            <a:miter lim="800000"/>
            <a:headEnd/>
            <a:tailEnd/>
          </a:ln>
          <a:effectLst/>
        </p:spPr>
      </p:pic>
      <p:sp>
        <p:nvSpPr>
          <p:cNvPr id="97299" name="Line 19"/>
          <p:cNvSpPr>
            <a:spLocks noChangeShapeType="1"/>
          </p:cNvSpPr>
          <p:nvPr/>
        </p:nvSpPr>
        <p:spPr bwMode="auto">
          <a:xfrm>
            <a:off x="0" y="4105275"/>
            <a:ext cx="9215438" cy="25400"/>
          </a:xfrm>
          <a:prstGeom prst="line">
            <a:avLst/>
          </a:prstGeom>
          <a:noFill/>
          <a:ln w="38100">
            <a:solidFill>
              <a:srgbClr val="FF3300"/>
            </a:solidFill>
            <a:prstDash val="dash"/>
            <a:round/>
            <a:headEnd/>
            <a:tailEnd/>
          </a:ln>
          <a:effectLst/>
        </p:spPr>
        <p:txBody>
          <a:bodyPr/>
          <a:lstStyle/>
          <a:p>
            <a:endParaRPr lang="fr-CA">
              <a:latin typeface="+mj-lt"/>
            </a:endParaRPr>
          </a:p>
        </p:txBody>
      </p:sp>
      <p:pic>
        <p:nvPicPr>
          <p:cNvPr id="97300" name="Picture 20" descr="j0283209"/>
          <p:cNvPicPr>
            <a:picLocks noChangeAspect="1" noChangeArrowheads="1" noCrop="1"/>
          </p:cNvPicPr>
          <p:nvPr/>
        </p:nvPicPr>
        <p:blipFill>
          <a:blip r:embed="rId4" cstate="print"/>
          <a:srcRect/>
          <a:stretch>
            <a:fillRect/>
          </a:stretch>
        </p:blipFill>
        <p:spPr bwMode="auto">
          <a:xfrm>
            <a:off x="1046163" y="1490663"/>
            <a:ext cx="1758950" cy="1550987"/>
          </a:xfrm>
          <a:prstGeom prst="rect">
            <a:avLst/>
          </a:prstGeom>
          <a:noFill/>
        </p:spPr>
      </p:pic>
      <p:pic>
        <p:nvPicPr>
          <p:cNvPr id="97301" name="Picture 21"/>
          <p:cNvPicPr>
            <a:picLocks noChangeAspect="1" noChangeArrowheads="1"/>
          </p:cNvPicPr>
          <p:nvPr/>
        </p:nvPicPr>
        <p:blipFill>
          <a:blip r:embed="rId5" cstate="print"/>
          <a:srcRect/>
          <a:stretch>
            <a:fillRect/>
          </a:stretch>
        </p:blipFill>
        <p:spPr bwMode="auto">
          <a:xfrm>
            <a:off x="3768725" y="1687513"/>
            <a:ext cx="1562100" cy="1574800"/>
          </a:xfrm>
          <a:prstGeom prst="rect">
            <a:avLst/>
          </a:prstGeom>
          <a:noFill/>
          <a:ln w="9525">
            <a:noFill/>
            <a:miter lim="800000"/>
            <a:headEnd/>
            <a:tailEnd/>
          </a:ln>
          <a:effectLst/>
        </p:spPr>
      </p:pic>
      <p:pic>
        <p:nvPicPr>
          <p:cNvPr id="97302" name="Picture 22"/>
          <p:cNvPicPr>
            <a:picLocks noChangeAspect="1" noChangeArrowheads="1"/>
          </p:cNvPicPr>
          <p:nvPr/>
        </p:nvPicPr>
        <p:blipFill>
          <a:blip r:embed="rId6" cstate="print"/>
          <a:srcRect/>
          <a:stretch>
            <a:fillRect/>
          </a:stretch>
        </p:blipFill>
        <p:spPr bwMode="auto">
          <a:xfrm>
            <a:off x="6732588" y="1676400"/>
            <a:ext cx="1860550" cy="1395413"/>
          </a:xfrm>
          <a:prstGeom prst="rect">
            <a:avLst/>
          </a:prstGeom>
          <a:noFill/>
          <a:ln w="9525">
            <a:noFill/>
            <a:miter lim="800000"/>
            <a:headEnd/>
            <a:tailEnd/>
          </a:ln>
          <a:effectLst/>
        </p:spPr>
      </p:pic>
      <p:sp>
        <p:nvSpPr>
          <p:cNvPr id="97304" name="Text Box 24"/>
          <p:cNvSpPr txBox="1">
            <a:spLocks noChangeArrowheads="1"/>
          </p:cNvSpPr>
          <p:nvPr/>
        </p:nvSpPr>
        <p:spPr bwMode="auto">
          <a:xfrm>
            <a:off x="6957534" y="5603875"/>
            <a:ext cx="1544012" cy="430887"/>
          </a:xfrm>
          <a:prstGeom prst="rect">
            <a:avLst/>
          </a:prstGeom>
          <a:noFill/>
          <a:ln w="9525">
            <a:noFill/>
            <a:miter lim="800000"/>
            <a:headEnd/>
            <a:tailEnd/>
          </a:ln>
          <a:effectLst/>
        </p:spPr>
        <p:txBody>
          <a:bodyPr wrap="none">
            <a:spAutoFit/>
          </a:bodyPr>
          <a:lstStyle/>
          <a:p>
            <a:pPr algn="ctr"/>
            <a:r>
              <a:rPr lang="fr-CA" sz="2200" b="1" dirty="0" smtClean="0">
                <a:solidFill>
                  <a:schemeClr val="bg1"/>
                </a:solidFill>
                <a:latin typeface="+mj-lt"/>
              </a:rPr>
              <a:t>LIDERAZGO</a:t>
            </a:r>
            <a:endParaRPr lang="fr-CA" sz="2200" b="1" dirty="0">
              <a:solidFill>
                <a:schemeClr val="bg1"/>
              </a:solidFill>
              <a:latin typeface="+mj-lt"/>
            </a:endParaRPr>
          </a:p>
        </p:txBody>
      </p:sp>
      <p:sp>
        <p:nvSpPr>
          <p:cNvPr id="97305" name="Text Box 25"/>
          <p:cNvSpPr txBox="1">
            <a:spLocks noChangeArrowheads="1"/>
          </p:cNvSpPr>
          <p:nvPr/>
        </p:nvSpPr>
        <p:spPr bwMode="auto">
          <a:xfrm>
            <a:off x="830439" y="5340350"/>
            <a:ext cx="1736373" cy="430887"/>
          </a:xfrm>
          <a:prstGeom prst="rect">
            <a:avLst/>
          </a:prstGeom>
          <a:noFill/>
          <a:ln w="9525">
            <a:noFill/>
            <a:miter lim="800000"/>
            <a:headEnd/>
            <a:tailEnd/>
          </a:ln>
          <a:effectLst/>
        </p:spPr>
        <p:txBody>
          <a:bodyPr wrap="none">
            <a:spAutoFit/>
          </a:bodyPr>
          <a:lstStyle/>
          <a:p>
            <a:pPr algn="ctr"/>
            <a:r>
              <a:rPr lang="fr-CA" sz="2200" b="1" dirty="0" smtClean="0">
                <a:solidFill>
                  <a:schemeClr val="bg1"/>
                </a:solidFill>
                <a:latin typeface="+mj-lt"/>
              </a:rPr>
              <a:t>RÉGULACIÓN</a:t>
            </a:r>
            <a:endParaRPr lang="fr-CA" sz="2200" b="1" dirty="0">
              <a:solidFill>
                <a:schemeClr val="bg1"/>
              </a:solidFill>
              <a:latin typeface="+mj-lt"/>
            </a:endParaRPr>
          </a:p>
        </p:txBody>
      </p:sp>
      <p:sp>
        <p:nvSpPr>
          <p:cNvPr id="97306" name="Text Box 26"/>
          <p:cNvSpPr txBox="1">
            <a:spLocks noChangeArrowheads="1"/>
          </p:cNvSpPr>
          <p:nvPr/>
        </p:nvSpPr>
        <p:spPr bwMode="auto">
          <a:xfrm>
            <a:off x="4146592" y="5375275"/>
            <a:ext cx="733341" cy="430887"/>
          </a:xfrm>
          <a:prstGeom prst="rect">
            <a:avLst/>
          </a:prstGeom>
          <a:solidFill>
            <a:srgbClr val="FF99FF"/>
          </a:solidFill>
          <a:ln w="9525">
            <a:noFill/>
            <a:miter lim="800000"/>
            <a:headEnd/>
            <a:tailEnd/>
          </a:ln>
          <a:effectLst/>
        </p:spPr>
        <p:txBody>
          <a:bodyPr wrap="none">
            <a:spAutoFit/>
          </a:bodyPr>
          <a:lstStyle/>
          <a:p>
            <a:pPr algn="ctr"/>
            <a:r>
              <a:rPr lang="fr-CA" sz="2200" b="1">
                <a:latin typeface="+mj-lt"/>
              </a:rPr>
              <a:t>FESP</a:t>
            </a:r>
          </a:p>
        </p:txBody>
      </p:sp>
      <p:sp>
        <p:nvSpPr>
          <p:cNvPr id="97307" name="Text Box 27"/>
          <p:cNvSpPr txBox="1">
            <a:spLocks noChangeArrowheads="1"/>
          </p:cNvSpPr>
          <p:nvPr/>
        </p:nvSpPr>
        <p:spPr bwMode="auto">
          <a:xfrm>
            <a:off x="925816" y="1455738"/>
            <a:ext cx="2034083" cy="400110"/>
          </a:xfrm>
          <a:prstGeom prst="rect">
            <a:avLst/>
          </a:prstGeom>
          <a:noFill/>
          <a:ln w="9525">
            <a:noFill/>
            <a:miter lim="800000"/>
            <a:headEnd/>
            <a:tailEnd/>
          </a:ln>
          <a:effectLst/>
        </p:spPr>
        <p:txBody>
          <a:bodyPr wrap="none">
            <a:spAutoFit/>
          </a:bodyPr>
          <a:lstStyle/>
          <a:p>
            <a:pPr algn="ctr"/>
            <a:r>
              <a:rPr lang="fr-CA" sz="2000" b="1" dirty="0" smtClean="0">
                <a:solidFill>
                  <a:schemeClr val="bg1"/>
                </a:solidFill>
                <a:latin typeface="+mj-lt"/>
              </a:rPr>
              <a:t>FINANCIAMENTO</a:t>
            </a:r>
            <a:endParaRPr lang="fr-CA" sz="2000" b="1" dirty="0">
              <a:solidFill>
                <a:schemeClr val="bg1"/>
              </a:solidFill>
              <a:latin typeface="+mj-lt"/>
            </a:endParaRPr>
          </a:p>
        </p:txBody>
      </p:sp>
      <p:sp>
        <p:nvSpPr>
          <p:cNvPr id="97308" name="Text Box 28"/>
          <p:cNvSpPr txBox="1">
            <a:spLocks noChangeArrowheads="1"/>
          </p:cNvSpPr>
          <p:nvPr/>
        </p:nvSpPr>
        <p:spPr bwMode="auto">
          <a:xfrm>
            <a:off x="3804766" y="1665288"/>
            <a:ext cx="1496372" cy="400110"/>
          </a:xfrm>
          <a:prstGeom prst="rect">
            <a:avLst/>
          </a:prstGeom>
          <a:noFill/>
          <a:ln w="9525">
            <a:noFill/>
            <a:miter lim="800000"/>
            <a:headEnd/>
            <a:tailEnd/>
          </a:ln>
          <a:effectLst/>
        </p:spPr>
        <p:txBody>
          <a:bodyPr wrap="none">
            <a:spAutoFit/>
          </a:bodyPr>
          <a:lstStyle/>
          <a:p>
            <a:pPr algn="ctr"/>
            <a:r>
              <a:rPr lang="fr-CA" sz="2000" b="1" dirty="0" smtClean="0">
                <a:solidFill>
                  <a:schemeClr val="bg1"/>
                </a:solidFill>
                <a:latin typeface="+mj-lt"/>
              </a:rPr>
              <a:t>COBERTURA</a:t>
            </a:r>
            <a:endParaRPr lang="fr-CA" sz="2000" b="1" dirty="0">
              <a:solidFill>
                <a:schemeClr val="bg1"/>
              </a:solidFill>
              <a:latin typeface="+mj-lt"/>
            </a:endParaRPr>
          </a:p>
        </p:txBody>
      </p:sp>
      <p:sp>
        <p:nvSpPr>
          <p:cNvPr id="97309" name="Text Box 29"/>
          <p:cNvSpPr txBox="1">
            <a:spLocks noChangeArrowheads="1"/>
          </p:cNvSpPr>
          <p:nvPr/>
        </p:nvSpPr>
        <p:spPr bwMode="auto">
          <a:xfrm>
            <a:off x="6489700" y="1651000"/>
            <a:ext cx="2363788" cy="701675"/>
          </a:xfrm>
          <a:prstGeom prst="rect">
            <a:avLst/>
          </a:prstGeom>
          <a:noFill/>
          <a:ln w="9525">
            <a:noFill/>
            <a:miter lim="800000"/>
            <a:headEnd/>
            <a:tailEnd/>
          </a:ln>
          <a:effectLst/>
        </p:spPr>
        <p:txBody>
          <a:bodyPr>
            <a:spAutoFit/>
          </a:bodyPr>
          <a:lstStyle/>
          <a:p>
            <a:pPr algn="ctr"/>
            <a:r>
              <a:rPr lang="fr-CA" sz="2000" b="1" dirty="0" smtClean="0">
                <a:solidFill>
                  <a:schemeClr val="bg1"/>
                </a:solidFill>
                <a:latin typeface="+mj-lt"/>
              </a:rPr>
              <a:t>PRESTACIÓN</a:t>
            </a:r>
            <a:endParaRPr lang="fr-CA" sz="2000" b="1" dirty="0">
              <a:solidFill>
                <a:schemeClr val="bg1"/>
              </a:solidFill>
              <a:latin typeface="+mj-lt"/>
            </a:endParaRPr>
          </a:p>
          <a:p>
            <a:pPr algn="ctr"/>
            <a:r>
              <a:rPr lang="fr-CA" sz="2000" b="1" dirty="0">
                <a:solidFill>
                  <a:schemeClr val="bg1"/>
                </a:solidFill>
                <a:latin typeface="+mj-lt"/>
              </a:rPr>
              <a:t> DE </a:t>
            </a:r>
            <a:r>
              <a:rPr lang="fr-CA" sz="2000" b="1" dirty="0" smtClean="0">
                <a:solidFill>
                  <a:schemeClr val="bg1"/>
                </a:solidFill>
                <a:latin typeface="+mj-lt"/>
              </a:rPr>
              <a:t>SERVICIOS</a:t>
            </a:r>
            <a:endParaRPr lang="fr-CA" sz="2000" b="1" dirty="0">
              <a:solidFill>
                <a:schemeClr val="bg1"/>
              </a:solidFill>
              <a:latin typeface="+mj-lt"/>
            </a:endParaRPr>
          </a:p>
        </p:txBody>
      </p:sp>
      <p:sp>
        <p:nvSpPr>
          <p:cNvPr id="97310" name="Line 30"/>
          <p:cNvSpPr>
            <a:spLocks noChangeShapeType="1"/>
          </p:cNvSpPr>
          <p:nvPr/>
        </p:nvSpPr>
        <p:spPr bwMode="auto">
          <a:xfrm>
            <a:off x="4522788" y="4170363"/>
            <a:ext cx="2047875" cy="925512"/>
          </a:xfrm>
          <a:prstGeom prst="line">
            <a:avLst/>
          </a:prstGeom>
          <a:noFill/>
          <a:ln w="9525">
            <a:solidFill>
              <a:srgbClr val="000000"/>
            </a:solidFill>
            <a:round/>
            <a:headEnd/>
            <a:tailEnd type="triangle" w="med" len="med"/>
          </a:ln>
          <a:effectLst/>
        </p:spPr>
        <p:txBody>
          <a:bodyPr/>
          <a:lstStyle/>
          <a:p>
            <a:endParaRPr lang="fr-CA">
              <a:latin typeface="+mj-lt"/>
            </a:endParaRPr>
          </a:p>
        </p:txBody>
      </p:sp>
      <p:sp>
        <p:nvSpPr>
          <p:cNvPr id="97311" name="Line 31"/>
          <p:cNvSpPr>
            <a:spLocks noChangeShapeType="1"/>
          </p:cNvSpPr>
          <p:nvPr/>
        </p:nvSpPr>
        <p:spPr bwMode="auto">
          <a:xfrm flipH="1">
            <a:off x="3001963" y="4132263"/>
            <a:ext cx="1381125" cy="912812"/>
          </a:xfrm>
          <a:prstGeom prst="line">
            <a:avLst/>
          </a:prstGeom>
          <a:noFill/>
          <a:ln w="9525">
            <a:solidFill>
              <a:srgbClr val="000000"/>
            </a:solidFill>
            <a:round/>
            <a:headEnd/>
            <a:tailEnd type="triangle" w="med" len="med"/>
          </a:ln>
          <a:effectLst/>
        </p:spPr>
        <p:txBody>
          <a:bodyPr/>
          <a:lstStyle/>
          <a:p>
            <a:endParaRPr lang="fr-CA">
              <a:latin typeface="+mj-lt"/>
            </a:endParaRPr>
          </a:p>
        </p:txBody>
      </p:sp>
      <p:sp>
        <p:nvSpPr>
          <p:cNvPr id="97312" name="Line 32"/>
          <p:cNvSpPr>
            <a:spLocks noChangeShapeType="1"/>
          </p:cNvSpPr>
          <p:nvPr/>
        </p:nvSpPr>
        <p:spPr bwMode="auto">
          <a:xfrm flipH="1" flipV="1">
            <a:off x="2862263" y="3084513"/>
            <a:ext cx="1568450" cy="979487"/>
          </a:xfrm>
          <a:prstGeom prst="line">
            <a:avLst/>
          </a:prstGeom>
          <a:noFill/>
          <a:ln w="9525">
            <a:solidFill>
              <a:srgbClr val="000000"/>
            </a:solidFill>
            <a:round/>
            <a:headEnd/>
            <a:tailEnd type="triangle" w="med" len="med"/>
          </a:ln>
          <a:effectLst/>
        </p:spPr>
        <p:txBody>
          <a:bodyPr/>
          <a:lstStyle/>
          <a:p>
            <a:endParaRPr lang="fr-CA">
              <a:latin typeface="+mj-lt"/>
            </a:endParaRPr>
          </a:p>
        </p:txBody>
      </p:sp>
      <p:sp>
        <p:nvSpPr>
          <p:cNvPr id="97313" name="Line 33"/>
          <p:cNvSpPr>
            <a:spLocks noChangeShapeType="1"/>
          </p:cNvSpPr>
          <p:nvPr/>
        </p:nvSpPr>
        <p:spPr bwMode="auto">
          <a:xfrm flipV="1">
            <a:off x="4510088" y="3306763"/>
            <a:ext cx="0" cy="795337"/>
          </a:xfrm>
          <a:prstGeom prst="line">
            <a:avLst/>
          </a:prstGeom>
          <a:noFill/>
          <a:ln w="9525">
            <a:solidFill>
              <a:srgbClr val="000000"/>
            </a:solidFill>
            <a:round/>
            <a:headEnd/>
            <a:tailEnd type="triangle" w="med" len="med"/>
          </a:ln>
          <a:effectLst/>
        </p:spPr>
        <p:txBody>
          <a:bodyPr/>
          <a:lstStyle/>
          <a:p>
            <a:endParaRPr lang="fr-CA">
              <a:latin typeface="+mj-lt"/>
            </a:endParaRPr>
          </a:p>
        </p:txBody>
      </p:sp>
      <p:sp>
        <p:nvSpPr>
          <p:cNvPr id="97314" name="Line 34"/>
          <p:cNvSpPr>
            <a:spLocks noChangeShapeType="1"/>
          </p:cNvSpPr>
          <p:nvPr/>
        </p:nvSpPr>
        <p:spPr bwMode="auto">
          <a:xfrm flipV="1">
            <a:off x="4608513" y="2432050"/>
            <a:ext cx="1930400" cy="1568450"/>
          </a:xfrm>
          <a:prstGeom prst="line">
            <a:avLst/>
          </a:prstGeom>
          <a:noFill/>
          <a:ln w="9525">
            <a:solidFill>
              <a:srgbClr val="000000"/>
            </a:solidFill>
            <a:round/>
            <a:headEnd/>
            <a:tailEnd type="triangle" w="med" len="med"/>
          </a:ln>
          <a:effectLst/>
        </p:spPr>
        <p:txBody>
          <a:bodyPr/>
          <a:lstStyle/>
          <a:p>
            <a:endParaRPr lang="fr-CA">
              <a:latin typeface="+mj-lt"/>
            </a:endParaRPr>
          </a:p>
        </p:txBody>
      </p:sp>
      <p:sp>
        <p:nvSpPr>
          <p:cNvPr id="97315" name="Oval 35"/>
          <p:cNvSpPr>
            <a:spLocks noChangeArrowheads="1"/>
          </p:cNvSpPr>
          <p:nvPr/>
        </p:nvSpPr>
        <p:spPr bwMode="auto">
          <a:xfrm>
            <a:off x="3327400" y="3706813"/>
            <a:ext cx="2259013" cy="908864"/>
          </a:xfrm>
          <a:prstGeom prst="ellipse">
            <a:avLst/>
          </a:prstGeom>
          <a:solidFill>
            <a:srgbClr val="0000FF"/>
          </a:solidFill>
          <a:ln w="9525">
            <a:noFill/>
            <a:round/>
            <a:headEnd/>
            <a:tailEnd/>
          </a:ln>
          <a:effectLst/>
        </p:spPr>
        <p:txBody>
          <a:bodyPr>
            <a:spAutoFit/>
          </a:bodyPr>
          <a:lstStyle/>
          <a:p>
            <a:pPr algn="ctr"/>
            <a:r>
              <a:rPr lang="fr-CA" b="1" dirty="0" smtClean="0">
                <a:solidFill>
                  <a:schemeClr val="bg1"/>
                </a:solidFill>
                <a:latin typeface="+mj-lt"/>
              </a:rPr>
              <a:t>AUTORIDAD SANITARIA</a:t>
            </a:r>
            <a:endParaRPr lang="fr-CA" b="1" dirty="0">
              <a:solidFill>
                <a:schemeClr val="bg1"/>
              </a:solidFill>
              <a:latin typeface="+mj-lt"/>
            </a:endParaRPr>
          </a:p>
        </p:txBody>
      </p:sp>
      <p:sp>
        <p:nvSpPr>
          <p:cNvPr id="97316" name="Text Box 36"/>
          <p:cNvSpPr txBox="1">
            <a:spLocks noChangeArrowheads="1"/>
          </p:cNvSpPr>
          <p:nvPr/>
        </p:nvSpPr>
        <p:spPr bwMode="auto">
          <a:xfrm>
            <a:off x="6156176" y="3254375"/>
            <a:ext cx="2976713" cy="769441"/>
          </a:xfrm>
          <a:prstGeom prst="rect">
            <a:avLst/>
          </a:prstGeom>
          <a:noFill/>
          <a:ln w="9525">
            <a:noFill/>
            <a:miter lim="800000"/>
            <a:headEnd/>
            <a:tailEnd/>
          </a:ln>
          <a:effectLst/>
        </p:spPr>
        <p:txBody>
          <a:bodyPr wrap="square">
            <a:spAutoFit/>
          </a:bodyPr>
          <a:lstStyle/>
          <a:p>
            <a:pPr algn="ctr"/>
            <a:r>
              <a:rPr lang="fr-CA" sz="2200" b="1" dirty="0" smtClean="0">
                <a:solidFill>
                  <a:srgbClr val="000000"/>
                </a:solidFill>
                <a:latin typeface="+mj-lt"/>
              </a:rPr>
              <a:t>RESPONSABILIDADES COMPARTIDAS</a:t>
            </a:r>
            <a:endParaRPr lang="fr-CA" sz="2200" b="1" dirty="0">
              <a:solidFill>
                <a:srgbClr val="000000"/>
              </a:solidFill>
              <a:latin typeface="+mj-lt"/>
            </a:endParaRPr>
          </a:p>
        </p:txBody>
      </p:sp>
      <p:sp>
        <p:nvSpPr>
          <p:cNvPr id="97317" name="Text Box 37"/>
          <p:cNvSpPr txBox="1">
            <a:spLocks noChangeArrowheads="1"/>
          </p:cNvSpPr>
          <p:nvPr/>
        </p:nvSpPr>
        <p:spPr bwMode="auto">
          <a:xfrm>
            <a:off x="63499" y="4098925"/>
            <a:ext cx="2798763" cy="762000"/>
          </a:xfrm>
          <a:prstGeom prst="rect">
            <a:avLst/>
          </a:prstGeom>
          <a:noFill/>
          <a:ln w="9525">
            <a:noFill/>
            <a:miter lim="800000"/>
            <a:headEnd/>
            <a:tailEnd/>
          </a:ln>
          <a:effectLst/>
        </p:spPr>
        <p:txBody>
          <a:bodyPr wrap="square">
            <a:spAutoFit/>
          </a:bodyPr>
          <a:lstStyle/>
          <a:p>
            <a:pPr algn="ctr"/>
            <a:r>
              <a:rPr lang="fr-CA" sz="2200" b="1" dirty="0" smtClean="0">
                <a:solidFill>
                  <a:srgbClr val="000000"/>
                </a:solidFill>
                <a:latin typeface="+mj-lt"/>
              </a:rPr>
              <a:t>RESPONSABILIDADES EXCLUSIVAS</a:t>
            </a:r>
            <a:endParaRPr lang="fr-CA" sz="2200" b="1" dirty="0">
              <a:solidFill>
                <a:srgbClr val="000000"/>
              </a:solidFill>
              <a:latin typeface="+mj-lt"/>
            </a:endParaRPr>
          </a:p>
        </p:txBody>
      </p:sp>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3051"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363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14"/>
                                        </p:tgtEl>
                                        <p:attrNameLst>
                                          <p:attrName>style.visibility</p:attrName>
                                        </p:attrNameLst>
                                      </p:cBhvr>
                                      <p:to>
                                        <p:strVal val="visible"/>
                                      </p:to>
                                    </p:set>
                                    <p:animEffect transition="in" filter="blinds(horizontal)">
                                      <p:cBhvr>
                                        <p:cTn id="7" dur="500"/>
                                        <p:tgtEl>
                                          <p:spTgt spid="97314"/>
                                        </p:tgtEl>
                                      </p:cBhvr>
                                    </p:animEffect>
                                  </p:childTnLst>
                                </p:cTn>
                              </p:par>
                              <p:par>
                                <p:cTn id="8" presetID="3" presetClass="entr" presetSubtype="10" fill="hold" nodeType="withEffect">
                                  <p:stCondLst>
                                    <p:cond delay="0"/>
                                  </p:stCondLst>
                                  <p:childTnLst>
                                    <p:set>
                                      <p:cBhvr>
                                        <p:cTn id="9" dur="1" fill="hold">
                                          <p:stCondLst>
                                            <p:cond delay="0"/>
                                          </p:stCondLst>
                                        </p:cTn>
                                        <p:tgtEl>
                                          <p:spTgt spid="97302"/>
                                        </p:tgtEl>
                                        <p:attrNameLst>
                                          <p:attrName>style.visibility</p:attrName>
                                        </p:attrNameLst>
                                      </p:cBhvr>
                                      <p:to>
                                        <p:strVal val="visible"/>
                                      </p:to>
                                    </p:set>
                                    <p:animEffect transition="in" filter="blinds(horizontal)">
                                      <p:cBhvr>
                                        <p:cTn id="10" dur="500"/>
                                        <p:tgtEl>
                                          <p:spTgt spid="9730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7313"/>
                                        </p:tgtEl>
                                        <p:attrNameLst>
                                          <p:attrName>style.visibility</p:attrName>
                                        </p:attrNameLst>
                                      </p:cBhvr>
                                      <p:to>
                                        <p:strVal val="visible"/>
                                      </p:to>
                                    </p:set>
                                    <p:animEffect transition="in" filter="blinds(horizontal)">
                                      <p:cBhvr>
                                        <p:cTn id="13" dur="500"/>
                                        <p:tgtEl>
                                          <p:spTgt spid="97313"/>
                                        </p:tgtEl>
                                      </p:cBhvr>
                                    </p:animEffect>
                                  </p:childTnLst>
                                </p:cTn>
                              </p:par>
                              <p:par>
                                <p:cTn id="14" presetID="3" presetClass="entr" presetSubtype="10" fill="hold" nodeType="withEffect">
                                  <p:stCondLst>
                                    <p:cond delay="0"/>
                                  </p:stCondLst>
                                  <p:childTnLst>
                                    <p:set>
                                      <p:cBhvr>
                                        <p:cTn id="15" dur="1" fill="hold">
                                          <p:stCondLst>
                                            <p:cond delay="0"/>
                                          </p:stCondLst>
                                        </p:cTn>
                                        <p:tgtEl>
                                          <p:spTgt spid="97301"/>
                                        </p:tgtEl>
                                        <p:attrNameLst>
                                          <p:attrName>style.visibility</p:attrName>
                                        </p:attrNameLst>
                                      </p:cBhvr>
                                      <p:to>
                                        <p:strVal val="visible"/>
                                      </p:to>
                                    </p:set>
                                    <p:animEffect transition="in" filter="blinds(horizontal)">
                                      <p:cBhvr>
                                        <p:cTn id="16" dur="500"/>
                                        <p:tgtEl>
                                          <p:spTgt spid="9730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7312"/>
                                        </p:tgtEl>
                                        <p:attrNameLst>
                                          <p:attrName>style.visibility</p:attrName>
                                        </p:attrNameLst>
                                      </p:cBhvr>
                                      <p:to>
                                        <p:strVal val="visible"/>
                                      </p:to>
                                    </p:set>
                                    <p:animEffect transition="in" filter="blinds(horizontal)">
                                      <p:cBhvr>
                                        <p:cTn id="19" dur="500"/>
                                        <p:tgtEl>
                                          <p:spTgt spid="97312"/>
                                        </p:tgtEl>
                                      </p:cBhvr>
                                    </p:animEffect>
                                  </p:childTnLst>
                                </p:cTn>
                              </p:par>
                              <p:par>
                                <p:cTn id="20" presetID="3" presetClass="entr" presetSubtype="10" fill="hold" nodeType="withEffect">
                                  <p:stCondLst>
                                    <p:cond delay="0"/>
                                  </p:stCondLst>
                                  <p:childTnLst>
                                    <p:set>
                                      <p:cBhvr>
                                        <p:cTn id="21" dur="1" fill="hold">
                                          <p:stCondLst>
                                            <p:cond delay="0"/>
                                          </p:stCondLst>
                                        </p:cTn>
                                        <p:tgtEl>
                                          <p:spTgt spid="97300"/>
                                        </p:tgtEl>
                                        <p:attrNameLst>
                                          <p:attrName>style.visibility</p:attrName>
                                        </p:attrNameLst>
                                      </p:cBhvr>
                                      <p:to>
                                        <p:strVal val="visible"/>
                                      </p:to>
                                    </p:set>
                                    <p:animEffect transition="in" filter="blinds(horizontal)">
                                      <p:cBhvr>
                                        <p:cTn id="22" dur="500"/>
                                        <p:tgtEl>
                                          <p:spTgt spid="973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7309"/>
                                        </p:tgtEl>
                                        <p:attrNameLst>
                                          <p:attrName>style.visibility</p:attrName>
                                        </p:attrNameLst>
                                      </p:cBhvr>
                                      <p:to>
                                        <p:strVal val="visible"/>
                                      </p:to>
                                    </p:set>
                                    <p:animEffect transition="in" filter="blinds(horizontal)">
                                      <p:cBhvr>
                                        <p:cTn id="27" dur="500"/>
                                        <p:tgtEl>
                                          <p:spTgt spid="9730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7308"/>
                                        </p:tgtEl>
                                        <p:attrNameLst>
                                          <p:attrName>style.visibility</p:attrName>
                                        </p:attrNameLst>
                                      </p:cBhvr>
                                      <p:to>
                                        <p:strVal val="visible"/>
                                      </p:to>
                                    </p:set>
                                    <p:animEffect transition="in" filter="blinds(horizontal)">
                                      <p:cBhvr>
                                        <p:cTn id="30" dur="500"/>
                                        <p:tgtEl>
                                          <p:spTgt spid="9730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7307"/>
                                        </p:tgtEl>
                                        <p:attrNameLst>
                                          <p:attrName>style.visibility</p:attrName>
                                        </p:attrNameLst>
                                      </p:cBhvr>
                                      <p:to>
                                        <p:strVal val="visible"/>
                                      </p:to>
                                    </p:set>
                                    <p:animEffect transition="in" filter="blinds(horizontal)">
                                      <p:cBhvr>
                                        <p:cTn id="33" dur="500"/>
                                        <p:tgtEl>
                                          <p:spTgt spid="9730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7310"/>
                                        </p:tgtEl>
                                        <p:attrNameLst>
                                          <p:attrName>style.visibility</p:attrName>
                                        </p:attrNameLst>
                                      </p:cBhvr>
                                      <p:to>
                                        <p:strVal val="visible"/>
                                      </p:to>
                                    </p:set>
                                    <p:animEffect transition="in" filter="blinds(horizontal)">
                                      <p:cBhvr>
                                        <p:cTn id="38" dur="500"/>
                                        <p:tgtEl>
                                          <p:spTgt spid="9731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97304"/>
                                        </p:tgtEl>
                                        <p:attrNameLst>
                                          <p:attrName>style.visibility</p:attrName>
                                        </p:attrNameLst>
                                      </p:cBhvr>
                                      <p:to>
                                        <p:strVal val="visible"/>
                                      </p:to>
                                    </p:set>
                                    <p:animEffect transition="in" filter="blinds(horizontal)">
                                      <p:cBhvr>
                                        <p:cTn id="41" dur="500"/>
                                        <p:tgtEl>
                                          <p:spTgt spid="9730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7306"/>
                                        </p:tgtEl>
                                        <p:attrNameLst>
                                          <p:attrName>style.visibility</p:attrName>
                                        </p:attrNameLst>
                                      </p:cBhvr>
                                      <p:to>
                                        <p:strVal val="visible"/>
                                      </p:to>
                                    </p:set>
                                    <p:animEffect transition="in" filter="blinds(horizontal)">
                                      <p:cBhvr>
                                        <p:cTn id="44" dur="500"/>
                                        <p:tgtEl>
                                          <p:spTgt spid="9730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97311"/>
                                        </p:tgtEl>
                                        <p:attrNameLst>
                                          <p:attrName>style.visibility</p:attrName>
                                        </p:attrNameLst>
                                      </p:cBhvr>
                                      <p:to>
                                        <p:strVal val="visible"/>
                                      </p:to>
                                    </p:set>
                                    <p:animEffect transition="in" filter="blinds(horizontal)">
                                      <p:cBhvr>
                                        <p:cTn id="47" dur="500"/>
                                        <p:tgtEl>
                                          <p:spTgt spid="9731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7305"/>
                                        </p:tgtEl>
                                        <p:attrNameLst>
                                          <p:attrName>style.visibility</p:attrName>
                                        </p:attrNameLst>
                                      </p:cBhvr>
                                      <p:to>
                                        <p:strVal val="visible"/>
                                      </p:to>
                                    </p:set>
                                    <p:animEffect transition="in" filter="blinds(horizontal)">
                                      <p:cBhvr>
                                        <p:cTn id="50" dur="500"/>
                                        <p:tgtEl>
                                          <p:spTgt spid="97305"/>
                                        </p:tgtEl>
                                      </p:cBhvr>
                                    </p:animEffect>
                                  </p:childTnLst>
                                </p:cTn>
                              </p:par>
                              <p:par>
                                <p:cTn id="51" presetID="3" presetClass="entr" presetSubtype="10" fill="hold" nodeType="withEffect">
                                  <p:stCondLst>
                                    <p:cond delay="0"/>
                                  </p:stCondLst>
                                  <p:childTnLst>
                                    <p:set>
                                      <p:cBhvr>
                                        <p:cTn id="52" dur="1" fill="hold">
                                          <p:stCondLst>
                                            <p:cond delay="0"/>
                                          </p:stCondLst>
                                        </p:cTn>
                                        <p:tgtEl>
                                          <p:spTgt spid="97297"/>
                                        </p:tgtEl>
                                        <p:attrNameLst>
                                          <p:attrName>style.visibility</p:attrName>
                                        </p:attrNameLst>
                                      </p:cBhvr>
                                      <p:to>
                                        <p:strVal val="visible"/>
                                      </p:to>
                                    </p:set>
                                    <p:animEffect transition="in" filter="blinds(horizontal)">
                                      <p:cBhvr>
                                        <p:cTn id="53" dur="500"/>
                                        <p:tgtEl>
                                          <p:spTgt spid="97297"/>
                                        </p:tgtEl>
                                      </p:cBhvr>
                                    </p:animEffect>
                                  </p:childTnLst>
                                </p:cTn>
                              </p:par>
                              <p:par>
                                <p:cTn id="54" presetID="3" presetClass="entr" presetSubtype="10" fill="hold" nodeType="withEffect">
                                  <p:stCondLst>
                                    <p:cond delay="0"/>
                                  </p:stCondLst>
                                  <p:childTnLst>
                                    <p:set>
                                      <p:cBhvr>
                                        <p:cTn id="55" dur="1" fill="hold">
                                          <p:stCondLst>
                                            <p:cond delay="0"/>
                                          </p:stCondLst>
                                        </p:cTn>
                                        <p:tgtEl>
                                          <p:spTgt spid="97298"/>
                                        </p:tgtEl>
                                        <p:attrNameLst>
                                          <p:attrName>style.visibility</p:attrName>
                                        </p:attrNameLst>
                                      </p:cBhvr>
                                      <p:to>
                                        <p:strVal val="visible"/>
                                      </p:to>
                                    </p:set>
                                    <p:animEffect transition="in" filter="blinds(horizontal)">
                                      <p:cBhvr>
                                        <p:cTn id="56" dur="500"/>
                                        <p:tgtEl>
                                          <p:spTgt spid="9729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blinds(horizontal)">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grpId="0" nodeType="clickEffect">
                                  <p:stCondLst>
                                    <p:cond delay="0"/>
                                  </p:stCondLst>
                                  <p:childTnLst>
                                    <p:animScale>
                                      <p:cBhvr>
                                        <p:cTn id="65" dur="2000" fill="hold"/>
                                        <p:tgtEl>
                                          <p:spTgt spid="973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4" grpId="0"/>
      <p:bldP spid="97305" grpId="0"/>
      <p:bldP spid="97306" grpId="0" animBg="1"/>
      <p:bldP spid="97307" grpId="0"/>
      <p:bldP spid="97308" grpId="0"/>
      <p:bldP spid="97309" grpId="0"/>
      <p:bldP spid="97310" grpId="0" animBg="1"/>
      <p:bldP spid="97311" grpId="0" animBg="1"/>
      <p:bldP spid="97312" grpId="0" animBg="1"/>
      <p:bldP spid="97313" grpId="0" animBg="1"/>
      <p:bldP spid="97314" grpId="0" animBg="1"/>
      <p:bldP spid="973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44" name="Oval 12"/>
          <p:cNvSpPr>
            <a:spLocks noChangeArrowheads="1"/>
          </p:cNvSpPr>
          <p:nvPr/>
        </p:nvSpPr>
        <p:spPr bwMode="auto">
          <a:xfrm>
            <a:off x="2862263" y="5173663"/>
            <a:ext cx="3233737" cy="1514773"/>
          </a:xfrm>
          <a:prstGeom prst="ellipse">
            <a:avLst/>
          </a:prstGeom>
          <a:solidFill>
            <a:srgbClr val="FF0000"/>
          </a:solidFill>
          <a:ln w="9525">
            <a:solidFill>
              <a:schemeClr val="bg1"/>
            </a:solidFill>
            <a:round/>
            <a:headEnd/>
            <a:tailEnd/>
          </a:ln>
          <a:effectLst/>
        </p:spPr>
        <p:txBody>
          <a:bodyPr>
            <a:spAutoFit/>
          </a:bodyPr>
          <a:lstStyle/>
          <a:p>
            <a:pPr algn="ctr" eaLnBrk="0" hangingPunct="0"/>
            <a:r>
              <a:rPr lang="fr-CA" sz="3200" b="1" dirty="0" smtClean="0">
                <a:solidFill>
                  <a:schemeClr val="bg1"/>
                </a:solidFill>
                <a:latin typeface="+mj-lt"/>
              </a:rPr>
              <a:t>AUTORIDAD SANITARIA</a:t>
            </a:r>
            <a:endParaRPr lang="fr-CA" sz="3200" b="1" dirty="0">
              <a:solidFill>
                <a:schemeClr val="bg1"/>
              </a:solidFill>
              <a:latin typeface="+mj-lt"/>
            </a:endParaRPr>
          </a:p>
        </p:txBody>
      </p:sp>
      <p:sp>
        <p:nvSpPr>
          <p:cNvPr id="1349634" name="Line 2"/>
          <p:cNvSpPr>
            <a:spLocks noChangeShapeType="1"/>
          </p:cNvSpPr>
          <p:nvPr/>
        </p:nvSpPr>
        <p:spPr bwMode="auto">
          <a:xfrm>
            <a:off x="-19050" y="5975350"/>
            <a:ext cx="9215438" cy="25400"/>
          </a:xfrm>
          <a:prstGeom prst="line">
            <a:avLst/>
          </a:prstGeom>
          <a:noFill/>
          <a:ln w="38100">
            <a:solidFill>
              <a:srgbClr val="0070C0"/>
            </a:solidFill>
            <a:prstDash val="dash"/>
            <a:round/>
            <a:headEnd/>
            <a:tailEnd/>
          </a:ln>
          <a:effectLst/>
        </p:spPr>
        <p:txBody>
          <a:bodyPr/>
          <a:lstStyle/>
          <a:p>
            <a:endParaRPr lang="fr-CA">
              <a:latin typeface="+mj-lt"/>
            </a:endParaRPr>
          </a:p>
        </p:txBody>
      </p:sp>
      <p:pic>
        <p:nvPicPr>
          <p:cNvPr id="1349635" name="Picture 3"/>
          <p:cNvPicPr>
            <a:picLocks noChangeAspect="1" noChangeArrowheads="1"/>
          </p:cNvPicPr>
          <p:nvPr/>
        </p:nvPicPr>
        <p:blipFill>
          <a:blip r:embed="rId3" cstate="print"/>
          <a:srcRect/>
          <a:stretch>
            <a:fillRect/>
          </a:stretch>
        </p:blipFill>
        <p:spPr bwMode="auto">
          <a:xfrm>
            <a:off x="4527550" y="798513"/>
            <a:ext cx="1387475" cy="1246187"/>
          </a:xfrm>
          <a:prstGeom prst="rect">
            <a:avLst/>
          </a:prstGeom>
          <a:noFill/>
          <a:ln w="9525">
            <a:noFill/>
            <a:miter lim="800000"/>
            <a:headEnd/>
            <a:tailEnd/>
          </a:ln>
          <a:effectLst/>
        </p:spPr>
      </p:pic>
      <p:pic>
        <p:nvPicPr>
          <p:cNvPr id="1349636" name="Picture 4" descr="j0283209"/>
          <p:cNvPicPr>
            <a:picLocks noChangeAspect="1" noChangeArrowheads="1" noCrop="1"/>
          </p:cNvPicPr>
          <p:nvPr/>
        </p:nvPicPr>
        <p:blipFill>
          <a:blip r:embed="rId4" cstate="print"/>
          <a:srcRect/>
          <a:stretch>
            <a:fillRect/>
          </a:stretch>
        </p:blipFill>
        <p:spPr bwMode="auto">
          <a:xfrm>
            <a:off x="1147763" y="1066800"/>
            <a:ext cx="1214437" cy="1187450"/>
          </a:xfrm>
          <a:prstGeom prst="rect">
            <a:avLst/>
          </a:prstGeom>
          <a:noFill/>
        </p:spPr>
      </p:pic>
      <p:pic>
        <p:nvPicPr>
          <p:cNvPr id="1349637" name="Picture 5"/>
          <p:cNvPicPr>
            <a:picLocks noChangeAspect="1" noChangeArrowheads="1"/>
          </p:cNvPicPr>
          <p:nvPr/>
        </p:nvPicPr>
        <p:blipFill>
          <a:blip r:embed="rId5" cstate="print"/>
          <a:srcRect/>
          <a:stretch>
            <a:fillRect/>
          </a:stretch>
        </p:blipFill>
        <p:spPr bwMode="auto">
          <a:xfrm>
            <a:off x="7194550" y="792163"/>
            <a:ext cx="1849438" cy="1189037"/>
          </a:xfrm>
          <a:prstGeom prst="rect">
            <a:avLst/>
          </a:prstGeom>
          <a:noFill/>
          <a:ln w="9525">
            <a:noFill/>
            <a:miter lim="800000"/>
            <a:headEnd/>
            <a:tailEnd/>
          </a:ln>
          <a:effectLst/>
        </p:spPr>
      </p:pic>
      <p:sp>
        <p:nvSpPr>
          <p:cNvPr id="1349638" name="Text Box 6"/>
          <p:cNvSpPr txBox="1">
            <a:spLocks noChangeArrowheads="1"/>
          </p:cNvSpPr>
          <p:nvPr/>
        </p:nvSpPr>
        <p:spPr bwMode="auto">
          <a:xfrm>
            <a:off x="19856" y="1177755"/>
            <a:ext cx="1908087" cy="369332"/>
          </a:xfrm>
          <a:prstGeom prst="rect">
            <a:avLst/>
          </a:prstGeom>
          <a:noFill/>
          <a:ln w="9525">
            <a:noFill/>
            <a:miter lim="800000"/>
            <a:headEnd/>
            <a:tailEnd/>
          </a:ln>
          <a:effectLst/>
        </p:spPr>
        <p:txBody>
          <a:bodyPr wrap="none">
            <a:spAutoFit/>
          </a:bodyPr>
          <a:lstStyle/>
          <a:p>
            <a:pPr algn="ctr" eaLnBrk="0" hangingPunct="0"/>
            <a:r>
              <a:rPr lang="fr-CA" b="1" dirty="0" smtClean="0">
                <a:solidFill>
                  <a:schemeClr val="bg1"/>
                </a:solidFill>
                <a:latin typeface="+mj-lt"/>
              </a:rPr>
              <a:t>FINANCIAMIENTO</a:t>
            </a:r>
            <a:endParaRPr lang="fr-CA" b="1" dirty="0">
              <a:solidFill>
                <a:schemeClr val="bg1"/>
              </a:solidFill>
              <a:latin typeface="+mj-lt"/>
            </a:endParaRPr>
          </a:p>
        </p:txBody>
      </p:sp>
      <p:sp>
        <p:nvSpPr>
          <p:cNvPr id="1349639" name="Text Box 7"/>
          <p:cNvSpPr txBox="1">
            <a:spLocks noChangeArrowheads="1"/>
          </p:cNvSpPr>
          <p:nvPr/>
        </p:nvSpPr>
        <p:spPr bwMode="auto">
          <a:xfrm>
            <a:off x="3209657" y="1164510"/>
            <a:ext cx="1363771" cy="369332"/>
          </a:xfrm>
          <a:prstGeom prst="rect">
            <a:avLst/>
          </a:prstGeom>
          <a:noFill/>
          <a:ln w="9525">
            <a:noFill/>
            <a:miter lim="800000"/>
            <a:headEnd/>
            <a:tailEnd/>
          </a:ln>
          <a:effectLst/>
        </p:spPr>
        <p:txBody>
          <a:bodyPr wrap="none">
            <a:spAutoFit/>
          </a:bodyPr>
          <a:lstStyle/>
          <a:p>
            <a:pPr algn="ctr" eaLnBrk="0" hangingPunct="0"/>
            <a:r>
              <a:rPr lang="fr-CA" b="1" dirty="0" smtClean="0">
                <a:solidFill>
                  <a:schemeClr val="bg1"/>
                </a:solidFill>
                <a:latin typeface="+mj-lt"/>
              </a:rPr>
              <a:t>COBERTURA</a:t>
            </a:r>
            <a:endParaRPr lang="fr-CA" b="1" dirty="0">
              <a:solidFill>
                <a:schemeClr val="bg1"/>
              </a:solidFill>
              <a:latin typeface="+mj-lt"/>
            </a:endParaRPr>
          </a:p>
        </p:txBody>
      </p:sp>
      <p:sp>
        <p:nvSpPr>
          <p:cNvPr id="1349640" name="Text Box 8"/>
          <p:cNvSpPr txBox="1">
            <a:spLocks noChangeArrowheads="1"/>
          </p:cNvSpPr>
          <p:nvPr/>
        </p:nvSpPr>
        <p:spPr bwMode="auto">
          <a:xfrm>
            <a:off x="6246111" y="1158937"/>
            <a:ext cx="3034719" cy="369332"/>
          </a:xfrm>
          <a:prstGeom prst="rect">
            <a:avLst/>
          </a:prstGeom>
          <a:noFill/>
          <a:ln w="9525">
            <a:noFill/>
            <a:miter lim="800000"/>
            <a:headEnd/>
            <a:tailEnd/>
          </a:ln>
          <a:effectLst/>
        </p:spPr>
        <p:txBody>
          <a:bodyPr wrap="square">
            <a:spAutoFit/>
          </a:bodyPr>
          <a:lstStyle/>
          <a:p>
            <a:pPr algn="ctr" eaLnBrk="0" hangingPunct="0"/>
            <a:r>
              <a:rPr lang="fr-CA" b="1" dirty="0" smtClean="0">
                <a:solidFill>
                  <a:schemeClr val="bg1"/>
                </a:solidFill>
                <a:latin typeface="+mj-lt"/>
              </a:rPr>
              <a:t>PRESTACIÓN </a:t>
            </a:r>
            <a:r>
              <a:rPr lang="fr-CA" b="1" dirty="0">
                <a:solidFill>
                  <a:schemeClr val="bg1"/>
                </a:solidFill>
                <a:latin typeface="+mj-lt"/>
              </a:rPr>
              <a:t> </a:t>
            </a:r>
            <a:r>
              <a:rPr lang="fr-CA" b="1" dirty="0" smtClean="0">
                <a:solidFill>
                  <a:schemeClr val="bg1"/>
                </a:solidFill>
                <a:latin typeface="+mj-lt"/>
              </a:rPr>
              <a:t>DE SERVICIOS</a:t>
            </a:r>
            <a:endParaRPr lang="fr-CA" b="1" dirty="0">
              <a:solidFill>
                <a:schemeClr val="bg1"/>
              </a:solidFill>
              <a:latin typeface="+mj-lt"/>
            </a:endParaRPr>
          </a:p>
        </p:txBody>
      </p:sp>
      <p:sp>
        <p:nvSpPr>
          <p:cNvPr id="1349642" name="Line 10"/>
          <p:cNvSpPr>
            <a:spLocks noChangeShapeType="1"/>
          </p:cNvSpPr>
          <p:nvPr/>
        </p:nvSpPr>
        <p:spPr bwMode="auto">
          <a:xfrm flipV="1">
            <a:off x="4498975" y="4470400"/>
            <a:ext cx="0" cy="725488"/>
          </a:xfrm>
          <a:prstGeom prst="line">
            <a:avLst/>
          </a:prstGeom>
          <a:noFill/>
          <a:ln w="9525">
            <a:solidFill>
              <a:schemeClr val="tx1"/>
            </a:solidFill>
            <a:round/>
            <a:headEnd/>
            <a:tailEnd type="triangle" w="med" len="med"/>
          </a:ln>
          <a:effectLst/>
        </p:spPr>
        <p:txBody>
          <a:bodyPr/>
          <a:lstStyle/>
          <a:p>
            <a:endParaRPr lang="fr-CA">
              <a:latin typeface="+mj-lt"/>
            </a:endParaRPr>
          </a:p>
        </p:txBody>
      </p:sp>
      <p:sp>
        <p:nvSpPr>
          <p:cNvPr id="1349643" name="Line 11"/>
          <p:cNvSpPr>
            <a:spLocks noChangeShapeType="1"/>
          </p:cNvSpPr>
          <p:nvPr/>
        </p:nvSpPr>
        <p:spPr bwMode="auto">
          <a:xfrm flipV="1">
            <a:off x="4479925" y="3211513"/>
            <a:ext cx="2216150" cy="2008187"/>
          </a:xfrm>
          <a:prstGeom prst="line">
            <a:avLst/>
          </a:prstGeom>
          <a:noFill/>
          <a:ln w="9525">
            <a:solidFill>
              <a:schemeClr val="tx1"/>
            </a:solidFill>
            <a:round/>
            <a:headEnd/>
            <a:tailEnd type="triangle" w="med" len="med"/>
          </a:ln>
          <a:effectLst/>
        </p:spPr>
        <p:txBody>
          <a:bodyPr/>
          <a:lstStyle/>
          <a:p>
            <a:endParaRPr lang="fr-CA">
              <a:latin typeface="+mj-lt"/>
            </a:endParaRPr>
          </a:p>
        </p:txBody>
      </p:sp>
      <p:sp>
        <p:nvSpPr>
          <p:cNvPr id="1349645" name="Text Box 13"/>
          <p:cNvSpPr txBox="1">
            <a:spLocks noChangeArrowheads="1"/>
          </p:cNvSpPr>
          <p:nvPr/>
        </p:nvSpPr>
        <p:spPr bwMode="auto">
          <a:xfrm>
            <a:off x="1789113" y="96838"/>
            <a:ext cx="5511800" cy="579437"/>
          </a:xfrm>
          <a:prstGeom prst="rect">
            <a:avLst/>
          </a:prstGeom>
          <a:noFill/>
          <a:ln w="9525">
            <a:noFill/>
            <a:miter lim="800000"/>
            <a:headEnd/>
            <a:tailEnd/>
          </a:ln>
          <a:effectLst/>
        </p:spPr>
        <p:txBody>
          <a:bodyPr>
            <a:spAutoFit/>
          </a:bodyPr>
          <a:lstStyle/>
          <a:p>
            <a:pPr algn="ctr" eaLnBrk="0" hangingPunct="0"/>
            <a:r>
              <a:rPr lang="es-CL" sz="3200" b="1" dirty="0" smtClean="0">
                <a:solidFill>
                  <a:srgbClr val="0070C0"/>
                </a:solidFill>
                <a:effectLst>
                  <a:outerShdw blurRad="38100" dist="38100" dir="2700000" algn="tl">
                    <a:srgbClr val="000000">
                      <a:alpha val="43137"/>
                    </a:srgbClr>
                  </a:outerShdw>
                </a:effectLst>
                <a:latin typeface="+mj-lt"/>
              </a:rPr>
              <a:t>Responsabilidades compartidas</a:t>
            </a:r>
            <a:endParaRPr lang="es-CL" sz="3200" b="1" dirty="0">
              <a:solidFill>
                <a:srgbClr val="0070C0"/>
              </a:solidFill>
              <a:effectLst>
                <a:outerShdw blurRad="38100" dist="38100" dir="2700000" algn="tl">
                  <a:srgbClr val="000000">
                    <a:alpha val="43137"/>
                  </a:srgbClr>
                </a:outerShdw>
              </a:effectLst>
              <a:latin typeface="+mj-lt"/>
            </a:endParaRPr>
          </a:p>
        </p:txBody>
      </p:sp>
      <p:sp>
        <p:nvSpPr>
          <p:cNvPr id="1349646" name="Text Box 14"/>
          <p:cNvSpPr txBox="1">
            <a:spLocks noChangeArrowheads="1"/>
          </p:cNvSpPr>
          <p:nvPr/>
        </p:nvSpPr>
        <p:spPr bwMode="auto">
          <a:xfrm>
            <a:off x="71406" y="2206644"/>
            <a:ext cx="2695575" cy="2308324"/>
          </a:xfrm>
          <a:prstGeom prst="rect">
            <a:avLst/>
          </a:prstGeom>
          <a:solidFill>
            <a:schemeClr val="bg1"/>
          </a:solidFill>
          <a:ln w="9525">
            <a:noFill/>
            <a:miter lim="800000"/>
            <a:headEnd/>
            <a:tailEnd/>
          </a:ln>
          <a:effectLst/>
        </p:spPr>
        <p:txBody>
          <a:bodyPr>
            <a:spAutoFit/>
          </a:bodyPr>
          <a:lstStyle/>
          <a:p>
            <a:pPr algn="ctr" eaLnBrk="0" hangingPunct="0"/>
            <a:r>
              <a:rPr lang="es-CL" sz="1600" b="1" dirty="0" smtClean="0">
                <a:latin typeface="+mj-lt"/>
              </a:rPr>
              <a:t>Garantizar, supervisar y modular la complementarización de las modalidades de financiamiento de las diferentes fuentes para asegurar un acceso equitativo de la </a:t>
            </a:r>
            <a:r>
              <a:rPr lang="es-CL" sz="1600" b="1" dirty="0" err="1" smtClean="0">
                <a:latin typeface="+mj-lt"/>
              </a:rPr>
              <a:t>population</a:t>
            </a:r>
            <a:r>
              <a:rPr lang="es-CL" sz="1600" b="1" dirty="0" smtClean="0">
                <a:latin typeface="+mj-lt"/>
              </a:rPr>
              <a:t> </a:t>
            </a:r>
            <a:r>
              <a:rPr lang="es-CL" sz="1600" b="1" dirty="0" err="1" smtClean="0">
                <a:latin typeface="+mj-lt"/>
              </a:rPr>
              <a:t>aux</a:t>
            </a:r>
            <a:r>
              <a:rPr lang="es-CL" sz="1600" b="1" dirty="0" smtClean="0">
                <a:latin typeface="+mj-lt"/>
              </a:rPr>
              <a:t> </a:t>
            </a:r>
            <a:r>
              <a:rPr lang="es-CL" sz="1600" b="1" dirty="0" err="1" smtClean="0">
                <a:latin typeface="+mj-lt"/>
              </a:rPr>
              <a:t>services</a:t>
            </a:r>
            <a:r>
              <a:rPr lang="es-CL" sz="1600" b="1" dirty="0" smtClean="0">
                <a:latin typeface="+mj-lt"/>
              </a:rPr>
              <a:t> de </a:t>
            </a:r>
            <a:r>
              <a:rPr lang="es-CL" sz="1600" b="1" dirty="0" err="1" smtClean="0">
                <a:latin typeface="+mj-lt"/>
              </a:rPr>
              <a:t>santé</a:t>
            </a:r>
            <a:endParaRPr lang="es-CL" sz="1600" b="1" dirty="0">
              <a:latin typeface="+mj-lt"/>
            </a:endParaRPr>
          </a:p>
        </p:txBody>
      </p:sp>
      <p:sp>
        <p:nvSpPr>
          <p:cNvPr id="1349647" name="Text Box 15"/>
          <p:cNvSpPr txBox="1">
            <a:spLocks noChangeArrowheads="1"/>
          </p:cNvSpPr>
          <p:nvPr/>
        </p:nvSpPr>
        <p:spPr bwMode="auto">
          <a:xfrm>
            <a:off x="73991" y="3681431"/>
            <a:ext cx="2654269" cy="2462213"/>
          </a:xfrm>
          <a:prstGeom prst="rect">
            <a:avLst/>
          </a:prstGeom>
          <a:solidFill>
            <a:schemeClr val="bg1"/>
          </a:solidFill>
          <a:ln w="9525">
            <a:noFill/>
            <a:miter lim="800000"/>
            <a:headEnd/>
            <a:tailEnd/>
          </a:ln>
          <a:effectLst/>
        </p:spPr>
        <p:txBody>
          <a:bodyPr wrap="square">
            <a:spAutoFit/>
          </a:bodyPr>
          <a:lstStyle/>
          <a:p>
            <a:pPr marL="111125" indent="-111125" eaLnBrk="0" hangingPunct="0">
              <a:buFontTx/>
              <a:buAutoNum type="arabicPeriod"/>
            </a:pPr>
            <a:r>
              <a:rPr lang="es-CL" sz="1400" dirty="0" smtClean="0">
                <a:latin typeface="+mj-lt"/>
              </a:rPr>
              <a:t>Formulación de políticas que permitan modular las distorsiones del financiamiento sectorial</a:t>
            </a:r>
          </a:p>
          <a:p>
            <a:pPr marL="111125" indent="-111125" eaLnBrk="0" hangingPunct="0">
              <a:buFontTx/>
              <a:buAutoNum type="arabicPeriod"/>
            </a:pPr>
            <a:r>
              <a:rPr lang="es-CL" sz="1400" dirty="0" smtClean="0">
                <a:latin typeface="+mj-lt"/>
              </a:rPr>
              <a:t>Supervisión del proceso de financiamiento sectorial</a:t>
            </a:r>
          </a:p>
          <a:p>
            <a:pPr marL="111125" indent="-111125" eaLnBrk="0" hangingPunct="0">
              <a:buFontTx/>
              <a:buAutoNum type="arabicPeriod"/>
            </a:pPr>
            <a:r>
              <a:rPr lang="es-CL" sz="1400" dirty="0" smtClean="0">
                <a:latin typeface="+mj-lt"/>
              </a:rPr>
              <a:t>Redistribución de los fondos para compensar las asimetrías del mercado</a:t>
            </a:r>
          </a:p>
          <a:p>
            <a:pPr marL="111125" indent="-111125" eaLnBrk="0" hangingPunct="0">
              <a:buFontTx/>
              <a:buAutoNum type="arabicPeriod"/>
            </a:pPr>
            <a:r>
              <a:rPr lang="es-CL" sz="1400" dirty="0" smtClean="0">
                <a:latin typeface="+mj-lt"/>
              </a:rPr>
              <a:t>Definición de los criterios de asignación de recursos</a:t>
            </a:r>
            <a:endParaRPr lang="es-CL" sz="1400" dirty="0">
              <a:latin typeface="+mj-lt"/>
            </a:endParaRPr>
          </a:p>
        </p:txBody>
      </p:sp>
      <p:sp>
        <p:nvSpPr>
          <p:cNvPr id="1349648" name="Text Box 16"/>
          <p:cNvSpPr txBox="1">
            <a:spLocks noChangeArrowheads="1"/>
          </p:cNvSpPr>
          <p:nvPr/>
        </p:nvSpPr>
        <p:spPr bwMode="auto">
          <a:xfrm>
            <a:off x="2717800" y="1916113"/>
            <a:ext cx="3425825" cy="1077218"/>
          </a:xfrm>
          <a:prstGeom prst="rect">
            <a:avLst/>
          </a:prstGeom>
          <a:noFill/>
          <a:ln w="9525">
            <a:noFill/>
            <a:miter lim="800000"/>
            <a:headEnd/>
            <a:tailEnd/>
          </a:ln>
          <a:effectLst/>
        </p:spPr>
        <p:txBody>
          <a:bodyPr>
            <a:spAutoFit/>
          </a:bodyPr>
          <a:lstStyle/>
          <a:p>
            <a:pPr algn="ctr" eaLnBrk="0" hangingPunct="0"/>
            <a:r>
              <a:rPr lang="es-CL" sz="1600" b="1" dirty="0" smtClean="0">
                <a:latin typeface="+mj-lt"/>
              </a:rPr>
              <a:t>Garantizar el acceso a un conjunto de prestaciones de cobertura de para todos o para un grupo especifico de la población</a:t>
            </a:r>
            <a:endParaRPr lang="es-CL" sz="1600" b="1" dirty="0">
              <a:latin typeface="+mj-lt"/>
            </a:endParaRPr>
          </a:p>
        </p:txBody>
      </p:sp>
      <p:sp>
        <p:nvSpPr>
          <p:cNvPr id="1349649" name="Text Box 17"/>
          <p:cNvSpPr txBox="1">
            <a:spLocks noChangeArrowheads="1"/>
          </p:cNvSpPr>
          <p:nvPr/>
        </p:nvSpPr>
        <p:spPr bwMode="auto">
          <a:xfrm>
            <a:off x="3165475" y="2913063"/>
            <a:ext cx="3098800" cy="1600438"/>
          </a:xfrm>
          <a:prstGeom prst="rect">
            <a:avLst/>
          </a:prstGeom>
          <a:noFill/>
          <a:ln w="9525">
            <a:noFill/>
            <a:miter lim="800000"/>
            <a:headEnd/>
            <a:tailEnd/>
          </a:ln>
          <a:effectLst/>
        </p:spPr>
        <p:txBody>
          <a:bodyPr>
            <a:spAutoFit/>
          </a:bodyPr>
          <a:lstStyle/>
          <a:p>
            <a:pPr marL="111125" indent="-111125" eaLnBrk="0" hangingPunct="0">
              <a:buFontTx/>
              <a:buAutoNum type="arabicPeriod"/>
            </a:pPr>
            <a:r>
              <a:rPr lang="es-CL" sz="1400" dirty="0" smtClean="0">
                <a:latin typeface="+mj-lt"/>
              </a:rPr>
              <a:t>Definición de un conjunto de prestaciones garantizadas</a:t>
            </a:r>
          </a:p>
          <a:p>
            <a:pPr marL="111125" indent="-111125" eaLnBrk="0" hangingPunct="0">
              <a:buFontTx/>
              <a:buAutoNum type="arabicPeriod"/>
            </a:pPr>
            <a:r>
              <a:rPr lang="es-CL" sz="1400" dirty="0" smtClean="0">
                <a:latin typeface="+mj-lt"/>
              </a:rPr>
              <a:t>Definición de poblaciones y territorios que serán cubiertos por el conjunto de prestaciones</a:t>
            </a:r>
          </a:p>
          <a:p>
            <a:pPr marL="111125" indent="-111125" eaLnBrk="0" hangingPunct="0">
              <a:buFontTx/>
              <a:buAutoNum type="arabicPeriod"/>
            </a:pPr>
            <a:r>
              <a:rPr lang="es-CL" sz="1400" dirty="0" smtClean="0">
                <a:latin typeface="+mj-lt"/>
              </a:rPr>
              <a:t>Regulación y control de los planes de seguro publico y privados</a:t>
            </a:r>
            <a:endParaRPr lang="es-CL" sz="1400" dirty="0">
              <a:latin typeface="+mj-lt"/>
            </a:endParaRPr>
          </a:p>
        </p:txBody>
      </p:sp>
      <p:sp>
        <p:nvSpPr>
          <p:cNvPr id="1349650" name="Text Box 18"/>
          <p:cNvSpPr txBox="1">
            <a:spLocks noChangeArrowheads="1"/>
          </p:cNvSpPr>
          <p:nvPr/>
        </p:nvSpPr>
        <p:spPr bwMode="auto">
          <a:xfrm>
            <a:off x="6519863" y="1868488"/>
            <a:ext cx="2562225" cy="1815882"/>
          </a:xfrm>
          <a:prstGeom prst="rect">
            <a:avLst/>
          </a:prstGeom>
          <a:noFill/>
          <a:ln w="9525">
            <a:noFill/>
            <a:miter lim="800000"/>
            <a:headEnd/>
            <a:tailEnd/>
          </a:ln>
          <a:effectLst/>
        </p:spPr>
        <p:txBody>
          <a:bodyPr>
            <a:spAutoFit/>
          </a:bodyPr>
          <a:lstStyle/>
          <a:p>
            <a:pPr algn="ctr" eaLnBrk="0" hangingPunct="0"/>
            <a:r>
              <a:rPr lang="es-CL" sz="1600" b="1" dirty="0" smtClean="0">
                <a:latin typeface="+mj-lt"/>
              </a:rPr>
              <a:t>Promocionar la complementariedad de las diversas prestaciones y grupos de usuarios para aumentar la cobertura de los cuidados de manera equitativa y eficiente</a:t>
            </a:r>
            <a:endParaRPr lang="es-CL" sz="1600" b="1" dirty="0">
              <a:latin typeface="+mj-lt"/>
            </a:endParaRPr>
          </a:p>
        </p:txBody>
      </p:sp>
      <p:sp>
        <p:nvSpPr>
          <p:cNvPr id="1349651" name="Text Box 19"/>
          <p:cNvSpPr txBox="1">
            <a:spLocks noChangeArrowheads="1"/>
          </p:cNvSpPr>
          <p:nvPr/>
        </p:nvSpPr>
        <p:spPr bwMode="auto">
          <a:xfrm>
            <a:off x="6784975" y="3568718"/>
            <a:ext cx="2359025" cy="2677656"/>
          </a:xfrm>
          <a:prstGeom prst="rect">
            <a:avLst/>
          </a:prstGeom>
          <a:solidFill>
            <a:schemeClr val="bg1"/>
          </a:solidFill>
          <a:ln w="9525">
            <a:noFill/>
            <a:miter lim="800000"/>
            <a:headEnd/>
            <a:tailEnd/>
          </a:ln>
          <a:effectLst/>
        </p:spPr>
        <p:txBody>
          <a:bodyPr>
            <a:spAutoFit/>
          </a:bodyPr>
          <a:lstStyle/>
          <a:p>
            <a:pPr marL="111125" indent="-111125" eaLnBrk="0" hangingPunct="0">
              <a:buFontTx/>
              <a:buAutoNum type="arabicPeriod"/>
            </a:pPr>
            <a:r>
              <a:rPr lang="es-CL" sz="1400" dirty="0" smtClean="0">
                <a:latin typeface="+mj-lt"/>
              </a:rPr>
              <a:t>Planificación de los servicios con un criterio regional o funcional</a:t>
            </a:r>
          </a:p>
          <a:p>
            <a:pPr marL="111125" indent="-111125" eaLnBrk="0" hangingPunct="0">
              <a:buFontTx/>
              <a:buAutoNum type="arabicPeriod"/>
            </a:pPr>
            <a:r>
              <a:rPr lang="es-CL" sz="1400" dirty="0" smtClean="0">
                <a:latin typeface="+mj-lt"/>
              </a:rPr>
              <a:t>Desarrollo de los mecanismos de regulación para la protección de la población y de estándares mínimos de calidad de los cuidados</a:t>
            </a:r>
          </a:p>
          <a:p>
            <a:pPr marL="111125" indent="-111125" eaLnBrk="0" hangingPunct="0">
              <a:buFontTx/>
              <a:buAutoNum type="arabicPeriod"/>
            </a:pPr>
            <a:r>
              <a:rPr lang="es-CL" sz="1400" dirty="0" smtClean="0">
                <a:latin typeface="+mj-lt"/>
              </a:rPr>
              <a:t>Incitación a formar consorcios e incitativos para la </a:t>
            </a:r>
            <a:r>
              <a:rPr lang="es-CL" sz="1400" dirty="0" err="1" smtClean="0">
                <a:latin typeface="+mj-lt"/>
              </a:rPr>
              <a:t>l’autoregulación</a:t>
            </a:r>
            <a:endParaRPr lang="es-CL" sz="1400" dirty="0">
              <a:latin typeface="+mj-lt"/>
            </a:endParaRPr>
          </a:p>
        </p:txBody>
      </p:sp>
      <p:sp>
        <p:nvSpPr>
          <p:cNvPr id="1349641" name="Line 9"/>
          <p:cNvSpPr>
            <a:spLocks noChangeShapeType="1"/>
          </p:cNvSpPr>
          <p:nvPr/>
        </p:nvSpPr>
        <p:spPr bwMode="auto">
          <a:xfrm flipH="1" flipV="1">
            <a:off x="2643173" y="3786189"/>
            <a:ext cx="1776425" cy="1371597"/>
          </a:xfrm>
          <a:prstGeom prst="line">
            <a:avLst/>
          </a:prstGeom>
          <a:noFill/>
          <a:ln w="9525">
            <a:solidFill>
              <a:schemeClr val="tx1"/>
            </a:solidFill>
            <a:round/>
            <a:headEnd/>
            <a:tailEnd type="triangle" w="med" len="med"/>
          </a:ln>
          <a:effectLst/>
        </p:spPr>
        <p:txBody>
          <a:bodyPr/>
          <a:lstStyle/>
          <a:p>
            <a:endParaRPr lang="fr-CA">
              <a:latin typeface="+mj-lt"/>
            </a:endParaRPr>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3051"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321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9651"/>
                                        </p:tgtEl>
                                        <p:attrNameLst>
                                          <p:attrName>style.visibility</p:attrName>
                                        </p:attrNameLst>
                                      </p:cBhvr>
                                      <p:to>
                                        <p:strVal val="visible"/>
                                      </p:to>
                                    </p:set>
                                    <p:animEffect transition="in" filter="blinds(horizontal)">
                                      <p:cBhvr>
                                        <p:cTn id="7" dur="500"/>
                                        <p:tgtEl>
                                          <p:spTgt spid="13496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49649"/>
                                        </p:tgtEl>
                                        <p:attrNameLst>
                                          <p:attrName>style.visibility</p:attrName>
                                        </p:attrNameLst>
                                      </p:cBhvr>
                                      <p:to>
                                        <p:strVal val="visible"/>
                                      </p:to>
                                    </p:set>
                                    <p:animEffect transition="in" filter="blinds(horizontal)">
                                      <p:cBhvr>
                                        <p:cTn id="12" dur="500"/>
                                        <p:tgtEl>
                                          <p:spTgt spid="13496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9647"/>
                                        </p:tgtEl>
                                        <p:attrNameLst>
                                          <p:attrName>style.visibility</p:attrName>
                                        </p:attrNameLst>
                                      </p:cBhvr>
                                      <p:to>
                                        <p:strVal val="visible"/>
                                      </p:to>
                                    </p:set>
                                    <p:animEffect transition="in" filter="blinds(horizontal)">
                                      <p:cBhvr>
                                        <p:cTn id="17" dur="500"/>
                                        <p:tgtEl>
                                          <p:spTgt spid="134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647" grpId="0" animBg="1"/>
      <p:bldP spid="1349649" grpId="0"/>
      <p:bldP spid="13496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3"/>
          <p:cNvSpPr>
            <a:spLocks noGrp="1"/>
          </p:cNvSpPr>
          <p:nvPr>
            <p:ph type="sldNum" sz="quarter" idx="4294967295"/>
          </p:nvPr>
        </p:nvSpPr>
        <p:spPr>
          <a:xfrm>
            <a:off x="0" y="6356350"/>
            <a:ext cx="2133600" cy="365125"/>
          </a:xfrm>
          <a:prstGeom prst="rect">
            <a:avLst/>
          </a:prstGeom>
        </p:spPr>
        <p:txBody>
          <a:bodyPr/>
          <a:lstStyle/>
          <a:p>
            <a:fld id="{91BC6D28-C80E-4ECE-AEE6-6EC281F6860A}" type="slidenum">
              <a:rPr lang="fr-CA">
                <a:latin typeface="+mj-lt"/>
              </a:rPr>
              <a:pPr/>
              <a:t>9</a:t>
            </a:fld>
            <a:endParaRPr lang="fr-CA">
              <a:latin typeface="+mj-lt"/>
            </a:endParaRPr>
          </a:p>
        </p:txBody>
      </p:sp>
      <p:pic>
        <p:nvPicPr>
          <p:cNvPr id="1351682" name="Picture 2"/>
          <p:cNvPicPr>
            <a:picLocks noChangeAspect="1" noChangeArrowheads="1"/>
          </p:cNvPicPr>
          <p:nvPr/>
        </p:nvPicPr>
        <p:blipFill>
          <a:blip r:embed="rId3" cstate="print"/>
          <a:srcRect/>
          <a:stretch>
            <a:fillRect/>
          </a:stretch>
        </p:blipFill>
        <p:spPr bwMode="auto">
          <a:xfrm>
            <a:off x="120650" y="2108200"/>
            <a:ext cx="2243138" cy="1495425"/>
          </a:xfrm>
          <a:prstGeom prst="rect">
            <a:avLst/>
          </a:prstGeom>
          <a:noFill/>
          <a:ln w="9525">
            <a:noFill/>
            <a:miter lim="800000"/>
            <a:headEnd/>
            <a:tailEnd/>
          </a:ln>
          <a:effectLst/>
        </p:spPr>
      </p:pic>
      <p:pic>
        <p:nvPicPr>
          <p:cNvPr id="1351683" name="Picture 3"/>
          <p:cNvPicPr>
            <a:picLocks noChangeAspect="1" noChangeArrowheads="1"/>
          </p:cNvPicPr>
          <p:nvPr/>
        </p:nvPicPr>
        <p:blipFill>
          <a:blip r:embed="rId4" cstate="print"/>
          <a:srcRect/>
          <a:stretch>
            <a:fillRect/>
          </a:stretch>
        </p:blipFill>
        <p:spPr bwMode="auto">
          <a:xfrm>
            <a:off x="6499225" y="1285860"/>
            <a:ext cx="2128838" cy="1720850"/>
          </a:xfrm>
          <a:prstGeom prst="rect">
            <a:avLst/>
          </a:prstGeom>
          <a:noFill/>
          <a:ln w="9525">
            <a:noFill/>
            <a:miter lim="800000"/>
            <a:headEnd/>
            <a:tailEnd/>
          </a:ln>
          <a:effectLst/>
        </p:spPr>
      </p:pic>
      <p:sp>
        <p:nvSpPr>
          <p:cNvPr id="1351684" name="Line 4"/>
          <p:cNvSpPr>
            <a:spLocks noChangeShapeType="1"/>
          </p:cNvSpPr>
          <p:nvPr/>
        </p:nvSpPr>
        <p:spPr bwMode="auto">
          <a:xfrm>
            <a:off x="-19050" y="927078"/>
            <a:ext cx="9215438" cy="25400"/>
          </a:xfrm>
          <a:prstGeom prst="line">
            <a:avLst/>
          </a:prstGeom>
          <a:noFill/>
          <a:ln w="38100">
            <a:solidFill>
              <a:srgbClr val="0070C0"/>
            </a:solidFill>
            <a:prstDash val="dash"/>
            <a:round/>
            <a:headEnd/>
            <a:tailEnd/>
          </a:ln>
          <a:effectLst/>
        </p:spPr>
        <p:txBody>
          <a:bodyPr/>
          <a:lstStyle/>
          <a:p>
            <a:endParaRPr lang="fr-CA">
              <a:latin typeface="+mj-lt"/>
            </a:endParaRPr>
          </a:p>
        </p:txBody>
      </p:sp>
      <p:sp>
        <p:nvSpPr>
          <p:cNvPr id="1351685" name="Text Box 5"/>
          <p:cNvSpPr txBox="1">
            <a:spLocks noChangeArrowheads="1"/>
          </p:cNvSpPr>
          <p:nvPr/>
        </p:nvSpPr>
        <p:spPr bwMode="auto">
          <a:xfrm>
            <a:off x="6851020" y="1220832"/>
            <a:ext cx="1423788" cy="400110"/>
          </a:xfrm>
          <a:prstGeom prst="rect">
            <a:avLst/>
          </a:prstGeom>
          <a:noFill/>
          <a:ln w="9525">
            <a:noFill/>
            <a:miter lim="800000"/>
            <a:headEnd/>
            <a:tailEnd/>
          </a:ln>
          <a:effectLst/>
        </p:spPr>
        <p:txBody>
          <a:bodyPr wrap="none">
            <a:spAutoFit/>
          </a:bodyPr>
          <a:lstStyle/>
          <a:p>
            <a:pPr algn="ctr" eaLnBrk="0" hangingPunct="0"/>
            <a:r>
              <a:rPr lang="fr-CA" sz="2000" b="1" dirty="0" smtClean="0">
                <a:solidFill>
                  <a:schemeClr val="bg1"/>
                </a:solidFill>
                <a:latin typeface="+mj-lt"/>
              </a:rPr>
              <a:t>LIDERAZGO</a:t>
            </a:r>
            <a:endParaRPr lang="fr-CA" sz="2000" b="1" dirty="0">
              <a:solidFill>
                <a:schemeClr val="bg1"/>
              </a:solidFill>
              <a:latin typeface="+mj-lt"/>
            </a:endParaRPr>
          </a:p>
        </p:txBody>
      </p:sp>
      <p:sp>
        <p:nvSpPr>
          <p:cNvPr id="1351686" name="Text Box 6"/>
          <p:cNvSpPr txBox="1">
            <a:spLocks noChangeArrowheads="1"/>
          </p:cNvSpPr>
          <p:nvPr/>
        </p:nvSpPr>
        <p:spPr bwMode="auto">
          <a:xfrm>
            <a:off x="530266" y="2117725"/>
            <a:ext cx="1600118" cy="400110"/>
          </a:xfrm>
          <a:prstGeom prst="rect">
            <a:avLst/>
          </a:prstGeom>
          <a:noFill/>
          <a:ln w="9525">
            <a:noFill/>
            <a:miter lim="800000"/>
            <a:headEnd/>
            <a:tailEnd/>
          </a:ln>
          <a:effectLst/>
        </p:spPr>
        <p:txBody>
          <a:bodyPr wrap="none">
            <a:spAutoFit/>
          </a:bodyPr>
          <a:lstStyle/>
          <a:p>
            <a:pPr algn="ctr" eaLnBrk="0" hangingPunct="0"/>
            <a:r>
              <a:rPr lang="fr-CA" sz="2000" b="1" dirty="0" smtClean="0">
                <a:solidFill>
                  <a:schemeClr val="bg1"/>
                </a:solidFill>
                <a:latin typeface="+mj-lt"/>
              </a:rPr>
              <a:t>REGULACIÓN</a:t>
            </a:r>
            <a:endParaRPr lang="fr-CA" sz="2000" b="1" dirty="0">
              <a:solidFill>
                <a:schemeClr val="bg1"/>
              </a:solidFill>
              <a:latin typeface="+mj-lt"/>
            </a:endParaRPr>
          </a:p>
        </p:txBody>
      </p:sp>
      <p:sp>
        <p:nvSpPr>
          <p:cNvPr id="1351687" name="Text Box 7"/>
          <p:cNvSpPr txBox="1">
            <a:spLocks noChangeArrowheads="1"/>
          </p:cNvSpPr>
          <p:nvPr/>
        </p:nvSpPr>
        <p:spPr bwMode="auto">
          <a:xfrm>
            <a:off x="3881594" y="2071678"/>
            <a:ext cx="682302" cy="400110"/>
          </a:xfrm>
          <a:prstGeom prst="rect">
            <a:avLst/>
          </a:prstGeom>
          <a:noFill/>
          <a:ln w="9525">
            <a:noFill/>
            <a:miter lim="800000"/>
            <a:headEnd/>
            <a:tailEnd/>
          </a:ln>
          <a:effectLst/>
        </p:spPr>
        <p:txBody>
          <a:bodyPr wrap="none">
            <a:spAutoFit/>
          </a:bodyPr>
          <a:lstStyle/>
          <a:p>
            <a:pPr algn="ctr" eaLnBrk="0" hangingPunct="0"/>
            <a:r>
              <a:rPr lang="fr-CA" sz="2000" b="1" dirty="0">
                <a:latin typeface="+mj-lt"/>
              </a:rPr>
              <a:t>FESP</a:t>
            </a:r>
          </a:p>
        </p:txBody>
      </p:sp>
      <p:sp>
        <p:nvSpPr>
          <p:cNvPr id="1351688" name="Line 8"/>
          <p:cNvSpPr>
            <a:spLocks noChangeShapeType="1"/>
          </p:cNvSpPr>
          <p:nvPr/>
        </p:nvSpPr>
        <p:spPr bwMode="auto">
          <a:xfrm flipH="1">
            <a:off x="4214810" y="1571612"/>
            <a:ext cx="3175" cy="517525"/>
          </a:xfrm>
          <a:prstGeom prst="line">
            <a:avLst/>
          </a:prstGeom>
          <a:noFill/>
          <a:ln w="9525">
            <a:solidFill>
              <a:schemeClr val="tx1"/>
            </a:solidFill>
            <a:round/>
            <a:headEnd/>
            <a:tailEnd type="triangle" w="med" len="med"/>
          </a:ln>
          <a:effectLst/>
        </p:spPr>
        <p:txBody>
          <a:bodyPr/>
          <a:lstStyle/>
          <a:p>
            <a:endParaRPr lang="fr-CA">
              <a:latin typeface="+mj-lt"/>
            </a:endParaRPr>
          </a:p>
        </p:txBody>
      </p:sp>
      <p:sp>
        <p:nvSpPr>
          <p:cNvPr id="1351689" name="Line 9"/>
          <p:cNvSpPr>
            <a:spLocks noChangeShapeType="1"/>
          </p:cNvSpPr>
          <p:nvPr/>
        </p:nvSpPr>
        <p:spPr bwMode="auto">
          <a:xfrm>
            <a:off x="4398963" y="855641"/>
            <a:ext cx="1958987" cy="501658"/>
          </a:xfrm>
          <a:prstGeom prst="line">
            <a:avLst/>
          </a:prstGeom>
          <a:noFill/>
          <a:ln w="9525">
            <a:solidFill>
              <a:schemeClr val="tx1"/>
            </a:solidFill>
            <a:round/>
            <a:headEnd/>
            <a:tailEnd type="triangle" w="med" len="med"/>
          </a:ln>
          <a:effectLst/>
        </p:spPr>
        <p:txBody>
          <a:bodyPr/>
          <a:lstStyle/>
          <a:p>
            <a:endParaRPr lang="fr-CA">
              <a:latin typeface="+mj-lt"/>
            </a:endParaRPr>
          </a:p>
        </p:txBody>
      </p:sp>
      <p:sp>
        <p:nvSpPr>
          <p:cNvPr id="1351690" name="Line 10"/>
          <p:cNvSpPr>
            <a:spLocks noChangeShapeType="1"/>
          </p:cNvSpPr>
          <p:nvPr/>
        </p:nvSpPr>
        <p:spPr bwMode="auto">
          <a:xfrm flipH="1">
            <a:off x="2195513" y="1006453"/>
            <a:ext cx="2289175" cy="700087"/>
          </a:xfrm>
          <a:prstGeom prst="line">
            <a:avLst/>
          </a:prstGeom>
          <a:noFill/>
          <a:ln w="9525">
            <a:solidFill>
              <a:schemeClr val="tx1"/>
            </a:solidFill>
            <a:round/>
            <a:headEnd/>
            <a:tailEnd type="triangle" w="med" len="med"/>
          </a:ln>
          <a:effectLst/>
        </p:spPr>
        <p:txBody>
          <a:bodyPr/>
          <a:lstStyle/>
          <a:p>
            <a:endParaRPr lang="fr-CA">
              <a:latin typeface="+mj-lt"/>
            </a:endParaRPr>
          </a:p>
        </p:txBody>
      </p:sp>
      <p:sp>
        <p:nvSpPr>
          <p:cNvPr id="1351691" name="Oval 11"/>
          <p:cNvSpPr>
            <a:spLocks noChangeArrowheads="1"/>
          </p:cNvSpPr>
          <p:nvPr/>
        </p:nvSpPr>
        <p:spPr bwMode="auto">
          <a:xfrm>
            <a:off x="2526810" y="308886"/>
            <a:ext cx="3416785" cy="1514773"/>
          </a:xfrm>
          <a:prstGeom prst="ellipse">
            <a:avLst/>
          </a:prstGeom>
          <a:solidFill>
            <a:schemeClr val="bg1"/>
          </a:solidFill>
          <a:ln w="9525">
            <a:solidFill>
              <a:schemeClr val="bg1"/>
            </a:solidFill>
            <a:round/>
            <a:headEnd/>
            <a:tailEnd/>
          </a:ln>
          <a:effectLst/>
        </p:spPr>
        <p:txBody>
          <a:bodyPr wrap="square">
            <a:spAutoFit/>
          </a:bodyPr>
          <a:lstStyle/>
          <a:p>
            <a:pPr algn="ctr" eaLnBrk="0" hangingPunct="0"/>
            <a:r>
              <a:rPr lang="fr-CA" sz="3200" b="1" dirty="0" smtClean="0">
                <a:latin typeface="+mj-lt"/>
              </a:rPr>
              <a:t>AUTORIDAD SANITARIA</a:t>
            </a:r>
            <a:endParaRPr lang="fr-CA" sz="3200" b="1" dirty="0">
              <a:latin typeface="+mj-lt"/>
            </a:endParaRPr>
          </a:p>
        </p:txBody>
      </p:sp>
      <p:sp>
        <p:nvSpPr>
          <p:cNvPr id="1351692" name="Text Box 12"/>
          <p:cNvSpPr txBox="1">
            <a:spLocks noChangeArrowheads="1"/>
          </p:cNvSpPr>
          <p:nvPr/>
        </p:nvSpPr>
        <p:spPr bwMode="auto">
          <a:xfrm>
            <a:off x="1395413" y="-24"/>
            <a:ext cx="6183312" cy="579437"/>
          </a:xfrm>
          <a:prstGeom prst="rect">
            <a:avLst/>
          </a:prstGeom>
          <a:noFill/>
          <a:ln w="9525">
            <a:noFill/>
            <a:miter lim="800000"/>
            <a:headEnd/>
            <a:tailEnd/>
          </a:ln>
          <a:effectLst/>
        </p:spPr>
        <p:txBody>
          <a:bodyPr>
            <a:spAutoFit/>
          </a:bodyPr>
          <a:lstStyle>
            <a:defPPr>
              <a:defRPr lang="en-US"/>
            </a:defPPr>
            <a:lvl1pPr algn="ctr" eaLnBrk="0" hangingPunct="0">
              <a:defRPr sz="3200" b="1">
                <a:solidFill>
                  <a:srgbClr val="0070C0"/>
                </a:solidFill>
                <a:effectLst>
                  <a:outerShdw blurRad="38100" dist="38100" dir="2700000" algn="tl">
                    <a:srgbClr val="000000">
                      <a:alpha val="43137"/>
                    </a:srgbClr>
                  </a:outerShdw>
                </a:effectLst>
                <a:latin typeface="+mj-lt"/>
              </a:defRPr>
            </a:lvl1pPr>
          </a:lstStyle>
          <a:p>
            <a:r>
              <a:rPr lang="es-CL" dirty="0"/>
              <a:t>Responsabilidades exclusivas</a:t>
            </a:r>
          </a:p>
        </p:txBody>
      </p:sp>
      <p:sp>
        <p:nvSpPr>
          <p:cNvPr id="1351693" name="Rectangle 13"/>
          <p:cNvSpPr>
            <a:spLocks noChangeArrowheads="1"/>
          </p:cNvSpPr>
          <p:nvPr/>
        </p:nvSpPr>
        <p:spPr bwMode="auto">
          <a:xfrm>
            <a:off x="2684470" y="2428868"/>
            <a:ext cx="3030538" cy="3970318"/>
          </a:xfrm>
          <a:prstGeom prst="rect">
            <a:avLst/>
          </a:prstGeom>
          <a:noFill/>
          <a:ln w="9525">
            <a:noFill/>
            <a:miter lim="800000"/>
            <a:headEnd/>
            <a:tailEnd/>
          </a:ln>
          <a:effectLst/>
        </p:spPr>
        <p:txBody>
          <a:bodyPr>
            <a:spAutoFit/>
          </a:bodyPr>
          <a:lstStyle/>
          <a:p>
            <a:pPr marL="236538" indent="-225425" eaLnBrk="0" hangingPunct="0">
              <a:buFontTx/>
              <a:buAutoNum type="arabicPeriod"/>
            </a:pPr>
            <a:r>
              <a:rPr lang="es-CL" sz="1400" dirty="0" smtClean="0">
                <a:latin typeface="+mj-lt"/>
              </a:rPr>
              <a:t>Seguimiento, evaluación y análisis de la situación sanitaria</a:t>
            </a:r>
          </a:p>
          <a:p>
            <a:pPr marL="236538" indent="-225425" eaLnBrk="0" hangingPunct="0">
              <a:buFontTx/>
              <a:buAutoNum type="arabicPeriod"/>
            </a:pPr>
            <a:r>
              <a:rPr lang="es-CL" sz="1400" dirty="0" smtClean="0">
                <a:latin typeface="+mj-lt"/>
              </a:rPr>
              <a:t>Vigilancia de la salud publica, promoción de la salud</a:t>
            </a:r>
          </a:p>
          <a:p>
            <a:pPr marL="236538" indent="-225425" eaLnBrk="0" hangingPunct="0">
              <a:buFontTx/>
              <a:buAutoNum type="arabicPeriod"/>
            </a:pPr>
            <a:r>
              <a:rPr lang="es-CL" sz="1400" dirty="0" smtClean="0">
                <a:latin typeface="+mj-lt"/>
              </a:rPr>
              <a:t>Desarrollo de las políticas y capacidades institucionales, de planificación y gestión en salud</a:t>
            </a:r>
          </a:p>
          <a:p>
            <a:pPr marL="236538" indent="-225425" eaLnBrk="0" hangingPunct="0">
              <a:buFontTx/>
              <a:buAutoNum type="arabicPeriod"/>
            </a:pPr>
            <a:r>
              <a:rPr lang="es-CL" sz="1400" dirty="0" smtClean="0">
                <a:latin typeface="+mj-lt"/>
              </a:rPr>
              <a:t>Fortalecimiento de la capacidad institucional de regulación y fiscalización</a:t>
            </a:r>
          </a:p>
          <a:p>
            <a:pPr marL="236538" indent="-225425" eaLnBrk="0" hangingPunct="0">
              <a:buFontTx/>
              <a:buAutoNum type="arabicPeriod"/>
            </a:pPr>
            <a:r>
              <a:rPr lang="es-CL" sz="1400" dirty="0" smtClean="0">
                <a:latin typeface="+mj-lt"/>
              </a:rPr>
              <a:t>Evaluación y promoción de acceso equitativo a los servicios</a:t>
            </a:r>
          </a:p>
          <a:p>
            <a:pPr marL="236538" indent="-225425" eaLnBrk="0" hangingPunct="0">
              <a:buFontTx/>
              <a:buAutoNum type="arabicPeriod"/>
            </a:pPr>
            <a:r>
              <a:rPr lang="es-CL" sz="1400" dirty="0" smtClean="0">
                <a:latin typeface="+mj-lt"/>
              </a:rPr>
              <a:t>Desarrollo y capacitación de los RH </a:t>
            </a:r>
          </a:p>
          <a:p>
            <a:pPr marL="236538" indent="-225425" eaLnBrk="0" hangingPunct="0">
              <a:buFontTx/>
              <a:buAutoNum type="arabicPeriod"/>
            </a:pPr>
            <a:r>
              <a:rPr lang="es-CL" sz="1400" dirty="0" smtClean="0">
                <a:latin typeface="+mj-lt"/>
              </a:rPr>
              <a:t>Garantía y mejora de la calidad de los servicios</a:t>
            </a:r>
          </a:p>
          <a:p>
            <a:pPr marL="236538" indent="-225425" eaLnBrk="0" hangingPunct="0">
              <a:buFontTx/>
              <a:buAutoNum type="arabicPeriod"/>
            </a:pPr>
            <a:r>
              <a:rPr lang="es-CL" sz="1400" dirty="0" smtClean="0">
                <a:latin typeface="+mj-lt"/>
              </a:rPr>
              <a:t>Investigación en salud</a:t>
            </a:r>
          </a:p>
          <a:p>
            <a:pPr marL="236538" indent="-225425" eaLnBrk="0" hangingPunct="0">
              <a:buFontTx/>
              <a:buAutoNum type="arabicPeriod"/>
            </a:pPr>
            <a:r>
              <a:rPr lang="es-CL" sz="1400" dirty="0" smtClean="0">
                <a:latin typeface="+mj-lt"/>
              </a:rPr>
              <a:t>Reducción del impacto de las urgencias y desastres </a:t>
            </a:r>
            <a:endParaRPr lang="es-CL" sz="1400" dirty="0">
              <a:latin typeface="+mj-lt"/>
            </a:endParaRPr>
          </a:p>
        </p:txBody>
      </p:sp>
      <p:sp>
        <p:nvSpPr>
          <p:cNvPr id="1351694" name="Text Box 14"/>
          <p:cNvSpPr txBox="1">
            <a:spLocks noChangeArrowheads="1"/>
          </p:cNvSpPr>
          <p:nvPr/>
        </p:nvSpPr>
        <p:spPr bwMode="auto">
          <a:xfrm>
            <a:off x="22225" y="2451100"/>
            <a:ext cx="2219325" cy="1077218"/>
          </a:xfrm>
          <a:prstGeom prst="rect">
            <a:avLst/>
          </a:prstGeom>
          <a:noFill/>
          <a:ln w="9525">
            <a:noFill/>
            <a:miter lim="800000"/>
            <a:headEnd/>
            <a:tailEnd/>
          </a:ln>
          <a:effectLst/>
        </p:spPr>
        <p:txBody>
          <a:bodyPr>
            <a:spAutoFit/>
          </a:bodyPr>
          <a:lstStyle/>
          <a:p>
            <a:pPr algn="ctr" eaLnBrk="0" hangingPunct="0"/>
            <a:r>
              <a:rPr lang="es-CL" sz="1600" b="1" dirty="0" smtClean="0">
                <a:solidFill>
                  <a:schemeClr val="bg1"/>
                </a:solidFill>
                <a:latin typeface="+mj-lt"/>
              </a:rPr>
              <a:t>Concebir el marco normativo que proteja, promueva y garantice la salud de la  población</a:t>
            </a:r>
            <a:endParaRPr lang="es-CL" sz="1600" b="1" dirty="0">
              <a:solidFill>
                <a:schemeClr val="bg1"/>
              </a:solidFill>
              <a:latin typeface="+mj-lt"/>
            </a:endParaRPr>
          </a:p>
        </p:txBody>
      </p:sp>
      <p:sp>
        <p:nvSpPr>
          <p:cNvPr id="1351695" name="Text Box 15"/>
          <p:cNvSpPr txBox="1">
            <a:spLocks noChangeArrowheads="1"/>
          </p:cNvSpPr>
          <p:nvPr/>
        </p:nvSpPr>
        <p:spPr bwMode="auto">
          <a:xfrm>
            <a:off x="134921" y="3571896"/>
            <a:ext cx="2079625" cy="3323987"/>
          </a:xfrm>
          <a:prstGeom prst="rect">
            <a:avLst/>
          </a:prstGeom>
          <a:solidFill>
            <a:schemeClr val="bg1"/>
          </a:solidFill>
          <a:ln w="9525">
            <a:noFill/>
            <a:miter lim="800000"/>
            <a:headEnd/>
            <a:tailEnd/>
          </a:ln>
          <a:effectLst/>
        </p:spPr>
        <p:txBody>
          <a:bodyPr>
            <a:spAutoFit/>
          </a:bodyPr>
          <a:lstStyle/>
          <a:p>
            <a:pPr marL="111125" indent="-111125" eaLnBrk="0" hangingPunct="0">
              <a:buFontTx/>
              <a:buAutoNum type="arabicPeriod"/>
            </a:pPr>
            <a:r>
              <a:rPr lang="es-CL" sz="1400" dirty="0" smtClean="0">
                <a:latin typeface="+mj-lt"/>
              </a:rPr>
              <a:t>Implantación del marco institucional… base para ejercer la FR</a:t>
            </a:r>
          </a:p>
          <a:p>
            <a:pPr marL="111125" indent="-111125" eaLnBrk="0" hangingPunct="0">
              <a:buFontTx/>
              <a:buAutoNum type="arabicPeriod"/>
            </a:pPr>
            <a:r>
              <a:rPr lang="es-CL" sz="1400" dirty="0" smtClean="0">
                <a:latin typeface="+mj-lt"/>
              </a:rPr>
              <a:t>Fiscalización para hacer respetar las regulaciones</a:t>
            </a:r>
          </a:p>
          <a:p>
            <a:pPr marL="111125" indent="-111125" eaLnBrk="0" hangingPunct="0">
              <a:buFontTx/>
              <a:buAutoNum type="arabicPeriod"/>
            </a:pPr>
            <a:r>
              <a:rPr lang="es-CL" sz="1400" dirty="0" smtClean="0">
                <a:latin typeface="+mj-lt"/>
              </a:rPr>
              <a:t>Regulación de los inputs medicales y de la  tecnología sanitaria, de los bienes y servicios y del medioambiente</a:t>
            </a:r>
          </a:p>
          <a:p>
            <a:pPr marL="111125" indent="-111125" eaLnBrk="0" hangingPunct="0">
              <a:buFontTx/>
              <a:buAutoNum type="arabicPeriod"/>
            </a:pPr>
            <a:r>
              <a:rPr lang="es-CL" sz="1400" dirty="0" smtClean="0">
                <a:latin typeface="+mj-lt"/>
              </a:rPr>
              <a:t>Regulación y certificación de los recursos humanos en salud</a:t>
            </a:r>
            <a:endParaRPr lang="es-CL" sz="1400" dirty="0">
              <a:latin typeface="+mj-lt"/>
            </a:endParaRPr>
          </a:p>
        </p:txBody>
      </p:sp>
      <p:sp>
        <p:nvSpPr>
          <p:cNvPr id="1351696" name="Text Box 16"/>
          <p:cNvSpPr txBox="1">
            <a:spLocks noChangeArrowheads="1"/>
          </p:cNvSpPr>
          <p:nvPr/>
        </p:nvSpPr>
        <p:spPr bwMode="auto">
          <a:xfrm>
            <a:off x="5580113" y="3000372"/>
            <a:ext cx="3616275" cy="3554819"/>
          </a:xfrm>
          <a:prstGeom prst="rect">
            <a:avLst/>
          </a:prstGeom>
          <a:solidFill>
            <a:schemeClr val="bg1"/>
          </a:solidFill>
          <a:ln w="9525">
            <a:noFill/>
            <a:miter lim="800000"/>
            <a:headEnd/>
            <a:tailEnd/>
          </a:ln>
          <a:effectLst/>
        </p:spPr>
        <p:txBody>
          <a:bodyPr wrap="square">
            <a:spAutoFit/>
          </a:bodyPr>
          <a:lstStyle/>
          <a:p>
            <a:pPr eaLnBrk="0" hangingPunct="0"/>
            <a:r>
              <a:rPr lang="es-CL" sz="1500" dirty="0" smtClean="0">
                <a:latin typeface="+mj-lt"/>
              </a:rPr>
              <a:t>Capacidad de la ASN para formular, organizar y dirigir la ejecución de la PNS a través del proceso que, a partir de valores compartidos a nivel nacional et de los bienes de salud publica socialmente aceptados, definan los objetivos sanitarios viables que ponen en marcha los planes estratégicos con metas realistas.</a:t>
            </a:r>
          </a:p>
          <a:p>
            <a:pPr eaLnBrk="0" hangingPunct="0"/>
            <a:r>
              <a:rPr lang="es-CL" sz="1500" dirty="0" smtClean="0">
                <a:latin typeface="+mj-lt"/>
              </a:rPr>
              <a:t>Para esto, esfuerzos deben ser articulados por as instituciones publicas y privadas del sector y de otros actores sociales para movilizar los recursos necesarios para las acciones propuestas a través de mecanismos participativos y la construcción de consensos</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3051"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224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695"/>
                                        </p:tgtEl>
                                        <p:attrNameLst>
                                          <p:attrName>style.visibility</p:attrName>
                                        </p:attrNameLst>
                                      </p:cBhvr>
                                      <p:to>
                                        <p:strVal val="visible"/>
                                      </p:to>
                                    </p:set>
                                    <p:animEffect transition="in" filter="blinds(horizontal)">
                                      <p:cBhvr>
                                        <p:cTn id="7" dur="500"/>
                                        <p:tgtEl>
                                          <p:spTgt spid="13516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51694"/>
                                        </p:tgtEl>
                                        <p:attrNameLst>
                                          <p:attrName>style.visibility</p:attrName>
                                        </p:attrNameLst>
                                      </p:cBhvr>
                                      <p:to>
                                        <p:strVal val="visible"/>
                                      </p:to>
                                    </p:set>
                                    <p:animEffect transition="in" filter="blinds(horizontal)">
                                      <p:cBhvr>
                                        <p:cTn id="10" dur="500"/>
                                        <p:tgtEl>
                                          <p:spTgt spid="135169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51693"/>
                                        </p:tgtEl>
                                        <p:attrNameLst>
                                          <p:attrName>style.visibility</p:attrName>
                                        </p:attrNameLst>
                                      </p:cBhvr>
                                      <p:to>
                                        <p:strVal val="visible"/>
                                      </p:to>
                                    </p:set>
                                    <p:animEffect transition="in" filter="blinds(horizontal)">
                                      <p:cBhvr>
                                        <p:cTn id="15" dur="500"/>
                                        <p:tgtEl>
                                          <p:spTgt spid="135169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51696"/>
                                        </p:tgtEl>
                                        <p:attrNameLst>
                                          <p:attrName>style.visibility</p:attrName>
                                        </p:attrNameLst>
                                      </p:cBhvr>
                                      <p:to>
                                        <p:strVal val="visible"/>
                                      </p:to>
                                    </p:set>
                                    <p:animEffect transition="in" filter="blinds(horizontal)">
                                      <p:cBhvr>
                                        <p:cTn id="20" dur="500"/>
                                        <p:tgtEl>
                                          <p:spTgt spid="135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93" grpId="0"/>
      <p:bldP spid="1351694" grpId="0"/>
      <p:bldP spid="1351695" grpId="0" animBg="1"/>
      <p:bldP spid="1351696" grpId="0" animBg="1"/>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S-OMS_e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anguage xmlns="b33c0d84-3b33-4e00-9a0b-b066ee08f7c2">English</Language>
    <Link xmlns="b33c0d84-3b33-4e00-9a0b-b066ee08f7c2">https://intranet.paho.org/IB/Branding%20Materials%20PPT/MapWhiteSpanish110.ppt</Link>
    <Document_x0020_Type xmlns="b33c0d84-3b33-4e00-9a0b-b066ee08f7c2">ppt</Document_x0020_Type>
    <Information xmlns="b33c0d84-3b33-4e00-9a0b-b066ee08f7c2">To download the file, simply click on the above link and save the file to your computer.</Information>
    <Theme xmlns="b33c0d84-3b33-4e00-9a0b-b066ee08f7c2">Powerpoint_presentation</Theme>
    <Color xmlns="b33c0d84-3b33-4e00-9a0b-b066ee08f7c2">CMYK</Colo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f293213b8c43e7076a2fbb31fa1771a">
  <xsd:schema xmlns:xsd="http://www.w3.org/2001/XMLSchema" xmlns:xs="http://www.w3.org/2001/XMLSchema" xmlns:p="http://schemas.microsoft.com/office/2006/metadata/properties" xmlns:ns1="b33c0d84-3b33-4e00-9a0b-b066ee08f7c2" targetNamespace="http://schemas.microsoft.com/office/2006/metadata/properties" ma:root="true" ma:fieldsID="1751314d43097ab6280d759676963506" ns1:_="">
    <xsd:import namespace="b33c0d84-3b33-4e00-9a0b-b066ee08f7c2"/>
    <xsd:element name="properties">
      <xsd:complexType>
        <xsd:sequence>
          <xsd:element name="documentManagement">
            <xsd:complexType>
              <xsd:all>
                <xsd:element ref="ns1:Link" minOccurs="0"/>
                <xsd:element ref="ns1:Theme" minOccurs="0"/>
                <xsd:element ref="ns1:Document_x0020_Type" minOccurs="0"/>
                <xsd:element ref="ns1:Language" minOccurs="0"/>
                <xsd:element ref="ns1:Color" minOccurs="0"/>
                <xsd:element ref="ns1:In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Link" ma:index="0" nillable="true" ma:displayName="Link" ma:internalName="Link">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element name="Information" ma:index="13" nillable="true" ma:displayName="Information" ma:internalName="Inform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04A371-3052-4B68-B733-A83E6CE18048}">
  <ds:schemaRefs>
    <ds:schemaRef ds:uri="http://schemas.microsoft.com/office/2006/metadata/longProperties"/>
  </ds:schemaRefs>
</ds:datastoreItem>
</file>

<file path=customXml/itemProps2.xml><?xml version="1.0" encoding="utf-8"?>
<ds:datastoreItem xmlns:ds="http://schemas.openxmlformats.org/officeDocument/2006/customXml" ds:itemID="{AFBDF2CD-6669-44AA-A8D9-70693C50C913}">
  <ds:schemaRefs>
    <ds:schemaRef ds:uri="http://schemas.openxmlformats.org/package/2006/metadata/core-properties"/>
    <ds:schemaRef ds:uri="http://purl.org/dc/dcmitype/"/>
    <ds:schemaRef ds:uri="b33c0d84-3b33-4e00-9a0b-b066ee08f7c2"/>
    <ds:schemaRef ds:uri="http://purl.org/dc/terms/"/>
    <ds:schemaRef ds:uri="http://schemas.microsoft.com/office/2006/documentManagement/types"/>
    <ds:schemaRef ds:uri="http://www.w3.org/XML/1998/namespace"/>
    <ds:schemaRef ds:uri="http://schemas.microsoft.com/office/2006/metadata/properti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DFB3784E-2212-487D-B4A3-D475F8348336}">
  <ds:schemaRefs>
    <ds:schemaRef ds:uri="http://schemas.microsoft.com/sharepoint/v3/contenttype/forms"/>
  </ds:schemaRefs>
</ds:datastoreItem>
</file>

<file path=customXml/itemProps4.xml><?xml version="1.0" encoding="utf-8"?>
<ds:datastoreItem xmlns:ds="http://schemas.openxmlformats.org/officeDocument/2006/customXml" ds:itemID="{65095AF9-E3BA-4F53-8A1D-B17382EA4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Executive.thmx</Template>
  <TotalTime>11341</TotalTime>
  <Words>4549</Words>
  <Application>Microsoft Office PowerPoint</Application>
  <PresentationFormat>On-screen Show (4:3)</PresentationFormat>
  <Paragraphs>669</Paragraphs>
  <Slides>66</Slides>
  <Notes>45</Notes>
  <HiddenSlides>0</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Diseño personalizado</vt:lpstr>
      <vt:lpstr>OPS-OMS_esp</vt:lpstr>
      <vt:lpstr>PowerPoint Presentation</vt:lpstr>
      <vt:lpstr>Contenido</vt:lpstr>
      <vt:lpstr>Barreras por el lado de la Oferta</vt:lpstr>
      <vt:lpstr>Barreras de acceso por el lado de la demanda</vt:lpstr>
      <vt:lpstr>PowerPoint Presentation</vt:lpstr>
      <vt:lpstr>Demanda de Servicios de Salud</vt:lpstr>
      <vt:lpstr>PowerPoint Presentation</vt:lpstr>
      <vt:lpstr>PowerPoint Presentation</vt:lpstr>
      <vt:lpstr>PowerPoint Presentation</vt:lpstr>
      <vt:lpstr>Ejecución de las Funciones de Dirección</vt:lpstr>
      <vt:lpstr>PowerPoint Presentation</vt:lpstr>
      <vt:lpstr> Contrato</vt:lpstr>
      <vt:lpstr> Objeto del acuerdo</vt:lpstr>
      <vt:lpstr> Objeto de acuerdo…</vt:lpstr>
      <vt:lpstr> Características del acuerdo</vt:lpstr>
      <vt:lpstr>PowerPoint Presentation</vt:lpstr>
      <vt:lpstr> Respeto del acuerdo</vt:lpstr>
      <vt:lpstr> Incitación al desempeño </vt:lpstr>
      <vt:lpstr> Estrategia</vt:lpstr>
      <vt:lpstr> Estrategia…</vt:lpstr>
      <vt:lpstr> Objetivos</vt:lpstr>
      <vt:lpstr> Objetivos…</vt:lpstr>
      <vt:lpstr> Conclusiones</vt:lpstr>
      <vt:lpstr> Conclusiones…</vt:lpstr>
      <vt:lpstr>¿A la búsqueda de qué?</vt:lpstr>
      <vt:lpstr>¿A la búsqueda de qué?</vt:lpstr>
      <vt:lpstr>La lógica</vt:lpstr>
      <vt:lpstr>¿Como mejorar el desempeño de un prestador de salud?</vt:lpstr>
      <vt:lpstr>La lógica</vt:lpstr>
      <vt:lpstr>A través de la demanda</vt:lpstr>
      <vt:lpstr>Modalidades de incitación a través de la demanda</vt:lpstr>
      <vt:lpstr>1. Transferencias condicionales de $</vt:lpstr>
      <vt:lpstr>2. El sistema de bonos- Vouchers</vt:lpstr>
      <vt:lpstr>Vouchers (bonos) : ejemplo de Kenya</vt:lpstr>
      <vt:lpstr>Vouchers (bonos) : ejemplo de Kenya</vt:lpstr>
      <vt:lpstr>Vouchers (bonos) : ejemplo de Kenya…</vt:lpstr>
      <vt:lpstr>3. Los mecanismos de seguro o de excepción</vt:lpstr>
      <vt:lpstr>Incitación directa de la oferta</vt:lpstr>
      <vt:lpstr>¿Cómo puede posicionarse el incentivador?</vt:lpstr>
      <vt:lpstr>Resultados y desempeño</vt:lpstr>
      <vt:lpstr> </vt:lpstr>
      <vt:lpstr>Puesta en marcha de la incitación al desempeño</vt:lpstr>
      <vt:lpstr>1. Las reglas del juego</vt:lpstr>
      <vt:lpstr>Las reglas del juego…</vt:lpstr>
      <vt:lpstr>El contenido de las reglas del juego</vt:lpstr>
      <vt:lpstr>El contenido de las reglas del juego…</vt:lpstr>
      <vt:lpstr>Etapa 2. La apreciación del desempeño</vt:lpstr>
      <vt:lpstr>La apreciación del desempeño…</vt:lpstr>
      <vt:lpstr>La apreciación del desempeño…</vt:lpstr>
      <vt:lpstr>La atribución de la prima</vt:lpstr>
      <vt:lpstr>Etapa 3…</vt:lpstr>
      <vt:lpstr>¿Cual es la importancia de los frutos del desempeño?</vt:lpstr>
      <vt:lpstr>Resumen</vt:lpstr>
      <vt:lpstr> </vt:lpstr>
      <vt:lpstr>PowerPoint Presentation</vt:lpstr>
      <vt:lpstr>PowerPoint Presentation</vt:lpstr>
      <vt:lpstr>Un poco mas allá aun…</vt:lpstr>
      <vt:lpstr>En resumen</vt:lpstr>
      <vt:lpstr>Algunos temas implícitos por la contractualización</vt:lpstr>
      <vt:lpstr>Datos probatorios (sobre contratos)</vt:lpstr>
      <vt:lpstr>PowerPoint Presentation</vt:lpstr>
      <vt:lpstr>PowerPoint Presentation</vt:lpstr>
      <vt:lpstr>La transformación de los resultados - prima</vt:lpstr>
      <vt:lpstr>Relación entre comprador y oferente</vt:lpstr>
      <vt:lpstr>PowerPoint Presentation</vt:lpstr>
      <vt:lpstr>PowerPoint Presentation</vt:lpstr>
    </vt:vector>
  </TitlesOfParts>
  <Company>PAHO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GRAPHIX3 PAHO</dc:creator>
  <cp:lastModifiedBy>PAHO</cp:lastModifiedBy>
  <cp:revision>766</cp:revision>
  <cp:lastPrinted>2012-08-02T00:10:55Z</cp:lastPrinted>
  <dcterms:created xsi:type="dcterms:W3CDTF">2012-02-06T16:34:15Z</dcterms:created>
  <dcterms:modified xsi:type="dcterms:W3CDTF">2013-11-29T10:36:18Z</dcterms:modified>
</cp:coreProperties>
</file>