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42" r:id="rId3"/>
    <p:sldId id="339" r:id="rId4"/>
    <p:sldId id="319" r:id="rId5"/>
    <p:sldId id="343" r:id="rId6"/>
    <p:sldId id="335" r:id="rId7"/>
    <p:sldId id="320" r:id="rId8"/>
    <p:sldId id="331" r:id="rId9"/>
    <p:sldId id="332" r:id="rId10"/>
    <p:sldId id="333" r:id="rId11"/>
    <p:sldId id="334" r:id="rId12"/>
    <p:sldId id="336" r:id="rId13"/>
    <p:sldId id="344" r:id="rId14"/>
    <p:sldId id="323" r:id="rId15"/>
    <p:sldId id="322" r:id="rId16"/>
    <p:sldId id="324" r:id="rId17"/>
    <p:sldId id="326" r:id="rId18"/>
    <p:sldId id="325" r:id="rId19"/>
    <p:sldId id="327" r:id="rId20"/>
    <p:sldId id="345" r:id="rId21"/>
    <p:sldId id="330" r:id="rId22"/>
    <p:sldId id="338" r:id="rId23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E27100"/>
    <a:srgbClr val="FA7D00"/>
    <a:srgbClr val="FF962D"/>
    <a:srgbClr val="FF9933"/>
    <a:srgbClr val="4C2A4C"/>
    <a:srgbClr val="FF00FF"/>
    <a:srgbClr val="F1F0E7"/>
    <a:srgbClr val="6C3C6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706" autoAdjust="0"/>
  </p:normalViewPr>
  <p:slideViewPr>
    <p:cSldViewPr>
      <p:cViewPr varScale="1">
        <p:scale>
          <a:sx n="82" d="100"/>
          <a:sy n="82" d="100"/>
        </p:scale>
        <p:origin x="-90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3B520C4-1082-4BBB-BEA0-9342345AF60D}" type="datetimeFigureOut">
              <a:rPr lang="en-US"/>
              <a:pPr>
                <a:defRPr/>
              </a:pPr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2C32CF9-27F3-458B-990B-F2FDF2606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3C3B-1979-4011-985A-01B91B7D72A3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2E1C-3488-4324-BF4B-0A86CDB7A0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B26F-8C9D-468C-A10F-01BAB0AE02F4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947E-03A9-4E44-A043-D51B3C5A65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8A59-6D53-470A-B17C-8B4E5158E5DB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D5911-EC00-41FB-AFFB-D778A6AD67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>
            <a:lvl1pPr>
              <a:defRPr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>
            <a:lvl3pPr>
              <a:spcAft>
                <a:spcPts val="600"/>
              </a:spcAft>
              <a:defRPr/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92C7-4CD9-4217-8B2B-FC6FF91C8EAA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A0BB-AD55-4991-B9AF-ECDAB299BB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9990-935F-493C-875D-1E47F9C506E6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3C2B-6366-4E63-BA41-7CF6F4FFF7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E142-8F19-48B5-8F77-15323C5C85A7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1F74-2C7D-4756-B535-8CD61DE707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2BA8-8E7B-4109-9D6F-6EC592A0E70F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05F3-9A0C-48C4-BEAD-E3EEFC02C5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FFDF-1724-4F7B-8125-344D7EAE0126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7DC1-47AA-4255-965B-8459DD09F2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2CA8-C241-4E4E-9AEA-51D395B72383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EBFA-96BA-46A0-A0EB-D32301CA5B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F0C0-4B40-46E6-A27A-66AB49F5E7A3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341C-6AB3-4FE7-9F55-D60A33F08C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992F8C-C2D0-4197-994C-479F917830D0}" type="datetimeFigureOut">
              <a:rPr lang="es-ES"/>
              <a:pPr>
                <a:defRPr/>
              </a:pPr>
              <a:t>23/06/2013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4A0CE-2D54-4D93-92F9-FBF5ED431C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428625"/>
            <a:ext cx="9144000" cy="3792463"/>
          </a:xfrm>
        </p:spPr>
        <p:txBody>
          <a:bodyPr/>
          <a:lstStyle/>
          <a:p>
            <a:r>
              <a:rPr lang="en-US" sz="6000" b="1" dirty="0" smtClean="0"/>
              <a:t>Economic and development dimensions of </a:t>
            </a:r>
            <a:r>
              <a:rPr lang="en-US" sz="6000" b="1" dirty="0" smtClean="0">
                <a:solidFill>
                  <a:srgbClr val="C00000"/>
                </a:solidFill>
              </a:rPr>
              <a:t>NCDs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9144000" cy="223224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 presentation of the paper: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Economic Development and Non-Communicable Chronic Diseases</a:t>
            </a:r>
            <a:r>
              <a:rPr lang="en-US" dirty="0" smtClean="0">
                <a:solidFill>
                  <a:schemeClr val="tx1"/>
                </a:solidFill>
              </a:rPr>
              <a:t>, published in the Global Economy Journal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Mayer-Foulkes, David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Pescetto-Villouta</a:t>
            </a:r>
            <a:r>
              <a:rPr lang="en-US" dirty="0" smtClean="0">
                <a:solidFill>
                  <a:schemeClr val="tx1"/>
                </a:solidFill>
              </a:rPr>
              <a:t>, Claudia.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of unwholesome goods</a:t>
            </a:r>
            <a:br>
              <a:rPr lang="en-US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market power, political economy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213" y="2060848"/>
            <a:ext cx="924272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of unwholesome goods:</a:t>
            </a:r>
            <a:br>
              <a:rPr lang="en-US" dirty="0" smtClean="0"/>
            </a:br>
            <a:r>
              <a:rPr lang="en-US" sz="3600" i="1" dirty="0" smtClean="0">
                <a:solidFill>
                  <a:srgbClr val="C00000"/>
                </a:solidFill>
              </a:rPr>
              <a:t>global </a:t>
            </a:r>
            <a:r>
              <a:rPr lang="en-US" sz="3600" dirty="0" smtClean="0">
                <a:solidFill>
                  <a:srgbClr val="C00000"/>
                </a:solidFill>
              </a:rPr>
              <a:t>market power and political economy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68952" cy="551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Distortions in Unwholesome Economy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1628800"/>
            <a:ext cx="9108504" cy="474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the impact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process of synergism between technological and physiological improvements, </a:t>
            </a:r>
            <a:r>
              <a:rPr lang="en-US" i="1" dirty="0" smtClean="0"/>
              <a:t>technophysio evolution</a:t>
            </a:r>
            <a:r>
              <a:rPr lang="en-US" dirty="0" smtClean="0"/>
              <a:t> (</a:t>
            </a:r>
            <a:r>
              <a:rPr lang="en-US" dirty="0" err="1" smtClean="0"/>
              <a:t>Fogel</a:t>
            </a:r>
            <a:r>
              <a:rPr lang="en-US" dirty="0" smtClean="0"/>
              <a:t>, 2002)</a:t>
            </a:r>
          </a:p>
          <a:p>
            <a:r>
              <a:rPr lang="en-US" dirty="0" smtClean="0"/>
              <a:t>Intergenerational feedback between the lifecycle and technological and social change</a:t>
            </a:r>
          </a:p>
          <a:p>
            <a:r>
              <a:rPr lang="en-US" dirty="0" smtClean="0"/>
              <a:t>Characterized by poverty trap mechanisms            (life isn’t perfect!)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369" y="1196752"/>
            <a:ext cx="861311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908"/>
            <a:ext cx="9144000" cy="128586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Wholesome and Unwholesome Human Development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143" y="1844824"/>
            <a:ext cx="8827285" cy="391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Stylized Impact of NCD on life cycle health, education, income and costs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03" y="2198117"/>
            <a:ext cx="8936291" cy="238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0" y="480237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NCD costs include: health care costs, disease burden (e.g. disability-adjusted life years), education, income, overall human development 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 impacts work through intergenerational and life cycle links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649054"/>
            <a:ext cx="9241292" cy="480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costs: health sector</a:t>
            </a: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Vaccinations, nutrition complements</a:t>
            </a:r>
          </a:p>
          <a:p>
            <a:r>
              <a:rPr lang="en-US" dirty="0" smtClean="0"/>
              <a:t>Medical prevention, screening, information campaigns</a:t>
            </a:r>
          </a:p>
          <a:p>
            <a:r>
              <a:rPr lang="en-US" dirty="0" smtClean="0"/>
              <a:t>Medical treatment, health insurance</a:t>
            </a:r>
          </a:p>
          <a:p>
            <a:r>
              <a:rPr lang="en-US" dirty="0" smtClean="0"/>
              <a:t>Administrative and surveillance capabilities, health knowledge and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paper: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844824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To analyze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NCDs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from an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economic perspective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800" b="1" dirty="0" smtClean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64096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comment on universal health care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07796"/>
            <a:ext cx="8657406" cy="560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17 CuadroTexto"/>
          <p:cNvSpPr txBox="1"/>
          <p:nvPr/>
        </p:nvSpPr>
        <p:spPr>
          <a:xfrm>
            <a:off x="7380312" y="62068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224136"/>
          </a:xfrm>
        </p:spPr>
        <p:txBody>
          <a:bodyPr/>
          <a:lstStyle/>
          <a:p>
            <a:r>
              <a:rPr lang="en-US" dirty="0" smtClean="0"/>
              <a:t>Universal Health Care is part of Human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NCDs can be understood as a social sickness driven by bad social/collective and individual choices in unwholesome living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These are partly kept in place by profit making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market power and political economy impacts on type and level of production in wholesome, unwholesome, and health sectors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NCDs deeply impacts human development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FF"/>
                </a:solidFill>
              </a:rPr>
              <a:t>Healthy food </a:t>
            </a:r>
            <a:r>
              <a:rPr lang="en-US" b="1" dirty="0" smtClean="0">
                <a:solidFill>
                  <a:srgbClr val="0000FF"/>
                </a:solidFill>
              </a:rPr>
              <a:t>initiative for </a:t>
            </a:r>
            <a:r>
              <a:rPr lang="en-US" b="1" smtClean="0">
                <a:solidFill>
                  <a:srgbClr val="0000FF"/>
                </a:solidFill>
              </a:rPr>
              <a:t>the Americas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00FF"/>
                </a:solidFill>
              </a:rPr>
              <a:t>Full policy evaluation is complex and needs to be implemented simultaneously with policy measures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498" y="0"/>
            <a:ext cx="9144000" cy="1285860"/>
          </a:xfrm>
        </p:spPr>
        <p:txBody>
          <a:bodyPr/>
          <a:lstStyle/>
          <a:p>
            <a:r>
              <a:rPr lang="en-US" dirty="0" smtClean="0"/>
              <a:t>NCD as an economic sickness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NCD risk factors are manmade: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alcohol, tobacco, junk food, lack of exercise</a:t>
            </a:r>
            <a:endParaRPr lang="en-US" dirty="0" smtClean="0"/>
          </a:p>
          <a:p>
            <a:r>
              <a:rPr lang="en-US" dirty="0" smtClean="0"/>
              <a:t>hence NCDs result from individual and collective decisions</a:t>
            </a:r>
          </a:p>
          <a:p>
            <a:r>
              <a:rPr lang="en-US" dirty="0" smtClean="0"/>
              <a:t>We analyze the broad characteristics of the   </a:t>
            </a:r>
            <a:r>
              <a:rPr lang="en-US" b="1" dirty="0" smtClean="0">
                <a:solidFill>
                  <a:srgbClr val="C00000"/>
                </a:solidFill>
              </a:rPr>
              <a:t>demand and supply of NCD risk factors</a:t>
            </a:r>
          </a:p>
          <a:p>
            <a:r>
              <a:rPr lang="en-US" dirty="0" smtClean="0"/>
              <a:t>Then we analyze the broad impact on society, in particular on </a:t>
            </a:r>
            <a:r>
              <a:rPr lang="en-US" b="1" dirty="0" smtClean="0"/>
              <a:t>economic development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 of the sickness:</a:t>
            </a:r>
            <a:br>
              <a:rPr lang="en-US" dirty="0" smtClean="0"/>
            </a:br>
            <a:r>
              <a:rPr lang="en-US" dirty="0" smtClean="0"/>
              <a:t>the key concepts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0070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Unwholesome goods  </a:t>
            </a:r>
            <a:r>
              <a:rPr lang="en-US" sz="4000" b="1" i="1" dirty="0" smtClean="0">
                <a:solidFill>
                  <a:srgbClr val="C00000"/>
                </a:solidFill>
              </a:rPr>
              <a:t>(</a:t>
            </a:r>
            <a:r>
              <a:rPr lang="es-MX" sz="4000" b="1" i="1" dirty="0" smtClean="0">
                <a:solidFill>
                  <a:srgbClr val="C00000"/>
                </a:solidFill>
              </a:rPr>
              <a:t>bienes malsanos)</a:t>
            </a:r>
            <a:endParaRPr lang="en-US" sz="4000" dirty="0" smtClean="0"/>
          </a:p>
          <a:p>
            <a:r>
              <a:rPr lang="en-US" b="1" dirty="0" smtClean="0"/>
              <a:t>Demand and supply</a:t>
            </a:r>
          </a:p>
          <a:p>
            <a:pPr lvl="1"/>
            <a:r>
              <a:rPr lang="en-US" b="1" dirty="0" smtClean="0"/>
              <a:t>irrationality</a:t>
            </a:r>
          </a:p>
          <a:p>
            <a:pPr lvl="1"/>
            <a:r>
              <a:rPr lang="en-US" b="1" dirty="0" smtClean="0"/>
              <a:t>market power</a:t>
            </a:r>
          </a:p>
          <a:p>
            <a:pPr lvl="1"/>
            <a:r>
              <a:rPr lang="en-US" b="1" dirty="0" smtClean="0"/>
              <a:t>political economy</a:t>
            </a:r>
          </a:p>
          <a:p>
            <a:r>
              <a:rPr lang="en-US" b="1" dirty="0" smtClean="0"/>
              <a:t>Human development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The  sickness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NCD factors are largely preventable</a:t>
            </a:r>
          </a:p>
        </p:txBody>
      </p:sp>
      <p:grpSp>
        <p:nvGrpSpPr>
          <p:cNvPr id="3" name="22 Grupo"/>
          <p:cNvGrpSpPr/>
          <p:nvPr/>
        </p:nvGrpSpPr>
        <p:grpSpPr>
          <a:xfrm>
            <a:off x="971600" y="1742033"/>
            <a:ext cx="7128792" cy="3847207"/>
            <a:chOff x="1979712" y="1628800"/>
            <a:chExt cx="7128792" cy="3847207"/>
          </a:xfrm>
        </p:grpSpPr>
        <p:sp>
          <p:nvSpPr>
            <p:cNvPr id="7" name="6 CuadroTexto"/>
            <p:cNvSpPr txBox="1"/>
            <p:nvPr/>
          </p:nvSpPr>
          <p:spPr>
            <a:xfrm>
              <a:off x="1979712" y="1628800"/>
              <a:ext cx="3456384" cy="3847207"/>
            </a:xfrm>
            <a:prstGeom prst="rect">
              <a:avLst/>
            </a:prstGeom>
            <a:noFill/>
            <a:ln w="381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poor diet</a:t>
              </a:r>
            </a:p>
            <a:p>
              <a:pPr algn="ctr"/>
              <a:endParaRPr lang="en-US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tobacco</a:t>
              </a:r>
            </a:p>
            <a:p>
              <a:pPr algn="ctr"/>
              <a:endParaRPr lang="en-US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alcohol</a:t>
              </a:r>
            </a:p>
            <a:p>
              <a:pPr algn="ctr"/>
              <a:endParaRPr lang="en-US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salt</a:t>
              </a:r>
            </a:p>
            <a:p>
              <a:pPr algn="ctr"/>
              <a:endParaRPr lang="en-US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  low exercise</a:t>
              </a:r>
            </a:p>
          </p:txBody>
        </p:sp>
        <p:sp>
          <p:nvSpPr>
            <p:cNvPr id="20" name="19 Flecha derecha"/>
            <p:cNvSpPr/>
            <p:nvPr/>
          </p:nvSpPr>
          <p:spPr>
            <a:xfrm>
              <a:off x="5076056" y="2348880"/>
              <a:ext cx="1152128" cy="2232248"/>
            </a:xfrm>
            <a:prstGeom prst="rightArrow">
              <a:avLst/>
            </a:prstGeom>
            <a:noFill/>
            <a:ln w="76200">
              <a:solidFill>
                <a:srgbClr val="1726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6408712" y="2780928"/>
              <a:ext cx="2699792" cy="1384995"/>
            </a:xfrm>
            <a:prstGeom prst="rect">
              <a:avLst/>
            </a:prstGeom>
            <a:noFill/>
            <a:ln w="38100"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8400" b="1" dirty="0" smtClean="0">
                  <a:solidFill>
                    <a:srgbClr val="7F0505"/>
                  </a:solidFill>
                  <a:latin typeface="AR DARLING" pitchFamily="2" charset="0"/>
                </a:rPr>
                <a:t>NCD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Unwholesome goods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16083"/>
            <a:ext cx="9036496" cy="513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NCD Factors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(outside the health sector)</a:t>
            </a:r>
            <a:endParaRPr lang="en-US" sz="3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39552" y="1412776"/>
          <a:ext cx="8424936" cy="477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707"/>
                <a:gridCol w="6061229"/>
              </a:tblGrid>
              <a:tr h="950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Non Health Input</a:t>
                      </a:r>
                      <a:r>
                        <a:rPr lang="en-US" sz="2800" b="0" baseline="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 </a:t>
                      </a:r>
                      <a:r>
                        <a:rPr lang="en-US" sz="2800" b="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Sectors</a:t>
                      </a:r>
                      <a:endParaRPr lang="en-US" sz="2800" b="0" dirty="0"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Examples </a:t>
                      </a:r>
                      <a:r>
                        <a:rPr lang="en-US" sz="2800" b="0" dirty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of </a:t>
                      </a:r>
                      <a:r>
                        <a:rPr lang="en-US" sz="2800" b="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non-Health-Sector NCD Factors</a:t>
                      </a:r>
                      <a:endParaRPr lang="en-US" sz="2800" b="0" dirty="0"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5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Unwholesome Sector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Unwholesome food, including unwholesome baby </a:t>
                      </a: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food,</a:t>
                      </a:r>
                      <a:endParaRPr lang="en-US" sz="2400" dirty="0"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alcohol</a:t>
                      </a:r>
                      <a:r>
                        <a:rPr lang="en-US" sz="2400" dirty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, tobacco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Unwholesome Externalities</a:t>
                      </a:r>
                      <a:endParaRPr lang="en-US" sz="2400" dirty="0" smtClean="0"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Work and urban living externalities, physical inactivity, pollution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0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Wholesome Non-health Sector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Healthy food, housing, exercise,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sanitation,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household health knowledge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of unwholesome goods</a:t>
            </a:r>
            <a:br>
              <a:rPr lang="en-US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non-rationality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501" y="1436688"/>
            <a:ext cx="8855650" cy="516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423</Words>
  <Application>Microsoft Office PowerPoint</Application>
  <PresentationFormat>On-screen Show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de Office</vt:lpstr>
      <vt:lpstr>Economic and development dimensions of NCDs</vt:lpstr>
      <vt:lpstr>Objective of this paper:</vt:lpstr>
      <vt:lpstr>NCD as an economic sickness </vt:lpstr>
      <vt:lpstr>Economic analysis of the sickness: the key concepts</vt:lpstr>
      <vt:lpstr>The  sickness</vt:lpstr>
      <vt:lpstr>Main NCD factors are largely preventable</vt:lpstr>
      <vt:lpstr>Unwholesome goods</vt:lpstr>
      <vt:lpstr>NCD Factors  (outside the health sector)</vt:lpstr>
      <vt:lpstr>Demand of unwholesome goods non-rationality</vt:lpstr>
      <vt:lpstr>Supply of unwholesome goods market power, political economy</vt:lpstr>
      <vt:lpstr>Supply of unwholesome goods: global market power and political economy</vt:lpstr>
      <vt:lpstr>Equilibrium Distortions in Unwholesome Economy</vt:lpstr>
      <vt:lpstr>the impact</vt:lpstr>
      <vt:lpstr>Human Development</vt:lpstr>
      <vt:lpstr>Human Development</vt:lpstr>
      <vt:lpstr>Wholesome and Unwholesome Human Development</vt:lpstr>
      <vt:lpstr>Stylized Impact of NCD on life cycle health, education, income and costs</vt:lpstr>
      <vt:lpstr>NCD impacts work through intergenerational and life cycle links</vt:lpstr>
      <vt:lpstr>Additional costs: health sector</vt:lpstr>
      <vt:lpstr>comment on universal health care</vt:lpstr>
      <vt:lpstr>Universal Health Care is part of Human Development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Impact of  Non-Communicable Chronic Diseases in the Americas: A Literature Review</dc:title>
  <dc:creator>David</dc:creator>
  <cp:lastModifiedBy>Sergio</cp:lastModifiedBy>
  <cp:revision>723</cp:revision>
  <dcterms:created xsi:type="dcterms:W3CDTF">2009-11-22T01:04:44Z</dcterms:created>
  <dcterms:modified xsi:type="dcterms:W3CDTF">2013-06-23T19:57:18Z</dcterms:modified>
</cp:coreProperties>
</file>