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2" r:id="rId5"/>
    <p:sldId id="258" r:id="rId6"/>
    <p:sldId id="273" r:id="rId7"/>
    <p:sldId id="259" r:id="rId8"/>
    <p:sldId id="264" r:id="rId9"/>
    <p:sldId id="265" r:id="rId10"/>
    <p:sldId id="266" r:id="rId11"/>
    <p:sldId id="267" r:id="rId12"/>
    <p:sldId id="268" r:id="rId13"/>
    <p:sldId id="269" r:id="rId14"/>
    <p:sldId id="270" r:id="rId15"/>
    <p:sldId id="283" r:id="rId16"/>
    <p:sldId id="274" r:id="rId17"/>
    <p:sldId id="275" r:id="rId18"/>
    <p:sldId id="284" r:id="rId19"/>
    <p:sldId id="276" r:id="rId20"/>
    <p:sldId id="277" r:id="rId21"/>
    <p:sldId id="278" r:id="rId22"/>
    <p:sldId id="279" r:id="rId23"/>
    <p:sldId id="263"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27" autoAdjust="0"/>
  </p:normalViewPr>
  <p:slideViewPr>
    <p:cSldViewPr snapToGrid="0" snapToObjects="1">
      <p:cViewPr>
        <p:scale>
          <a:sx n="100" d="100"/>
          <a:sy n="100" d="100"/>
        </p:scale>
        <p:origin x="-13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arlacastillolaborde:Documents:Tablas%20y%20gra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arlacastillolaborde:Documents:Tablas%20y%20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arlacastillolaborde:Documents:Tablas%20y%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 studies by country</a:t>
            </a:r>
          </a:p>
        </c:rich>
      </c:tx>
      <c:layout/>
      <c:overlay val="0"/>
    </c:title>
    <c:autoTitleDeleted val="0"/>
    <c:plotArea>
      <c:layout/>
      <c:barChart>
        <c:barDir val="bar"/>
        <c:grouping val="clustered"/>
        <c:varyColors val="0"/>
        <c:ser>
          <c:idx val="0"/>
          <c:order val="0"/>
          <c:tx>
            <c:strRef>
              <c:f>'Table 3'!$J$2</c:f>
              <c:strCache>
                <c:ptCount val="1"/>
                <c:pt idx="0">
                  <c:v>N° studies</c:v>
                </c:pt>
              </c:strCache>
            </c:strRef>
          </c:tx>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'Table 3'!$I$3:$I$25</c:f>
              <c:strCache>
                <c:ptCount val="23"/>
                <c:pt idx="0">
                  <c:v>Brasil</c:v>
                </c:pt>
                <c:pt idx="1">
                  <c:v>México</c:v>
                </c:pt>
                <c:pt idx="2">
                  <c:v>Argentina</c:v>
                </c:pt>
                <c:pt idx="3">
                  <c:v>Colombia</c:v>
                </c:pt>
                <c:pt idx="4">
                  <c:v>Chile</c:v>
                </c:pt>
                <c:pt idx="5">
                  <c:v>Perú</c:v>
                </c:pt>
                <c:pt idx="6">
                  <c:v>LAC</c:v>
                </c:pt>
                <c:pt idx="7">
                  <c:v>Venezuela</c:v>
                </c:pt>
                <c:pt idx="8">
                  <c:v>Guatemala</c:v>
                </c:pt>
                <c:pt idx="9">
                  <c:v>Nicaragua</c:v>
                </c:pt>
                <c:pt idx="10">
                  <c:v>Puerto Rico</c:v>
                </c:pt>
                <c:pt idx="11">
                  <c:v>Barbados</c:v>
                </c:pt>
                <c:pt idx="12">
                  <c:v>Honduras</c:v>
                </c:pt>
                <c:pt idx="13">
                  <c:v>Global</c:v>
                </c:pt>
                <c:pt idx="14">
                  <c:v>Costa Rica</c:v>
                </c:pt>
                <c:pt idx="15">
                  <c:v>Cuba</c:v>
                </c:pt>
                <c:pt idx="16">
                  <c:v>República Dominicana</c:v>
                </c:pt>
                <c:pt idx="17">
                  <c:v>Trinidad y Tobago</c:v>
                </c:pt>
                <c:pt idx="18">
                  <c:v>Ecuador</c:v>
                </c:pt>
                <c:pt idx="19">
                  <c:v>El Salvador</c:v>
                </c:pt>
                <c:pt idx="20">
                  <c:v>Jamaica</c:v>
                </c:pt>
                <c:pt idx="21">
                  <c:v>Panamá</c:v>
                </c:pt>
                <c:pt idx="22">
                  <c:v>Uruguay</c:v>
                </c:pt>
              </c:strCache>
            </c:strRef>
          </c:cat>
          <c:val>
            <c:numRef>
              <c:f>'Table 3'!$J$3:$J$25</c:f>
              <c:numCache>
                <c:formatCode>General</c:formatCode>
                <c:ptCount val="23"/>
                <c:pt idx="0">
                  <c:v>114.0</c:v>
                </c:pt>
                <c:pt idx="1">
                  <c:v>57.0</c:v>
                </c:pt>
                <c:pt idx="2">
                  <c:v>26.0</c:v>
                </c:pt>
                <c:pt idx="3">
                  <c:v>26.0</c:v>
                </c:pt>
                <c:pt idx="4">
                  <c:v>16.0</c:v>
                </c:pt>
                <c:pt idx="5">
                  <c:v>13.0</c:v>
                </c:pt>
                <c:pt idx="6">
                  <c:v>8.0</c:v>
                </c:pt>
                <c:pt idx="7">
                  <c:v>7.0</c:v>
                </c:pt>
                <c:pt idx="8">
                  <c:v>4.0</c:v>
                </c:pt>
                <c:pt idx="9">
                  <c:v>4.0</c:v>
                </c:pt>
                <c:pt idx="10">
                  <c:v>4.0</c:v>
                </c:pt>
                <c:pt idx="11">
                  <c:v>3.0</c:v>
                </c:pt>
                <c:pt idx="12">
                  <c:v>3.0</c:v>
                </c:pt>
                <c:pt idx="13">
                  <c:v>3.0</c:v>
                </c:pt>
                <c:pt idx="14">
                  <c:v>2.0</c:v>
                </c:pt>
                <c:pt idx="15">
                  <c:v>2.0</c:v>
                </c:pt>
                <c:pt idx="16">
                  <c:v>2.0</c:v>
                </c:pt>
                <c:pt idx="17">
                  <c:v>2.0</c:v>
                </c:pt>
                <c:pt idx="18">
                  <c:v>1.0</c:v>
                </c:pt>
                <c:pt idx="19">
                  <c:v>1.0</c:v>
                </c:pt>
                <c:pt idx="20">
                  <c:v>1.0</c:v>
                </c:pt>
                <c:pt idx="21">
                  <c:v>1.0</c:v>
                </c:pt>
                <c:pt idx="22">
                  <c:v>1.0</c:v>
                </c:pt>
              </c:numCache>
            </c:numRef>
          </c:val>
        </c:ser>
        <c:dLbls>
          <c:showLegendKey val="0"/>
          <c:showVal val="0"/>
          <c:showCatName val="0"/>
          <c:showSerName val="0"/>
          <c:showPercent val="0"/>
          <c:showBubbleSize val="0"/>
        </c:dLbls>
        <c:gapWidth val="150"/>
        <c:axId val="-2129765944"/>
        <c:axId val="-2129763480"/>
      </c:barChart>
      <c:catAx>
        <c:axId val="-2129765944"/>
        <c:scaling>
          <c:orientation val="minMax"/>
        </c:scaling>
        <c:delete val="0"/>
        <c:axPos val="l"/>
        <c:majorTickMark val="out"/>
        <c:minorTickMark val="none"/>
        <c:tickLblPos val="nextTo"/>
        <c:crossAx val="-2129763480"/>
        <c:crosses val="autoZero"/>
        <c:auto val="1"/>
        <c:lblAlgn val="ctr"/>
        <c:lblOffset val="100"/>
        <c:tickLblSkip val="1"/>
        <c:noMultiLvlLbl val="0"/>
      </c:catAx>
      <c:valAx>
        <c:axId val="-2129763480"/>
        <c:scaling>
          <c:orientation val="minMax"/>
        </c:scaling>
        <c:delete val="0"/>
        <c:axPos val="b"/>
        <c:majorGridlines/>
        <c:numFmt formatCode="General" sourceLinked="1"/>
        <c:majorTickMark val="out"/>
        <c:minorTickMark val="none"/>
        <c:tickLblPos val="nextTo"/>
        <c:crossAx val="-21297659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N° </a:t>
            </a:r>
            <a:r>
              <a:rPr lang="en-US" dirty="0" smtClean="0"/>
              <a:t>studies by NCDs</a:t>
            </a:r>
            <a:endParaRPr lang="en-US" dirty="0"/>
          </a:p>
        </c:rich>
      </c:tx>
      <c:layout/>
      <c:overlay val="0"/>
    </c:title>
    <c:autoTitleDeleted val="0"/>
    <c:plotArea>
      <c:layout/>
      <c:barChart>
        <c:barDir val="bar"/>
        <c:grouping val="clustered"/>
        <c:varyColors val="0"/>
        <c:ser>
          <c:idx val="0"/>
          <c:order val="0"/>
          <c:tx>
            <c:strRef>
              <c:f>'Table 4'!$B$2</c:f>
              <c:strCache>
                <c:ptCount val="1"/>
                <c:pt idx="0">
                  <c:v>N° studies</c:v>
                </c:pt>
              </c:strCache>
            </c:strRef>
          </c:tx>
          <c:invertIfNegative val="0"/>
          <c:dLbls>
            <c:txPr>
              <a:bodyPr/>
              <a:lstStyle/>
              <a:p>
                <a:pPr>
                  <a:defRPr sz="1100"/>
                </a:pPr>
                <a:endParaRPr lang="en-US"/>
              </a:p>
            </c:txPr>
            <c:showLegendKey val="0"/>
            <c:showVal val="1"/>
            <c:showCatName val="0"/>
            <c:showSerName val="0"/>
            <c:showPercent val="0"/>
            <c:showBubbleSize val="0"/>
            <c:showLeaderLines val="0"/>
          </c:dLbls>
          <c:cat>
            <c:strRef>
              <c:f>'Table 4'!$A$3:$A$8</c:f>
              <c:strCache>
                <c:ptCount val="6"/>
                <c:pt idx="0">
                  <c:v>Cancer</c:v>
                </c:pt>
                <c:pt idx="1">
                  <c:v>Risk factors</c:v>
                </c:pt>
                <c:pt idx="2">
                  <c:v>Cardiovascular diseases</c:v>
                </c:pt>
                <c:pt idx="3">
                  <c:v>Diabetes</c:v>
                </c:pt>
                <c:pt idx="4">
                  <c:v>Respiratory diseases</c:v>
                </c:pt>
                <c:pt idx="5">
                  <c:v>NCDs (general)</c:v>
                </c:pt>
              </c:strCache>
            </c:strRef>
          </c:cat>
          <c:val>
            <c:numRef>
              <c:f>'Table 4'!$B$3:$B$8</c:f>
              <c:numCache>
                <c:formatCode>General</c:formatCode>
                <c:ptCount val="6"/>
                <c:pt idx="0">
                  <c:v>106.0</c:v>
                </c:pt>
                <c:pt idx="1">
                  <c:v>49.0</c:v>
                </c:pt>
                <c:pt idx="2">
                  <c:v>48.0</c:v>
                </c:pt>
                <c:pt idx="3">
                  <c:v>47.0</c:v>
                </c:pt>
                <c:pt idx="4">
                  <c:v>40.0</c:v>
                </c:pt>
                <c:pt idx="5">
                  <c:v>11.0</c:v>
                </c:pt>
              </c:numCache>
            </c:numRef>
          </c:val>
        </c:ser>
        <c:dLbls>
          <c:showLegendKey val="0"/>
          <c:showVal val="0"/>
          <c:showCatName val="0"/>
          <c:showSerName val="0"/>
          <c:showPercent val="0"/>
          <c:showBubbleSize val="0"/>
        </c:dLbls>
        <c:gapWidth val="150"/>
        <c:axId val="-2129687448"/>
        <c:axId val="-2129684440"/>
      </c:barChart>
      <c:catAx>
        <c:axId val="-2129687448"/>
        <c:scaling>
          <c:orientation val="minMax"/>
        </c:scaling>
        <c:delete val="0"/>
        <c:axPos val="l"/>
        <c:majorTickMark val="out"/>
        <c:minorTickMark val="none"/>
        <c:tickLblPos val="nextTo"/>
        <c:txPr>
          <a:bodyPr/>
          <a:lstStyle/>
          <a:p>
            <a:pPr>
              <a:defRPr sz="1400"/>
            </a:pPr>
            <a:endParaRPr lang="en-US"/>
          </a:p>
        </c:txPr>
        <c:crossAx val="-2129684440"/>
        <c:crosses val="autoZero"/>
        <c:auto val="1"/>
        <c:lblAlgn val="ctr"/>
        <c:lblOffset val="100"/>
        <c:noMultiLvlLbl val="0"/>
      </c:catAx>
      <c:valAx>
        <c:axId val="-2129684440"/>
        <c:scaling>
          <c:orientation val="minMax"/>
        </c:scaling>
        <c:delete val="0"/>
        <c:axPos val="b"/>
        <c:majorGridlines/>
        <c:numFmt formatCode="General" sourceLinked="1"/>
        <c:majorTickMark val="out"/>
        <c:minorTickMark val="none"/>
        <c:tickLblPos val="nextTo"/>
        <c:crossAx val="-2129687448"/>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N° studies by type </a:t>
            </a:r>
            <a:r>
              <a:rPr lang="en-US" dirty="0" smtClean="0"/>
              <a:t>of economic </a:t>
            </a:r>
            <a:r>
              <a:rPr lang="en-US" dirty="0"/>
              <a:t>study</a:t>
            </a:r>
          </a:p>
        </c:rich>
      </c:tx>
      <c:layout/>
      <c:overlay val="0"/>
    </c:title>
    <c:autoTitleDeleted val="0"/>
    <c:plotArea>
      <c:layout/>
      <c:barChart>
        <c:barDir val="bar"/>
        <c:grouping val="clustered"/>
        <c:varyColors val="0"/>
        <c:ser>
          <c:idx val="0"/>
          <c:order val="0"/>
          <c:tx>
            <c:strRef>
              <c:f>Sheet3!$B$1</c:f>
              <c:strCache>
                <c:ptCount val="1"/>
                <c:pt idx="0">
                  <c:v>N° studies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Sheet3!$A$2:$A$6</c:f>
              <c:strCache>
                <c:ptCount val="5"/>
                <c:pt idx="0">
                  <c:v>Economic evaluation</c:v>
                </c:pt>
                <c:pt idx="1">
                  <c:v>Socioeconomic</c:v>
                </c:pt>
                <c:pt idx="2">
                  <c:v>Costs</c:v>
                </c:pt>
                <c:pt idx="3">
                  <c:v>Economic impact</c:v>
                </c:pt>
                <c:pt idx="4">
                  <c:v>Other</c:v>
                </c:pt>
              </c:strCache>
            </c:strRef>
          </c:cat>
          <c:val>
            <c:numRef>
              <c:f>Sheet3!$B$2:$B$6</c:f>
              <c:numCache>
                <c:formatCode>General</c:formatCode>
                <c:ptCount val="5"/>
                <c:pt idx="0">
                  <c:v>89.0</c:v>
                </c:pt>
                <c:pt idx="1">
                  <c:v>89.0</c:v>
                </c:pt>
                <c:pt idx="2">
                  <c:v>77.0</c:v>
                </c:pt>
                <c:pt idx="3">
                  <c:v>29.0</c:v>
                </c:pt>
                <c:pt idx="4">
                  <c:v>5.0</c:v>
                </c:pt>
              </c:numCache>
            </c:numRef>
          </c:val>
        </c:ser>
        <c:dLbls>
          <c:showLegendKey val="0"/>
          <c:showVal val="0"/>
          <c:showCatName val="0"/>
          <c:showSerName val="0"/>
          <c:showPercent val="0"/>
          <c:showBubbleSize val="0"/>
        </c:dLbls>
        <c:gapWidth val="150"/>
        <c:axId val="-2130660232"/>
        <c:axId val="-2130663256"/>
      </c:barChart>
      <c:catAx>
        <c:axId val="-2130660232"/>
        <c:scaling>
          <c:orientation val="minMax"/>
        </c:scaling>
        <c:delete val="0"/>
        <c:axPos val="l"/>
        <c:majorTickMark val="out"/>
        <c:minorTickMark val="none"/>
        <c:tickLblPos val="nextTo"/>
        <c:txPr>
          <a:bodyPr/>
          <a:lstStyle/>
          <a:p>
            <a:pPr>
              <a:defRPr sz="1400"/>
            </a:pPr>
            <a:endParaRPr lang="en-US"/>
          </a:p>
        </c:txPr>
        <c:crossAx val="-2130663256"/>
        <c:crosses val="autoZero"/>
        <c:auto val="1"/>
        <c:lblAlgn val="ctr"/>
        <c:lblOffset val="100"/>
        <c:noMultiLvlLbl val="0"/>
      </c:catAx>
      <c:valAx>
        <c:axId val="-2130663256"/>
        <c:scaling>
          <c:orientation val="minMax"/>
        </c:scaling>
        <c:delete val="0"/>
        <c:axPos val="b"/>
        <c:majorGridlines/>
        <c:numFmt formatCode="General" sourceLinked="1"/>
        <c:majorTickMark val="out"/>
        <c:minorTickMark val="none"/>
        <c:tickLblPos val="nextTo"/>
        <c:crossAx val="-213066023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 studies by year of publication</a:t>
            </a:r>
          </a:p>
        </c:rich>
      </c:tx>
      <c:layout/>
      <c:overlay val="0"/>
    </c:title>
    <c:autoTitleDeleted val="0"/>
    <c:plotArea>
      <c:layout/>
      <c:barChart>
        <c:barDir val="col"/>
        <c:grouping val="clustered"/>
        <c:varyColors val="0"/>
        <c:ser>
          <c:idx val="1"/>
          <c:order val="0"/>
          <c:tx>
            <c:strRef>
              <c:f>Sheet4!$B$2</c:f>
              <c:strCache>
                <c:ptCount val="1"/>
                <c:pt idx="0">
                  <c:v>N° studies</c:v>
                </c:pt>
              </c:strCache>
            </c:strRef>
          </c:tx>
          <c:invertIfNegative val="0"/>
          <c:dLbls>
            <c:showLegendKey val="0"/>
            <c:showVal val="1"/>
            <c:showCatName val="0"/>
            <c:showSerName val="0"/>
            <c:showPercent val="0"/>
            <c:showBubbleSize val="0"/>
            <c:showLeaderLines val="0"/>
          </c:dLbls>
          <c:cat>
            <c:numRef>
              <c:f>Sheet4!$A$3:$A$15</c:f>
              <c:numCache>
                <c:formatCode>General</c:formatCode>
                <c:ptCount val="13"/>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numCache>
            </c:numRef>
          </c:cat>
          <c:val>
            <c:numRef>
              <c:f>Sheet4!$B$3:$B$15</c:f>
              <c:numCache>
                <c:formatCode>General</c:formatCode>
                <c:ptCount val="13"/>
                <c:pt idx="0">
                  <c:v>8.0</c:v>
                </c:pt>
                <c:pt idx="1">
                  <c:v>5.0</c:v>
                </c:pt>
                <c:pt idx="2">
                  <c:v>11.0</c:v>
                </c:pt>
                <c:pt idx="3">
                  <c:v>17.0</c:v>
                </c:pt>
                <c:pt idx="4">
                  <c:v>12.0</c:v>
                </c:pt>
                <c:pt idx="5">
                  <c:v>16.0</c:v>
                </c:pt>
                <c:pt idx="6">
                  <c:v>24.0</c:v>
                </c:pt>
                <c:pt idx="7">
                  <c:v>24.0</c:v>
                </c:pt>
                <c:pt idx="8">
                  <c:v>35.0</c:v>
                </c:pt>
                <c:pt idx="9">
                  <c:v>34.0</c:v>
                </c:pt>
                <c:pt idx="10">
                  <c:v>33.0</c:v>
                </c:pt>
                <c:pt idx="11">
                  <c:v>37.0</c:v>
                </c:pt>
                <c:pt idx="12">
                  <c:v>29.0</c:v>
                </c:pt>
              </c:numCache>
            </c:numRef>
          </c:val>
        </c:ser>
        <c:dLbls>
          <c:showLegendKey val="0"/>
          <c:showVal val="0"/>
          <c:showCatName val="0"/>
          <c:showSerName val="0"/>
          <c:showPercent val="0"/>
          <c:showBubbleSize val="0"/>
        </c:dLbls>
        <c:gapWidth val="150"/>
        <c:axId val="-2130694472"/>
        <c:axId val="-2130697464"/>
      </c:barChart>
      <c:catAx>
        <c:axId val="-2130694472"/>
        <c:scaling>
          <c:orientation val="minMax"/>
        </c:scaling>
        <c:delete val="0"/>
        <c:axPos val="b"/>
        <c:numFmt formatCode="General" sourceLinked="1"/>
        <c:majorTickMark val="out"/>
        <c:minorTickMark val="none"/>
        <c:tickLblPos val="nextTo"/>
        <c:crossAx val="-2130697464"/>
        <c:crosses val="autoZero"/>
        <c:auto val="1"/>
        <c:lblAlgn val="ctr"/>
        <c:lblOffset val="100"/>
        <c:noMultiLvlLbl val="0"/>
      </c:catAx>
      <c:valAx>
        <c:axId val="-2130697464"/>
        <c:scaling>
          <c:orientation val="minMax"/>
        </c:scaling>
        <c:delete val="0"/>
        <c:axPos val="l"/>
        <c:majorGridlines/>
        <c:numFmt formatCode="General" sourceLinked="1"/>
        <c:majorTickMark val="out"/>
        <c:minorTickMark val="none"/>
        <c:tickLblPos val="nextTo"/>
        <c:crossAx val="-213069447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7B3FF-2F17-9240-98CB-2335A1427F95}"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FE4BE156-0FD5-8940-9FC4-F768454F0DE1}">
      <dgm:prSet/>
      <dgm:spPr/>
      <dgm:t>
        <a:bodyPr/>
        <a:lstStyle/>
        <a:p>
          <a:r>
            <a:rPr lang="en-US" dirty="0" smtClean="0"/>
            <a:t>Original search: 2,678</a:t>
          </a:r>
          <a:endParaRPr lang="en-US" dirty="0"/>
        </a:p>
      </dgm:t>
    </dgm:pt>
    <dgm:pt modelId="{9D17E854-9ECF-5D43-B4AE-82EF5B7A0BC9}" type="parTrans" cxnId="{91303608-A928-464D-ABEF-262276402540}">
      <dgm:prSet/>
      <dgm:spPr/>
      <dgm:t>
        <a:bodyPr/>
        <a:lstStyle/>
        <a:p>
          <a:endParaRPr lang="en-US"/>
        </a:p>
      </dgm:t>
    </dgm:pt>
    <dgm:pt modelId="{864CE09A-FDD5-8542-87F3-42FC7636A890}" type="sibTrans" cxnId="{91303608-A928-464D-ABEF-262276402540}">
      <dgm:prSet/>
      <dgm:spPr/>
      <dgm:t>
        <a:bodyPr/>
        <a:lstStyle/>
        <a:p>
          <a:endParaRPr lang="en-US"/>
        </a:p>
      </dgm:t>
    </dgm:pt>
    <dgm:pt modelId="{93CE0C1F-4AB7-D14E-8F36-2D5ACD2081C1}">
      <dgm:prSet/>
      <dgm:spPr/>
      <dgm:t>
        <a:bodyPr/>
        <a:lstStyle/>
        <a:p>
          <a:r>
            <a:rPr lang="en-US" dirty="0" smtClean="0"/>
            <a:t>Repeated articles: 2,246 (433 eliminated)</a:t>
          </a:r>
        </a:p>
      </dgm:t>
    </dgm:pt>
    <dgm:pt modelId="{DBCABEC3-B283-CB4C-ACA2-56C26DDE078D}" type="parTrans" cxnId="{C09F6860-93BF-E343-8093-BD4CA6C858F6}">
      <dgm:prSet/>
      <dgm:spPr/>
      <dgm:t>
        <a:bodyPr/>
        <a:lstStyle/>
        <a:p>
          <a:endParaRPr lang="en-US"/>
        </a:p>
      </dgm:t>
    </dgm:pt>
    <dgm:pt modelId="{BBA0DCE7-D4A8-6140-8826-BA9FCCFBAAA6}" type="sibTrans" cxnId="{C09F6860-93BF-E343-8093-BD4CA6C858F6}">
      <dgm:prSet/>
      <dgm:spPr/>
      <dgm:t>
        <a:bodyPr/>
        <a:lstStyle/>
        <a:p>
          <a:endParaRPr lang="en-US"/>
        </a:p>
      </dgm:t>
    </dgm:pt>
    <dgm:pt modelId="{A37F6A5F-C4AF-C442-AB51-5DF536267058}">
      <dgm:prSet/>
      <dgm:spPr/>
      <dgm:t>
        <a:bodyPr/>
        <a:lstStyle/>
        <a:p>
          <a:r>
            <a:rPr lang="en-US" dirty="0" smtClean="0"/>
            <a:t>Titles review: 456 (1,790 eliminated)</a:t>
          </a:r>
        </a:p>
      </dgm:t>
    </dgm:pt>
    <dgm:pt modelId="{16E66DD1-EA79-F84D-8983-C0E2C73D0107}" type="parTrans" cxnId="{CFBCCB37-3699-FF4E-A128-4162CF1BA085}">
      <dgm:prSet/>
      <dgm:spPr/>
      <dgm:t>
        <a:bodyPr/>
        <a:lstStyle/>
        <a:p>
          <a:endParaRPr lang="en-US"/>
        </a:p>
      </dgm:t>
    </dgm:pt>
    <dgm:pt modelId="{EC498BB3-595F-8943-981F-E996A753548F}" type="sibTrans" cxnId="{CFBCCB37-3699-FF4E-A128-4162CF1BA085}">
      <dgm:prSet/>
      <dgm:spPr/>
      <dgm:t>
        <a:bodyPr/>
        <a:lstStyle/>
        <a:p>
          <a:endParaRPr lang="en-US"/>
        </a:p>
      </dgm:t>
    </dgm:pt>
    <dgm:pt modelId="{13ABED12-09B8-F04C-A2C0-9BF99637D828}">
      <dgm:prSet/>
      <dgm:spPr/>
      <dgm:t>
        <a:bodyPr/>
        <a:lstStyle/>
        <a:p>
          <a:r>
            <a:rPr lang="en-US" dirty="0" smtClean="0"/>
            <a:t>Abstracts review: </a:t>
          </a:r>
          <a:r>
            <a:rPr lang="en-US" b="1" dirty="0" smtClean="0"/>
            <a:t>285 (170 eliminated)</a:t>
          </a:r>
        </a:p>
      </dgm:t>
    </dgm:pt>
    <dgm:pt modelId="{C42E98FB-1982-8E47-B834-6FE8D1E6A29B}" type="parTrans" cxnId="{CC39B65C-8DA8-6A4E-BBDA-7F9EC2AB7073}">
      <dgm:prSet/>
      <dgm:spPr/>
      <dgm:t>
        <a:bodyPr/>
        <a:lstStyle/>
        <a:p>
          <a:endParaRPr lang="en-US"/>
        </a:p>
      </dgm:t>
    </dgm:pt>
    <dgm:pt modelId="{3B26C93B-8446-1548-BCAD-7B4795B77DD0}" type="sibTrans" cxnId="{CC39B65C-8DA8-6A4E-BBDA-7F9EC2AB7073}">
      <dgm:prSet/>
      <dgm:spPr/>
      <dgm:t>
        <a:bodyPr/>
        <a:lstStyle/>
        <a:p>
          <a:endParaRPr lang="en-US"/>
        </a:p>
      </dgm:t>
    </dgm:pt>
    <dgm:pt modelId="{D3BE5C67-B69F-C74F-B4D8-7C92BCFDC478}" type="pres">
      <dgm:prSet presAssocID="{E337B3FF-2F17-9240-98CB-2335A1427F95}" presName="rootnode" presStyleCnt="0">
        <dgm:presLayoutVars>
          <dgm:chMax/>
          <dgm:chPref/>
          <dgm:dir/>
          <dgm:animLvl val="lvl"/>
        </dgm:presLayoutVars>
      </dgm:prSet>
      <dgm:spPr/>
      <dgm:t>
        <a:bodyPr/>
        <a:lstStyle/>
        <a:p>
          <a:endParaRPr lang="en-US"/>
        </a:p>
      </dgm:t>
    </dgm:pt>
    <dgm:pt modelId="{8166C0AB-DD3C-354B-A845-44852AA8C386}" type="pres">
      <dgm:prSet presAssocID="{FE4BE156-0FD5-8940-9FC4-F768454F0DE1}" presName="composite" presStyleCnt="0"/>
      <dgm:spPr/>
    </dgm:pt>
    <dgm:pt modelId="{7889ECA7-A915-D04C-ACC6-9BA821CF4698}" type="pres">
      <dgm:prSet presAssocID="{FE4BE156-0FD5-8940-9FC4-F768454F0DE1}" presName="bentUpArrow1" presStyleLbl="alignImgPlace1" presStyleIdx="0" presStyleCnt="3" custLinFactNeighborX="2360" custLinFactNeighborY="0"/>
      <dgm:spPr/>
    </dgm:pt>
    <dgm:pt modelId="{C645FC67-BE72-9E44-B0F9-D197AA868457}" type="pres">
      <dgm:prSet presAssocID="{FE4BE156-0FD5-8940-9FC4-F768454F0DE1}" presName="ParentText" presStyleLbl="node1" presStyleIdx="0" presStyleCnt="4">
        <dgm:presLayoutVars>
          <dgm:chMax val="1"/>
          <dgm:chPref val="1"/>
          <dgm:bulletEnabled val="1"/>
        </dgm:presLayoutVars>
      </dgm:prSet>
      <dgm:spPr/>
      <dgm:t>
        <a:bodyPr/>
        <a:lstStyle/>
        <a:p>
          <a:endParaRPr lang="en-US"/>
        </a:p>
      </dgm:t>
    </dgm:pt>
    <dgm:pt modelId="{9F112358-4091-3E49-9219-64AFDA568350}" type="pres">
      <dgm:prSet presAssocID="{FE4BE156-0FD5-8940-9FC4-F768454F0DE1}" presName="ChildText" presStyleLbl="revTx" presStyleIdx="0" presStyleCnt="3">
        <dgm:presLayoutVars>
          <dgm:chMax val="0"/>
          <dgm:chPref val="0"/>
          <dgm:bulletEnabled val="1"/>
        </dgm:presLayoutVars>
      </dgm:prSet>
      <dgm:spPr/>
    </dgm:pt>
    <dgm:pt modelId="{E84264C9-7994-3E4B-8F4D-CBB90110E209}" type="pres">
      <dgm:prSet presAssocID="{864CE09A-FDD5-8542-87F3-42FC7636A890}" presName="sibTrans" presStyleCnt="0"/>
      <dgm:spPr/>
    </dgm:pt>
    <dgm:pt modelId="{B64865EB-2260-DE40-9935-F1C24244B5DF}" type="pres">
      <dgm:prSet presAssocID="{93CE0C1F-4AB7-D14E-8F36-2D5ACD2081C1}" presName="composite" presStyleCnt="0"/>
      <dgm:spPr/>
    </dgm:pt>
    <dgm:pt modelId="{F96373E4-3A98-F646-8E3E-1F890699D041}" type="pres">
      <dgm:prSet presAssocID="{93CE0C1F-4AB7-D14E-8F36-2D5ACD2081C1}" presName="bentUpArrow1" presStyleLbl="alignImgPlace1" presStyleIdx="1" presStyleCnt="3"/>
      <dgm:spPr/>
    </dgm:pt>
    <dgm:pt modelId="{67601C20-2CF0-BD44-9C63-73E57309AD96}" type="pres">
      <dgm:prSet presAssocID="{93CE0C1F-4AB7-D14E-8F36-2D5ACD2081C1}" presName="ParentText" presStyleLbl="node1" presStyleIdx="1" presStyleCnt="4">
        <dgm:presLayoutVars>
          <dgm:chMax val="1"/>
          <dgm:chPref val="1"/>
          <dgm:bulletEnabled val="1"/>
        </dgm:presLayoutVars>
      </dgm:prSet>
      <dgm:spPr/>
      <dgm:t>
        <a:bodyPr/>
        <a:lstStyle/>
        <a:p>
          <a:endParaRPr lang="en-US"/>
        </a:p>
      </dgm:t>
    </dgm:pt>
    <dgm:pt modelId="{14A76933-87E6-BF4C-B844-29098B2FCFF6}" type="pres">
      <dgm:prSet presAssocID="{93CE0C1F-4AB7-D14E-8F36-2D5ACD2081C1}" presName="ChildText" presStyleLbl="revTx" presStyleIdx="1" presStyleCnt="3">
        <dgm:presLayoutVars>
          <dgm:chMax val="0"/>
          <dgm:chPref val="0"/>
          <dgm:bulletEnabled val="1"/>
        </dgm:presLayoutVars>
      </dgm:prSet>
      <dgm:spPr/>
    </dgm:pt>
    <dgm:pt modelId="{291A29EB-18C9-1B44-898C-6DFB3D3BC56E}" type="pres">
      <dgm:prSet presAssocID="{BBA0DCE7-D4A8-6140-8826-BA9FCCFBAAA6}" presName="sibTrans" presStyleCnt="0"/>
      <dgm:spPr/>
    </dgm:pt>
    <dgm:pt modelId="{0042FE0E-051E-B941-952F-9A607FF5F8E3}" type="pres">
      <dgm:prSet presAssocID="{A37F6A5F-C4AF-C442-AB51-5DF536267058}" presName="composite" presStyleCnt="0"/>
      <dgm:spPr/>
    </dgm:pt>
    <dgm:pt modelId="{CE21D02F-6CAB-4C47-B45D-02AFFE8080CE}" type="pres">
      <dgm:prSet presAssocID="{A37F6A5F-C4AF-C442-AB51-5DF536267058}" presName="bentUpArrow1" presStyleLbl="alignImgPlace1" presStyleIdx="2" presStyleCnt="3"/>
      <dgm:spPr/>
    </dgm:pt>
    <dgm:pt modelId="{311FFDD4-C356-0343-945B-B036CE4411EA}" type="pres">
      <dgm:prSet presAssocID="{A37F6A5F-C4AF-C442-AB51-5DF536267058}" presName="ParentText" presStyleLbl="node1" presStyleIdx="2" presStyleCnt="4">
        <dgm:presLayoutVars>
          <dgm:chMax val="1"/>
          <dgm:chPref val="1"/>
          <dgm:bulletEnabled val="1"/>
        </dgm:presLayoutVars>
      </dgm:prSet>
      <dgm:spPr/>
      <dgm:t>
        <a:bodyPr/>
        <a:lstStyle/>
        <a:p>
          <a:endParaRPr lang="en-US"/>
        </a:p>
      </dgm:t>
    </dgm:pt>
    <dgm:pt modelId="{449025C8-2B3E-1141-8C83-15319CE1A948}" type="pres">
      <dgm:prSet presAssocID="{A37F6A5F-C4AF-C442-AB51-5DF536267058}" presName="ChildText" presStyleLbl="revTx" presStyleIdx="2" presStyleCnt="3">
        <dgm:presLayoutVars>
          <dgm:chMax val="0"/>
          <dgm:chPref val="0"/>
          <dgm:bulletEnabled val="1"/>
        </dgm:presLayoutVars>
      </dgm:prSet>
      <dgm:spPr/>
    </dgm:pt>
    <dgm:pt modelId="{23F50AF4-7729-5B4A-973B-7079F13A5C10}" type="pres">
      <dgm:prSet presAssocID="{EC498BB3-595F-8943-981F-E996A753548F}" presName="sibTrans" presStyleCnt="0"/>
      <dgm:spPr/>
    </dgm:pt>
    <dgm:pt modelId="{F3A19A73-B59C-E64A-9051-32AB05A06ED8}" type="pres">
      <dgm:prSet presAssocID="{13ABED12-09B8-F04C-A2C0-9BF99637D828}" presName="composite" presStyleCnt="0"/>
      <dgm:spPr/>
    </dgm:pt>
    <dgm:pt modelId="{AF932D4D-5D6C-364F-AB39-DE4A54D2ABF5}" type="pres">
      <dgm:prSet presAssocID="{13ABED12-09B8-F04C-A2C0-9BF99637D828}" presName="ParentText" presStyleLbl="node1" presStyleIdx="3" presStyleCnt="4" custScaleX="179173" custScaleY="137015">
        <dgm:presLayoutVars>
          <dgm:chMax val="1"/>
          <dgm:chPref val="1"/>
          <dgm:bulletEnabled val="1"/>
        </dgm:presLayoutVars>
      </dgm:prSet>
      <dgm:spPr/>
      <dgm:t>
        <a:bodyPr/>
        <a:lstStyle/>
        <a:p>
          <a:endParaRPr lang="en-US"/>
        </a:p>
      </dgm:t>
    </dgm:pt>
  </dgm:ptLst>
  <dgm:cxnLst>
    <dgm:cxn modelId="{0CE6AC4F-BC4F-1C43-B3B6-DBE6B0A93B19}" type="presOf" srcId="{FE4BE156-0FD5-8940-9FC4-F768454F0DE1}" destId="{C645FC67-BE72-9E44-B0F9-D197AA868457}" srcOrd="0" destOrd="0" presId="urn:microsoft.com/office/officeart/2005/8/layout/StepDownProcess"/>
    <dgm:cxn modelId="{CC39B65C-8DA8-6A4E-BBDA-7F9EC2AB7073}" srcId="{E337B3FF-2F17-9240-98CB-2335A1427F95}" destId="{13ABED12-09B8-F04C-A2C0-9BF99637D828}" srcOrd="3" destOrd="0" parTransId="{C42E98FB-1982-8E47-B834-6FE8D1E6A29B}" sibTransId="{3B26C93B-8446-1548-BCAD-7B4795B77DD0}"/>
    <dgm:cxn modelId="{91303608-A928-464D-ABEF-262276402540}" srcId="{E337B3FF-2F17-9240-98CB-2335A1427F95}" destId="{FE4BE156-0FD5-8940-9FC4-F768454F0DE1}" srcOrd="0" destOrd="0" parTransId="{9D17E854-9ECF-5D43-B4AE-82EF5B7A0BC9}" sibTransId="{864CE09A-FDD5-8542-87F3-42FC7636A890}"/>
    <dgm:cxn modelId="{FF0C82CC-A4F2-F84F-B3B5-76A6CC97B544}" type="presOf" srcId="{93CE0C1F-4AB7-D14E-8F36-2D5ACD2081C1}" destId="{67601C20-2CF0-BD44-9C63-73E57309AD96}" srcOrd="0" destOrd="0" presId="urn:microsoft.com/office/officeart/2005/8/layout/StepDownProcess"/>
    <dgm:cxn modelId="{C09F6860-93BF-E343-8093-BD4CA6C858F6}" srcId="{E337B3FF-2F17-9240-98CB-2335A1427F95}" destId="{93CE0C1F-4AB7-D14E-8F36-2D5ACD2081C1}" srcOrd="1" destOrd="0" parTransId="{DBCABEC3-B283-CB4C-ACA2-56C26DDE078D}" sibTransId="{BBA0DCE7-D4A8-6140-8826-BA9FCCFBAAA6}"/>
    <dgm:cxn modelId="{04A585E2-0631-B74C-9CB0-764440D266BD}" type="presOf" srcId="{A37F6A5F-C4AF-C442-AB51-5DF536267058}" destId="{311FFDD4-C356-0343-945B-B036CE4411EA}" srcOrd="0" destOrd="0" presId="urn:microsoft.com/office/officeart/2005/8/layout/StepDownProcess"/>
    <dgm:cxn modelId="{7CC88493-444F-9649-9F7B-9B06BCAA037B}" type="presOf" srcId="{E337B3FF-2F17-9240-98CB-2335A1427F95}" destId="{D3BE5C67-B69F-C74F-B4D8-7C92BCFDC478}" srcOrd="0" destOrd="0" presId="urn:microsoft.com/office/officeart/2005/8/layout/StepDownProcess"/>
    <dgm:cxn modelId="{CFBCCB37-3699-FF4E-A128-4162CF1BA085}" srcId="{E337B3FF-2F17-9240-98CB-2335A1427F95}" destId="{A37F6A5F-C4AF-C442-AB51-5DF536267058}" srcOrd="2" destOrd="0" parTransId="{16E66DD1-EA79-F84D-8983-C0E2C73D0107}" sibTransId="{EC498BB3-595F-8943-981F-E996A753548F}"/>
    <dgm:cxn modelId="{BB392686-1538-7A4C-A406-58FDBE7276C0}" type="presOf" srcId="{13ABED12-09B8-F04C-A2C0-9BF99637D828}" destId="{AF932D4D-5D6C-364F-AB39-DE4A54D2ABF5}" srcOrd="0" destOrd="0" presId="urn:microsoft.com/office/officeart/2005/8/layout/StepDownProcess"/>
    <dgm:cxn modelId="{0A80E27A-DEE0-ED45-8425-416278A02D90}" type="presParOf" srcId="{D3BE5C67-B69F-C74F-B4D8-7C92BCFDC478}" destId="{8166C0AB-DD3C-354B-A845-44852AA8C386}" srcOrd="0" destOrd="0" presId="urn:microsoft.com/office/officeart/2005/8/layout/StepDownProcess"/>
    <dgm:cxn modelId="{E053484E-F347-7345-AEC2-2EFFB1C7C034}" type="presParOf" srcId="{8166C0AB-DD3C-354B-A845-44852AA8C386}" destId="{7889ECA7-A915-D04C-ACC6-9BA821CF4698}" srcOrd="0" destOrd="0" presId="urn:microsoft.com/office/officeart/2005/8/layout/StepDownProcess"/>
    <dgm:cxn modelId="{63034AB3-587E-7649-9BF8-0F4F64683680}" type="presParOf" srcId="{8166C0AB-DD3C-354B-A845-44852AA8C386}" destId="{C645FC67-BE72-9E44-B0F9-D197AA868457}" srcOrd="1" destOrd="0" presId="urn:microsoft.com/office/officeart/2005/8/layout/StepDownProcess"/>
    <dgm:cxn modelId="{61A0A090-2D9A-B14F-BB90-5F4E168ACC09}" type="presParOf" srcId="{8166C0AB-DD3C-354B-A845-44852AA8C386}" destId="{9F112358-4091-3E49-9219-64AFDA568350}" srcOrd="2" destOrd="0" presId="urn:microsoft.com/office/officeart/2005/8/layout/StepDownProcess"/>
    <dgm:cxn modelId="{DC1C61E3-D73C-3C45-BCE3-2CE53385AA32}" type="presParOf" srcId="{D3BE5C67-B69F-C74F-B4D8-7C92BCFDC478}" destId="{E84264C9-7994-3E4B-8F4D-CBB90110E209}" srcOrd="1" destOrd="0" presId="urn:microsoft.com/office/officeart/2005/8/layout/StepDownProcess"/>
    <dgm:cxn modelId="{4F5A6C5D-4D20-1F43-B5CC-5C7BCEA567DC}" type="presParOf" srcId="{D3BE5C67-B69F-C74F-B4D8-7C92BCFDC478}" destId="{B64865EB-2260-DE40-9935-F1C24244B5DF}" srcOrd="2" destOrd="0" presId="urn:microsoft.com/office/officeart/2005/8/layout/StepDownProcess"/>
    <dgm:cxn modelId="{92EDF12E-CC6F-E24B-B8F3-4FD45DFD8BF2}" type="presParOf" srcId="{B64865EB-2260-DE40-9935-F1C24244B5DF}" destId="{F96373E4-3A98-F646-8E3E-1F890699D041}" srcOrd="0" destOrd="0" presId="urn:microsoft.com/office/officeart/2005/8/layout/StepDownProcess"/>
    <dgm:cxn modelId="{DA838A6D-88A1-9B4B-9884-1CAA0A57E6E4}" type="presParOf" srcId="{B64865EB-2260-DE40-9935-F1C24244B5DF}" destId="{67601C20-2CF0-BD44-9C63-73E57309AD96}" srcOrd="1" destOrd="0" presId="urn:microsoft.com/office/officeart/2005/8/layout/StepDownProcess"/>
    <dgm:cxn modelId="{8FB93430-F1FA-1F42-9AC6-49A805742F3B}" type="presParOf" srcId="{B64865EB-2260-DE40-9935-F1C24244B5DF}" destId="{14A76933-87E6-BF4C-B844-29098B2FCFF6}" srcOrd="2" destOrd="0" presId="urn:microsoft.com/office/officeart/2005/8/layout/StepDownProcess"/>
    <dgm:cxn modelId="{B90748B1-A5C7-AA46-9E96-2091AFCA78B0}" type="presParOf" srcId="{D3BE5C67-B69F-C74F-B4D8-7C92BCFDC478}" destId="{291A29EB-18C9-1B44-898C-6DFB3D3BC56E}" srcOrd="3" destOrd="0" presId="urn:microsoft.com/office/officeart/2005/8/layout/StepDownProcess"/>
    <dgm:cxn modelId="{B5C611A1-4987-884B-AF6A-5AB1A69A4A84}" type="presParOf" srcId="{D3BE5C67-B69F-C74F-B4D8-7C92BCFDC478}" destId="{0042FE0E-051E-B941-952F-9A607FF5F8E3}" srcOrd="4" destOrd="0" presId="urn:microsoft.com/office/officeart/2005/8/layout/StepDownProcess"/>
    <dgm:cxn modelId="{0F0947C0-ECE7-5F4D-9936-E5A1A2E5C82F}" type="presParOf" srcId="{0042FE0E-051E-B941-952F-9A607FF5F8E3}" destId="{CE21D02F-6CAB-4C47-B45D-02AFFE8080CE}" srcOrd="0" destOrd="0" presId="urn:microsoft.com/office/officeart/2005/8/layout/StepDownProcess"/>
    <dgm:cxn modelId="{4630A171-39E9-1A48-B93C-C0BE27F3499F}" type="presParOf" srcId="{0042FE0E-051E-B941-952F-9A607FF5F8E3}" destId="{311FFDD4-C356-0343-945B-B036CE4411EA}" srcOrd="1" destOrd="0" presId="urn:microsoft.com/office/officeart/2005/8/layout/StepDownProcess"/>
    <dgm:cxn modelId="{79A9076F-5317-0649-B2E9-71F7D273E56B}" type="presParOf" srcId="{0042FE0E-051E-B941-952F-9A607FF5F8E3}" destId="{449025C8-2B3E-1141-8C83-15319CE1A948}" srcOrd="2" destOrd="0" presId="urn:microsoft.com/office/officeart/2005/8/layout/StepDownProcess"/>
    <dgm:cxn modelId="{7D133526-5A9E-DE4D-97C9-8271CF644C18}" type="presParOf" srcId="{D3BE5C67-B69F-C74F-B4D8-7C92BCFDC478}" destId="{23F50AF4-7729-5B4A-973B-7079F13A5C10}" srcOrd="5" destOrd="0" presId="urn:microsoft.com/office/officeart/2005/8/layout/StepDownProcess"/>
    <dgm:cxn modelId="{9BD19CB2-091B-2249-81B9-76545943AA37}" type="presParOf" srcId="{D3BE5C67-B69F-C74F-B4D8-7C92BCFDC478}" destId="{F3A19A73-B59C-E64A-9051-32AB05A06ED8}" srcOrd="6" destOrd="0" presId="urn:microsoft.com/office/officeart/2005/8/layout/StepDownProcess"/>
    <dgm:cxn modelId="{AE0E42DF-AE31-F34F-A414-51DEC23481E8}" type="presParOf" srcId="{F3A19A73-B59C-E64A-9051-32AB05A06ED8}" destId="{AF932D4D-5D6C-364F-AB39-DE4A54D2ABF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9ECA7-A915-D04C-ACC6-9BA821CF4698}">
      <dsp:nvSpPr>
        <dsp:cNvPr id="0" name=""/>
        <dsp:cNvSpPr/>
      </dsp:nvSpPr>
      <dsp:spPr>
        <a:xfrm rot="5400000">
          <a:off x="1460451" y="912337"/>
          <a:ext cx="801944" cy="91298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645FC67-BE72-9E44-B0F9-D197AA868457}">
      <dsp:nvSpPr>
        <dsp:cNvPr id="0" name=""/>
        <dsp:cNvSpPr/>
      </dsp:nvSpPr>
      <dsp:spPr>
        <a:xfrm>
          <a:off x="1226438" y="23366"/>
          <a:ext cx="1350001" cy="944957"/>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Original search: 2,678</a:t>
          </a:r>
          <a:endParaRPr lang="en-US" sz="1300" kern="1200" dirty="0"/>
        </a:p>
      </dsp:txBody>
      <dsp:txXfrm>
        <a:off x="1272575" y="69503"/>
        <a:ext cx="1257727" cy="852683"/>
      </dsp:txXfrm>
    </dsp:sp>
    <dsp:sp modelId="{9F112358-4091-3E49-9219-64AFDA568350}">
      <dsp:nvSpPr>
        <dsp:cNvPr id="0" name=""/>
        <dsp:cNvSpPr/>
      </dsp:nvSpPr>
      <dsp:spPr>
        <a:xfrm>
          <a:off x="2576440" y="113489"/>
          <a:ext cx="981862" cy="763756"/>
        </a:xfrm>
        <a:prstGeom prst="rect">
          <a:avLst/>
        </a:prstGeom>
        <a:noFill/>
        <a:ln>
          <a:noFill/>
        </a:ln>
        <a:effectLst/>
      </dsp:spPr>
      <dsp:style>
        <a:lnRef idx="0">
          <a:scrgbClr r="0" g="0" b="0"/>
        </a:lnRef>
        <a:fillRef idx="0">
          <a:scrgbClr r="0" g="0" b="0"/>
        </a:fillRef>
        <a:effectRef idx="0">
          <a:scrgbClr r="0" g="0" b="0"/>
        </a:effectRef>
        <a:fontRef idx="minor"/>
      </dsp:style>
    </dsp:sp>
    <dsp:sp modelId="{F96373E4-3A98-F646-8E3E-1F890699D041}">
      <dsp:nvSpPr>
        <dsp:cNvPr id="0" name=""/>
        <dsp:cNvSpPr/>
      </dsp:nvSpPr>
      <dsp:spPr>
        <a:xfrm rot="5400000">
          <a:off x="2558199" y="1973836"/>
          <a:ext cx="801944" cy="91298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01C20-2CF0-BD44-9C63-73E57309AD96}">
      <dsp:nvSpPr>
        <dsp:cNvPr id="0" name=""/>
        <dsp:cNvSpPr/>
      </dsp:nvSpPr>
      <dsp:spPr>
        <a:xfrm>
          <a:off x="2345733" y="1084865"/>
          <a:ext cx="1350001" cy="944957"/>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Repeated articles: 2,246 (433 eliminated)</a:t>
          </a:r>
        </a:p>
      </dsp:txBody>
      <dsp:txXfrm>
        <a:off x="2391870" y="1131002"/>
        <a:ext cx="1257727" cy="852683"/>
      </dsp:txXfrm>
    </dsp:sp>
    <dsp:sp modelId="{14A76933-87E6-BF4C-B844-29098B2FCFF6}">
      <dsp:nvSpPr>
        <dsp:cNvPr id="0" name=""/>
        <dsp:cNvSpPr/>
      </dsp:nvSpPr>
      <dsp:spPr>
        <a:xfrm>
          <a:off x="3695734" y="1174988"/>
          <a:ext cx="981862" cy="763756"/>
        </a:xfrm>
        <a:prstGeom prst="rect">
          <a:avLst/>
        </a:prstGeom>
        <a:noFill/>
        <a:ln>
          <a:noFill/>
        </a:ln>
        <a:effectLst/>
      </dsp:spPr>
      <dsp:style>
        <a:lnRef idx="0">
          <a:scrgbClr r="0" g="0" b="0"/>
        </a:lnRef>
        <a:fillRef idx="0">
          <a:scrgbClr r="0" g="0" b="0"/>
        </a:fillRef>
        <a:effectRef idx="0">
          <a:scrgbClr r="0" g="0" b="0"/>
        </a:effectRef>
        <a:fontRef idx="minor"/>
      </dsp:style>
    </dsp:sp>
    <dsp:sp modelId="{CE21D02F-6CAB-4C47-B45D-02AFFE8080CE}">
      <dsp:nvSpPr>
        <dsp:cNvPr id="0" name=""/>
        <dsp:cNvSpPr/>
      </dsp:nvSpPr>
      <dsp:spPr>
        <a:xfrm rot="5400000">
          <a:off x="3677494" y="3035335"/>
          <a:ext cx="801944" cy="91298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11FFDD4-C356-0343-945B-B036CE4411EA}">
      <dsp:nvSpPr>
        <dsp:cNvPr id="0" name=""/>
        <dsp:cNvSpPr/>
      </dsp:nvSpPr>
      <dsp:spPr>
        <a:xfrm>
          <a:off x="3465028" y="2146364"/>
          <a:ext cx="1350001" cy="944957"/>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Titles review: 456 (1,790 eliminated)</a:t>
          </a:r>
        </a:p>
      </dsp:txBody>
      <dsp:txXfrm>
        <a:off x="3511165" y="2192501"/>
        <a:ext cx="1257727" cy="852683"/>
      </dsp:txXfrm>
    </dsp:sp>
    <dsp:sp modelId="{449025C8-2B3E-1141-8C83-15319CE1A948}">
      <dsp:nvSpPr>
        <dsp:cNvPr id="0" name=""/>
        <dsp:cNvSpPr/>
      </dsp:nvSpPr>
      <dsp:spPr>
        <a:xfrm>
          <a:off x="4815029" y="2236487"/>
          <a:ext cx="981862" cy="763756"/>
        </a:xfrm>
        <a:prstGeom prst="rect">
          <a:avLst/>
        </a:prstGeom>
        <a:noFill/>
        <a:ln>
          <a:noFill/>
        </a:ln>
        <a:effectLst/>
      </dsp:spPr>
      <dsp:style>
        <a:lnRef idx="0">
          <a:scrgbClr r="0" g="0" b="0"/>
        </a:lnRef>
        <a:fillRef idx="0">
          <a:scrgbClr r="0" g="0" b="0"/>
        </a:fillRef>
        <a:effectRef idx="0">
          <a:scrgbClr r="0" g="0" b="0"/>
        </a:effectRef>
        <a:fontRef idx="minor"/>
      </dsp:style>
    </dsp:sp>
    <dsp:sp modelId="{AF932D4D-5D6C-364F-AB39-DE4A54D2ABF5}">
      <dsp:nvSpPr>
        <dsp:cNvPr id="0" name=""/>
        <dsp:cNvSpPr/>
      </dsp:nvSpPr>
      <dsp:spPr>
        <a:xfrm>
          <a:off x="4584323" y="3207863"/>
          <a:ext cx="2418838" cy="1294733"/>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Abstracts review: </a:t>
          </a:r>
          <a:r>
            <a:rPr lang="en-US" sz="1300" b="1" kern="1200" dirty="0" smtClean="0"/>
            <a:t>285 (170 eliminated)</a:t>
          </a:r>
        </a:p>
      </dsp:txBody>
      <dsp:txXfrm>
        <a:off x="4647538" y="3271078"/>
        <a:ext cx="2292408" cy="116830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03F7145D-8AD8-0F40-8EC6-FBCA8E1E936F}" type="datetimeFigureOut">
              <a:rPr lang="en-US" smtClean="0"/>
              <a:t>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367637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03F7145D-8AD8-0F40-8EC6-FBCA8E1E936F}" type="datetimeFigureOut">
              <a:rPr lang="en-US" smtClean="0"/>
              <a:t>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399487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03F7145D-8AD8-0F40-8EC6-FBCA8E1E936F}" type="datetimeFigureOut">
              <a:rPr lang="en-US" smtClean="0"/>
              <a:t>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82599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03F7145D-8AD8-0F40-8EC6-FBCA8E1E936F}" type="datetimeFigureOut">
              <a:rPr lang="en-US" smtClean="0"/>
              <a:t>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414357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03F7145D-8AD8-0F40-8EC6-FBCA8E1E936F}" type="datetimeFigureOut">
              <a:rPr lang="en-US" smtClean="0"/>
              <a:t>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38298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03F7145D-8AD8-0F40-8EC6-FBCA8E1E936F}" type="datetimeFigureOut">
              <a:rPr lang="en-US" smtClean="0"/>
              <a:t>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149487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03F7145D-8AD8-0F40-8EC6-FBCA8E1E936F}" type="datetimeFigureOut">
              <a:rPr lang="en-US" smtClean="0"/>
              <a:t>23-06-13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283429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03F7145D-8AD8-0F40-8EC6-FBCA8E1E936F}" type="datetimeFigureOut">
              <a:rPr lang="en-US" smtClean="0"/>
              <a:t>23-06-13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241992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7145D-8AD8-0F40-8EC6-FBCA8E1E936F}" type="datetimeFigureOut">
              <a:rPr lang="en-US" smtClean="0"/>
              <a:t>23-06-13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359418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03F7145D-8AD8-0F40-8EC6-FBCA8E1E936F}" type="datetimeFigureOut">
              <a:rPr lang="en-US" smtClean="0"/>
              <a:t>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1175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03F7145D-8AD8-0F40-8EC6-FBCA8E1E936F}" type="datetimeFigureOut">
              <a:rPr lang="en-US" smtClean="0"/>
              <a:t>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C3385-47B1-1048-BF31-DAD66B618F33}" type="slidenum">
              <a:rPr lang="en-US" smtClean="0"/>
              <a:t>‹#›</a:t>
            </a:fld>
            <a:endParaRPr lang="en-US"/>
          </a:p>
        </p:txBody>
      </p:sp>
    </p:spTree>
    <p:extLst>
      <p:ext uri="{BB962C8B-B14F-4D97-AF65-F5344CB8AC3E}">
        <p14:creationId xmlns:p14="http://schemas.microsoft.com/office/powerpoint/2010/main" val="64505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7145D-8AD8-0F40-8EC6-FBCA8E1E936F}" type="datetimeFigureOut">
              <a:rPr lang="en-US" smtClean="0"/>
              <a:t>23-06-13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C3385-47B1-1048-BF31-DAD66B618F33}" type="slidenum">
              <a:rPr lang="en-US" smtClean="0"/>
              <a:t>‹#›</a:t>
            </a:fld>
            <a:endParaRPr lang="en-US"/>
          </a:p>
        </p:txBody>
      </p:sp>
    </p:spTree>
    <p:extLst>
      <p:ext uri="{BB962C8B-B14F-4D97-AF65-F5344CB8AC3E}">
        <p14:creationId xmlns:p14="http://schemas.microsoft.com/office/powerpoint/2010/main" val="3564715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Economic dimensions of selected NCDs in Latin America and the Caribbean: characterization of studies based on a systematic search</a:t>
            </a:r>
            <a:endParaRPr lang="en-US" sz="3200" dirty="0"/>
          </a:p>
        </p:txBody>
      </p:sp>
      <p:sp>
        <p:nvSpPr>
          <p:cNvPr id="3" name="Subtitle 2"/>
          <p:cNvSpPr>
            <a:spLocks noGrp="1"/>
          </p:cNvSpPr>
          <p:nvPr>
            <p:ph type="subTitle" idx="1"/>
          </p:nvPr>
        </p:nvSpPr>
        <p:spPr/>
        <p:txBody>
          <a:bodyPr>
            <a:normAutofit fontScale="55000" lnSpcReduction="20000"/>
          </a:bodyPr>
          <a:lstStyle/>
          <a:p>
            <a:endParaRPr lang="en-US" dirty="0" smtClean="0"/>
          </a:p>
          <a:p>
            <a:endParaRPr lang="en-US" dirty="0"/>
          </a:p>
          <a:p>
            <a:r>
              <a:rPr lang="en-US" dirty="0" smtClean="0"/>
              <a:t>Carla Castillo-Laborde</a:t>
            </a:r>
          </a:p>
          <a:p>
            <a:r>
              <a:rPr lang="en-US" dirty="0" smtClean="0"/>
              <a:t>Pablo Villalobos-</a:t>
            </a:r>
            <a:r>
              <a:rPr lang="en-US" dirty="0" err="1" smtClean="0"/>
              <a:t>Dintrans</a:t>
            </a:r>
            <a:endParaRPr lang="en-US" dirty="0" smtClean="0"/>
          </a:p>
          <a:p>
            <a:endParaRPr lang="en-US" dirty="0"/>
          </a:p>
          <a:p>
            <a:r>
              <a:rPr lang="en-US" dirty="0" smtClean="0"/>
              <a:t>24.06.2013</a:t>
            </a:r>
          </a:p>
          <a:p>
            <a:endParaRPr lang="en-US" dirty="0"/>
          </a:p>
          <a:p>
            <a:endParaRPr lang="en-US" dirty="0"/>
          </a:p>
        </p:txBody>
      </p:sp>
    </p:spTree>
    <p:extLst>
      <p:ext uri="{BB962C8B-B14F-4D97-AF65-F5344CB8AC3E}">
        <p14:creationId xmlns:p14="http://schemas.microsoft.com/office/powerpoint/2010/main" val="254764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economic study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78944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63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year of publication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63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affiliation</a:t>
            </a:r>
            <a:endParaRPr lang="en-US" dirty="0"/>
          </a:p>
        </p:txBody>
      </p:sp>
      <p:sp>
        <p:nvSpPr>
          <p:cNvPr id="3" name="Content Placeholder 2"/>
          <p:cNvSpPr>
            <a:spLocks noGrp="1"/>
          </p:cNvSpPr>
          <p:nvPr>
            <p:ph idx="1"/>
          </p:nvPr>
        </p:nvSpPr>
        <p:spPr>
          <a:xfrm>
            <a:off x="457200" y="1600200"/>
            <a:ext cx="8229600" cy="4765503"/>
          </a:xfrm>
        </p:spPr>
        <p:txBody>
          <a:bodyPr>
            <a:normAutofit fontScale="55000" lnSpcReduction="20000"/>
          </a:bodyPr>
          <a:lstStyle/>
          <a:p>
            <a:pPr marL="0" indent="0">
              <a:buNone/>
            </a:pPr>
            <a:r>
              <a:rPr lang="es-MX" dirty="0" smtClean="0"/>
              <a:t>Some of the most frequently mentioned institutions:</a:t>
            </a:r>
          </a:p>
          <a:p>
            <a:r>
              <a:rPr lang="es-MX" dirty="0" smtClean="0"/>
              <a:t>Fundación </a:t>
            </a:r>
            <a:r>
              <a:rPr lang="es-MX" dirty="0"/>
              <a:t>Osvaldo Cruz, Brasil</a:t>
            </a:r>
            <a:endParaRPr lang="es-ES_tradnl" dirty="0"/>
          </a:p>
          <a:p>
            <a:r>
              <a:rPr lang="es-ES" dirty="0"/>
              <a:t>Hospital Italiano, Buenos Aires, Argentina</a:t>
            </a:r>
            <a:endParaRPr lang="es-ES_tradnl" dirty="0"/>
          </a:p>
          <a:p>
            <a:r>
              <a:rPr lang="es-MX" dirty="0"/>
              <a:t>Instituto Mexicano del Seguro Social (IMSS), México</a:t>
            </a:r>
            <a:endParaRPr lang="es-ES_tradnl" dirty="0"/>
          </a:p>
          <a:p>
            <a:r>
              <a:rPr lang="es-MX" dirty="0"/>
              <a:t>Instituto Nacional de Salud Pública, Cuernavaca, México</a:t>
            </a:r>
            <a:endParaRPr lang="es-ES_tradnl" dirty="0"/>
          </a:p>
          <a:p>
            <a:r>
              <a:rPr lang="es-ES" dirty="0"/>
              <a:t>Instituto de Efectividad Clínica y Sanitaria (IECS), Argentina</a:t>
            </a:r>
            <a:endParaRPr lang="es-ES_tradnl" dirty="0"/>
          </a:p>
          <a:p>
            <a:r>
              <a:rPr lang="es-MX" dirty="0"/>
              <a:t>Secretaria de Salud, México</a:t>
            </a:r>
            <a:endParaRPr lang="es-ES_tradnl" dirty="0"/>
          </a:p>
          <a:p>
            <a:r>
              <a:rPr lang="es-MX" dirty="0"/>
              <a:t>Universidad de Chile, Chile</a:t>
            </a:r>
            <a:endParaRPr lang="es-ES_tradnl" dirty="0"/>
          </a:p>
          <a:p>
            <a:r>
              <a:rPr lang="es-MX" dirty="0"/>
              <a:t>Universidad de Puerto Rico, Puerto Rico</a:t>
            </a:r>
            <a:endParaRPr lang="es-ES_tradnl" dirty="0"/>
          </a:p>
          <a:p>
            <a:r>
              <a:rPr lang="pt-BR" dirty="0"/>
              <a:t>Universidade de </a:t>
            </a:r>
            <a:r>
              <a:rPr lang="pt-BR" dirty="0" err="1" smtClean="0"/>
              <a:t>Saao</a:t>
            </a:r>
            <a:r>
              <a:rPr lang="pt-BR" dirty="0" smtClean="0"/>
              <a:t> </a:t>
            </a:r>
            <a:r>
              <a:rPr lang="pt-BR" dirty="0"/>
              <a:t>Paulo, Brasil</a:t>
            </a:r>
            <a:endParaRPr lang="es-ES_tradnl" dirty="0"/>
          </a:p>
          <a:p>
            <a:r>
              <a:rPr lang="pt-BR" dirty="0"/>
              <a:t>Universidade Federal do Rio Grande do Sul, Brasil</a:t>
            </a:r>
            <a:endParaRPr lang="es-ES_tradnl" dirty="0"/>
          </a:p>
          <a:p>
            <a:r>
              <a:rPr lang="pt-BR" dirty="0"/>
              <a:t>Universidade Federal do </a:t>
            </a:r>
            <a:r>
              <a:rPr lang="pt-BR" dirty="0" err="1"/>
              <a:t>Sao</a:t>
            </a:r>
            <a:r>
              <a:rPr lang="pt-BR" dirty="0"/>
              <a:t> Paulo, Brasil</a:t>
            </a:r>
            <a:endParaRPr lang="es-ES_tradnl" dirty="0"/>
          </a:p>
          <a:p>
            <a:r>
              <a:rPr lang="es-ES" dirty="0"/>
              <a:t>Universidad Nacional de Colombia, Colombia</a:t>
            </a:r>
            <a:endParaRPr lang="es-ES_tradnl" dirty="0"/>
          </a:p>
          <a:p>
            <a:r>
              <a:rPr lang="es-CL" dirty="0"/>
              <a:t>University of the West Indies, </a:t>
            </a:r>
            <a:r>
              <a:rPr lang="es-CL" dirty="0" smtClean="0"/>
              <a:t>Jamaica</a:t>
            </a:r>
          </a:p>
          <a:p>
            <a:pPr marL="0" indent="0">
              <a:buNone/>
            </a:pPr>
            <a:endParaRPr lang="es-CL" dirty="0"/>
          </a:p>
          <a:p>
            <a:pPr marL="0" indent="0">
              <a:buNone/>
            </a:pPr>
            <a:r>
              <a:rPr lang="es-CL" dirty="0" smtClean="0"/>
              <a:t>*Some institutions from non LAC countries were identified, for instance: Harvard University, John Hopkins University, LSHTM</a:t>
            </a:r>
            <a:endParaRPr lang="es-ES_tradnl" dirty="0"/>
          </a:p>
        </p:txBody>
      </p:sp>
    </p:spTree>
    <p:extLst>
      <p:ext uri="{BB962C8B-B14F-4D97-AF65-F5344CB8AC3E}">
        <p14:creationId xmlns:p14="http://schemas.microsoft.com/office/powerpoint/2010/main" val="225563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funding</a:t>
            </a:r>
            <a:endParaRPr lang="en-US" dirty="0"/>
          </a:p>
        </p:txBody>
      </p:sp>
      <p:sp>
        <p:nvSpPr>
          <p:cNvPr id="3" name="Content Placeholder 2"/>
          <p:cNvSpPr>
            <a:spLocks noGrp="1"/>
          </p:cNvSpPr>
          <p:nvPr>
            <p:ph idx="1"/>
          </p:nvPr>
        </p:nvSpPr>
        <p:spPr/>
        <p:txBody>
          <a:bodyPr/>
          <a:lstStyle/>
          <a:p>
            <a:pPr algn="just"/>
            <a:r>
              <a:rPr lang="es-MX" dirty="0" smtClean="0"/>
              <a:t>Most frequently: Councils of Science and Technology (CNPq in Brasil, CONACyT in Mexico, Colciencias in Colombia); Ministries and Departments of Health; the pharmaceutical industry. </a:t>
            </a:r>
            <a:endParaRPr lang="en-US" dirty="0"/>
          </a:p>
        </p:txBody>
      </p:sp>
    </p:spTree>
    <p:extLst>
      <p:ext uri="{BB962C8B-B14F-4D97-AF65-F5344CB8AC3E}">
        <p14:creationId xmlns:p14="http://schemas.microsoft.com/office/powerpoint/2010/main" val="225563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NCDs by country</a:t>
            </a:r>
            <a:endParaRPr lang="en-US" dirty="0"/>
          </a:p>
        </p:txBody>
      </p:sp>
      <p:pic>
        <p:nvPicPr>
          <p:cNvPr id="6" name="Content Placeholder 5"/>
          <p:cNvPicPr>
            <a:picLocks noGrp="1" noChangeAspect="1"/>
          </p:cNvPicPr>
          <p:nvPr>
            <p:ph idx="1"/>
          </p:nvPr>
        </p:nvPicPr>
        <p:blipFill>
          <a:blip r:embed="rId2"/>
          <a:srcRect l="-32143" r="-32143"/>
          <a:stretch>
            <a:fillRect/>
          </a:stretch>
        </p:blipFill>
        <p:spPr/>
      </p:pic>
    </p:spTree>
    <p:extLst>
      <p:ext uri="{BB962C8B-B14F-4D97-AF65-F5344CB8AC3E}">
        <p14:creationId xmlns:p14="http://schemas.microsoft.com/office/powerpoint/2010/main" val="22556383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r>
              <a:rPr lang="en-US" dirty="0" smtClean="0"/>
              <a:t>: type of study </a:t>
            </a:r>
            <a:r>
              <a:rPr lang="en-US" dirty="0"/>
              <a:t>by country</a:t>
            </a:r>
          </a:p>
        </p:txBody>
      </p:sp>
      <p:pic>
        <p:nvPicPr>
          <p:cNvPr id="8" name="Content Placeholder 7"/>
          <p:cNvPicPr>
            <a:picLocks noGrp="1" noChangeAspect="1"/>
          </p:cNvPicPr>
          <p:nvPr>
            <p:ph idx="1"/>
          </p:nvPr>
        </p:nvPicPr>
        <p:blipFill>
          <a:blip r:embed="rId2"/>
          <a:srcRect l="-47099" r="-47099"/>
          <a:stretch>
            <a:fillRect/>
          </a:stretch>
        </p:blipFill>
        <p:spPr/>
      </p:pic>
    </p:spTree>
    <p:extLst>
      <p:ext uri="{BB962C8B-B14F-4D97-AF65-F5344CB8AC3E}">
        <p14:creationId xmlns:p14="http://schemas.microsoft.com/office/powerpoint/2010/main" val="4203206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NCDs by year</a:t>
            </a:r>
            <a:endParaRPr lang="en-US" dirty="0"/>
          </a:p>
        </p:txBody>
      </p:sp>
      <p:pic>
        <p:nvPicPr>
          <p:cNvPr id="4" name="Content Placeholder 3"/>
          <p:cNvPicPr>
            <a:picLocks noGrp="1" noChangeAspect="1"/>
          </p:cNvPicPr>
          <p:nvPr>
            <p:ph idx="1"/>
          </p:nvPr>
        </p:nvPicPr>
        <p:blipFill>
          <a:blip r:embed="rId2"/>
          <a:srcRect t="-3586" b="-3586"/>
          <a:stretch>
            <a:fillRect/>
          </a:stretch>
        </p:blipFill>
        <p:spPr/>
      </p:pic>
    </p:spTree>
    <p:extLst>
      <p:ext uri="{BB962C8B-B14F-4D97-AF65-F5344CB8AC3E}">
        <p14:creationId xmlns:p14="http://schemas.microsoft.com/office/powerpoint/2010/main" val="1832842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economic study and year</a:t>
            </a:r>
            <a:endParaRPr lang="en-US" dirty="0"/>
          </a:p>
        </p:txBody>
      </p:sp>
      <p:pic>
        <p:nvPicPr>
          <p:cNvPr id="4" name="Content Placeholder 3"/>
          <p:cNvPicPr>
            <a:picLocks noGrp="1" noChangeAspect="1"/>
          </p:cNvPicPr>
          <p:nvPr>
            <p:ph idx="1"/>
          </p:nvPr>
        </p:nvPicPr>
        <p:blipFill>
          <a:blip r:embed="rId2"/>
          <a:srcRect l="-3723" r="-3723"/>
          <a:stretch>
            <a:fillRect/>
          </a:stretch>
        </p:blipFill>
        <p:spPr/>
      </p:pic>
    </p:spTree>
    <p:extLst>
      <p:ext uri="{BB962C8B-B14F-4D97-AF65-F5344CB8AC3E}">
        <p14:creationId xmlns:p14="http://schemas.microsoft.com/office/powerpoint/2010/main" val="14891020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economic study and </a:t>
            </a:r>
            <a:r>
              <a:rPr lang="en-US" dirty="0" smtClean="0"/>
              <a:t>NCDs</a:t>
            </a:r>
            <a:endParaRPr lang="en-US" dirty="0"/>
          </a:p>
        </p:txBody>
      </p:sp>
      <p:sp>
        <p:nvSpPr>
          <p:cNvPr id="9" name="TextBox 8"/>
          <p:cNvSpPr txBox="1"/>
          <p:nvPr/>
        </p:nvSpPr>
        <p:spPr>
          <a:xfrm>
            <a:off x="457200" y="5664498"/>
            <a:ext cx="8043705" cy="923330"/>
          </a:xfrm>
          <a:prstGeom prst="rect">
            <a:avLst/>
          </a:prstGeom>
          <a:noFill/>
        </p:spPr>
        <p:txBody>
          <a:bodyPr wrap="square" rtlCol="0">
            <a:spAutoFit/>
          </a:bodyPr>
          <a:lstStyle/>
          <a:p>
            <a:r>
              <a:rPr lang="es-MX" dirty="0"/>
              <a:t>Otros incluye: Aspergilosis invasora en pacientes oncológicos pediátricos, carcinoma hepatocelular, enfermedad ósea metastásica, esófago, faringe, laringe, mieloma múltiple, neutropenia febril, próstata, tumores y vesícula. </a:t>
            </a:r>
            <a:endParaRPr lang="en-US" dirty="0"/>
          </a:p>
        </p:txBody>
      </p:sp>
      <p:pic>
        <p:nvPicPr>
          <p:cNvPr id="4" name="Content Placeholder 3"/>
          <p:cNvPicPr>
            <a:picLocks noGrp="1" noChangeAspect="1"/>
          </p:cNvPicPr>
          <p:nvPr>
            <p:ph idx="1"/>
          </p:nvPr>
        </p:nvPicPr>
        <p:blipFill>
          <a:blip r:embed="rId2"/>
          <a:srcRect t="-38703" b="-38703"/>
          <a:stretch>
            <a:fillRect/>
          </a:stretch>
        </p:blipFill>
        <p:spPr/>
      </p:pic>
    </p:spTree>
    <p:extLst>
      <p:ext uri="{BB962C8B-B14F-4D97-AF65-F5344CB8AC3E}">
        <p14:creationId xmlns:p14="http://schemas.microsoft.com/office/powerpoint/2010/main" val="24144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economic study and cancer</a:t>
            </a:r>
            <a:endParaRPr lang="en-US" dirty="0"/>
          </a:p>
        </p:txBody>
      </p:sp>
      <p:pic>
        <p:nvPicPr>
          <p:cNvPr id="7" name="Content Placeholder 6"/>
          <p:cNvPicPr>
            <a:picLocks noGrp="1" noChangeAspect="1"/>
          </p:cNvPicPr>
          <p:nvPr>
            <p:ph idx="1"/>
          </p:nvPr>
        </p:nvPicPr>
        <p:blipFill>
          <a:blip r:embed="rId2"/>
          <a:srcRect l="-19740" r="-19740"/>
          <a:stretch>
            <a:fillRect/>
          </a:stretch>
        </p:blipFill>
        <p:spPr>
          <a:xfrm>
            <a:off x="457200" y="1417638"/>
            <a:ext cx="8229600" cy="4525963"/>
          </a:xfrm>
        </p:spPr>
      </p:pic>
      <p:sp>
        <p:nvSpPr>
          <p:cNvPr id="8" name="TextBox 7"/>
          <p:cNvSpPr txBox="1"/>
          <p:nvPr/>
        </p:nvSpPr>
        <p:spPr>
          <a:xfrm>
            <a:off x="546100" y="6223000"/>
            <a:ext cx="7734300" cy="430887"/>
          </a:xfrm>
          <a:prstGeom prst="rect">
            <a:avLst/>
          </a:prstGeom>
          <a:noFill/>
        </p:spPr>
        <p:txBody>
          <a:bodyPr wrap="square" rtlCol="0">
            <a:spAutoFit/>
          </a:bodyPr>
          <a:lstStyle/>
          <a:p>
            <a:r>
              <a:rPr lang="en-US" sz="1100" dirty="0" smtClean="0"/>
              <a:t>*Others </a:t>
            </a:r>
            <a:r>
              <a:rPr lang="en-US" sz="1100" dirty="0"/>
              <a:t>include: invasive </a:t>
            </a:r>
            <a:r>
              <a:rPr lang="en-US" sz="1100" dirty="0" err="1"/>
              <a:t>aspergilosis</a:t>
            </a:r>
            <a:r>
              <a:rPr lang="en-US" sz="1100" dirty="0"/>
              <a:t> in pediatric oncology patients, hepatocellular carcinoma, metastatic bone disease, esophageal, </a:t>
            </a:r>
            <a:r>
              <a:rPr lang="en-US" sz="1100" dirty="0" smtClean="0"/>
              <a:t>pharyngeal, </a:t>
            </a:r>
            <a:r>
              <a:rPr lang="en-US" sz="1100" dirty="0"/>
              <a:t>laryngeal, multiple myeloma, febrile neutropenia, prostatic, </a:t>
            </a:r>
            <a:r>
              <a:rPr lang="en-US" sz="1100" dirty="0" smtClean="0"/>
              <a:t>tumors </a:t>
            </a:r>
            <a:r>
              <a:rPr lang="en-US" sz="1100" dirty="0"/>
              <a:t>and gallbladder. </a:t>
            </a:r>
          </a:p>
        </p:txBody>
      </p:sp>
    </p:spTree>
    <p:extLst>
      <p:ext uri="{BB962C8B-B14F-4D97-AF65-F5344CB8AC3E}">
        <p14:creationId xmlns:p14="http://schemas.microsoft.com/office/powerpoint/2010/main" val="377346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importance of NCDs </a:t>
            </a:r>
          </a:p>
          <a:p>
            <a:r>
              <a:rPr lang="en-US" dirty="0" smtClean="0"/>
              <a:t>Demographic and epidemiological transition</a:t>
            </a:r>
          </a:p>
          <a:p>
            <a:r>
              <a:rPr lang="en-US" dirty="0" smtClean="0"/>
              <a:t>Life style and risk factors</a:t>
            </a:r>
          </a:p>
          <a:p>
            <a:r>
              <a:rPr lang="en-US" dirty="0" smtClean="0"/>
              <a:t>High prevalence</a:t>
            </a:r>
          </a:p>
          <a:p>
            <a:r>
              <a:rPr lang="en-US" dirty="0" smtClean="0"/>
              <a:t>High burden of disease (worldwide)</a:t>
            </a:r>
          </a:p>
          <a:p>
            <a:pPr lvl="1"/>
            <a:r>
              <a:rPr lang="en-US" dirty="0" smtClean="0"/>
              <a:t>2004: 48% of total DALY (WHO, 2008)</a:t>
            </a:r>
          </a:p>
          <a:p>
            <a:pPr lvl="1"/>
            <a:r>
              <a:rPr lang="en-US" dirty="0" smtClean="0"/>
              <a:t>2010: 54% of total DALY (Murray et al., 2012)</a:t>
            </a:r>
          </a:p>
          <a:p>
            <a:pPr lvl="2"/>
            <a:r>
              <a:rPr lang="en-US" dirty="0" smtClean="0"/>
              <a:t>11,8% cardiovascular and circulatory</a:t>
            </a:r>
          </a:p>
          <a:p>
            <a:pPr lvl="2"/>
            <a:r>
              <a:rPr lang="en-US" dirty="0" smtClean="0"/>
              <a:t>7,6% cancer</a:t>
            </a:r>
          </a:p>
          <a:p>
            <a:pPr marL="0" indent="0">
              <a:buNone/>
            </a:pPr>
            <a:r>
              <a:rPr lang="en-US" dirty="0" smtClean="0"/>
              <a:t>		CDs</a:t>
            </a:r>
          </a:p>
          <a:p>
            <a:pPr lvl="2"/>
            <a:r>
              <a:rPr lang="en-US" dirty="0" smtClean="0"/>
              <a:t>7% in countries with advanced demographic and epidemiological transition</a:t>
            </a:r>
          </a:p>
          <a:p>
            <a:pPr lvl="2"/>
            <a:r>
              <a:rPr lang="en-US" dirty="0" smtClean="0"/>
              <a:t>67-71% Sub Saharan Africa</a:t>
            </a:r>
          </a:p>
        </p:txBody>
      </p:sp>
    </p:spTree>
    <p:extLst>
      <p:ext uri="{BB962C8B-B14F-4D97-AF65-F5344CB8AC3E}">
        <p14:creationId xmlns:p14="http://schemas.microsoft.com/office/powerpoint/2010/main" val="273309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economic study and risk factor</a:t>
            </a:r>
            <a:endParaRPr lang="en-US" dirty="0"/>
          </a:p>
        </p:txBody>
      </p:sp>
      <p:pic>
        <p:nvPicPr>
          <p:cNvPr id="4" name="Content Placeholder 3"/>
          <p:cNvPicPr>
            <a:picLocks noGrp="1" noChangeAspect="1"/>
          </p:cNvPicPr>
          <p:nvPr>
            <p:ph idx="1"/>
          </p:nvPr>
        </p:nvPicPr>
        <p:blipFill>
          <a:blip r:embed="rId2"/>
          <a:srcRect l="-22137" r="-22137"/>
          <a:stretch>
            <a:fillRect/>
          </a:stretch>
        </p:blipFill>
        <p:spPr/>
      </p:pic>
    </p:spTree>
    <p:extLst>
      <p:ext uri="{BB962C8B-B14F-4D97-AF65-F5344CB8AC3E}">
        <p14:creationId xmlns:p14="http://schemas.microsoft.com/office/powerpoint/2010/main" val="1744522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economic study an respiratory diseases</a:t>
            </a:r>
            <a:endParaRPr lang="en-US" dirty="0"/>
          </a:p>
        </p:txBody>
      </p:sp>
      <p:pic>
        <p:nvPicPr>
          <p:cNvPr id="4" name="Content Placeholder 3"/>
          <p:cNvPicPr>
            <a:picLocks noGrp="1" noChangeAspect="1"/>
          </p:cNvPicPr>
          <p:nvPr>
            <p:ph idx="1"/>
          </p:nvPr>
        </p:nvPicPr>
        <p:blipFill>
          <a:blip r:embed="rId2"/>
          <a:srcRect t="-23948" b="-23948"/>
          <a:stretch>
            <a:fillRect/>
          </a:stretch>
        </p:blipFill>
        <p:spPr/>
      </p:pic>
      <p:sp>
        <p:nvSpPr>
          <p:cNvPr id="5" name="TextBox 4"/>
          <p:cNvSpPr txBox="1"/>
          <p:nvPr/>
        </p:nvSpPr>
        <p:spPr>
          <a:xfrm>
            <a:off x="558800" y="5791200"/>
            <a:ext cx="8128000" cy="523220"/>
          </a:xfrm>
          <a:prstGeom prst="rect">
            <a:avLst/>
          </a:prstGeom>
          <a:noFill/>
        </p:spPr>
        <p:txBody>
          <a:bodyPr wrap="square" rtlCol="0">
            <a:spAutoFit/>
          </a:bodyPr>
          <a:lstStyle/>
          <a:p>
            <a:r>
              <a:rPr lang="en-US" sz="1400" dirty="0"/>
              <a:t>*Others include: severe chronic hypoxemic, lung </a:t>
            </a:r>
            <a:r>
              <a:rPr lang="en-US" sz="1400" dirty="0" err="1"/>
              <a:t>hidatidosis</a:t>
            </a:r>
            <a:r>
              <a:rPr lang="en-US" sz="1400" dirty="0"/>
              <a:t>, </a:t>
            </a:r>
            <a:r>
              <a:rPr lang="en-US" sz="1400" dirty="0" err="1"/>
              <a:t>rhinosinusitis</a:t>
            </a:r>
            <a:r>
              <a:rPr lang="en-US" sz="1400" dirty="0"/>
              <a:t>, rhinitis, </a:t>
            </a:r>
            <a:r>
              <a:rPr lang="en-US" sz="1400" dirty="0" err="1"/>
              <a:t>respiratotory</a:t>
            </a:r>
            <a:r>
              <a:rPr lang="en-US" sz="1400" dirty="0"/>
              <a:t> disease in general.</a:t>
            </a:r>
          </a:p>
        </p:txBody>
      </p:sp>
    </p:spTree>
    <p:extLst>
      <p:ext uri="{BB962C8B-B14F-4D97-AF65-F5344CB8AC3E}">
        <p14:creationId xmlns:p14="http://schemas.microsoft.com/office/powerpoint/2010/main" val="362253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rmAutofit fontScale="90000"/>
          </a:bodyPr>
          <a:lstStyle/>
          <a:p>
            <a:r>
              <a:rPr lang="en-US" dirty="0" smtClean="0"/>
              <a:t>Results: economic study and cardiovascular disease</a:t>
            </a:r>
            <a:endParaRPr lang="en-US" dirty="0"/>
          </a:p>
        </p:txBody>
      </p:sp>
      <p:pic>
        <p:nvPicPr>
          <p:cNvPr id="4" name="Content Placeholder 3"/>
          <p:cNvPicPr>
            <a:picLocks noGrp="1" noChangeAspect="1"/>
          </p:cNvPicPr>
          <p:nvPr>
            <p:ph idx="1"/>
          </p:nvPr>
        </p:nvPicPr>
        <p:blipFill>
          <a:blip r:embed="rId2"/>
          <a:srcRect l="-6053" r="-6053"/>
          <a:stretch>
            <a:fillRect/>
          </a:stretch>
        </p:blipFill>
        <p:spPr>
          <a:xfrm>
            <a:off x="457200" y="1430338"/>
            <a:ext cx="8229600" cy="4525963"/>
          </a:xfrm>
        </p:spPr>
      </p:pic>
      <p:sp>
        <p:nvSpPr>
          <p:cNvPr id="5" name="TextBox 4"/>
          <p:cNvSpPr txBox="1"/>
          <p:nvPr/>
        </p:nvSpPr>
        <p:spPr>
          <a:xfrm>
            <a:off x="736600" y="5971170"/>
            <a:ext cx="7785100" cy="738664"/>
          </a:xfrm>
          <a:prstGeom prst="rect">
            <a:avLst/>
          </a:prstGeom>
          <a:noFill/>
        </p:spPr>
        <p:txBody>
          <a:bodyPr wrap="square" rtlCol="0">
            <a:spAutoFit/>
          </a:bodyPr>
          <a:lstStyle/>
          <a:p>
            <a:r>
              <a:rPr lang="en-US" sz="1400" dirty="0"/>
              <a:t>*Others include: cardiovascular diseases in general, high cardiovascular risk, </a:t>
            </a:r>
            <a:r>
              <a:rPr lang="en-US" sz="1400" dirty="0" err="1"/>
              <a:t>mediastinitis</a:t>
            </a:r>
            <a:r>
              <a:rPr lang="en-US" sz="1400" dirty="0"/>
              <a:t>, </a:t>
            </a:r>
            <a:r>
              <a:rPr lang="en-US" sz="1400" dirty="0" err="1"/>
              <a:t>ostium</a:t>
            </a:r>
            <a:r>
              <a:rPr lang="en-US" sz="1400" dirty="0"/>
              <a:t> </a:t>
            </a:r>
            <a:r>
              <a:rPr lang="en-US" sz="1400" dirty="0" err="1"/>
              <a:t>secundum</a:t>
            </a:r>
            <a:r>
              <a:rPr lang="en-US" sz="1400" dirty="0"/>
              <a:t> atrial </a:t>
            </a:r>
            <a:r>
              <a:rPr lang="en-US" sz="1400" dirty="0" err="1"/>
              <a:t>septal</a:t>
            </a:r>
            <a:r>
              <a:rPr lang="en-US" sz="1400" dirty="0"/>
              <a:t> defects, coronary artery disease, prevention, coronary lesions, risk for sudden death, supraventricular tachycardia, </a:t>
            </a:r>
            <a:r>
              <a:rPr lang="en-US" sz="1400" dirty="0" err="1"/>
              <a:t>valvular</a:t>
            </a:r>
            <a:r>
              <a:rPr lang="en-US" sz="1400" dirty="0"/>
              <a:t> heart disease.</a:t>
            </a:r>
          </a:p>
        </p:txBody>
      </p:sp>
    </p:spTree>
    <p:extLst>
      <p:ext uri="{BB962C8B-B14F-4D97-AF65-F5344CB8AC3E}">
        <p14:creationId xmlns:p14="http://schemas.microsoft.com/office/powerpoint/2010/main" val="253596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study represents a general overview regarding the economic research on NCDs in Latin America and the Caribbean </a:t>
            </a:r>
          </a:p>
          <a:p>
            <a:pPr lvl="1" algn="just"/>
            <a:r>
              <a:rPr lang="en-US" dirty="0" smtClean="0"/>
              <a:t>What has </a:t>
            </a:r>
            <a:r>
              <a:rPr lang="en-US" smtClean="0"/>
              <a:t>been studied? </a:t>
            </a:r>
            <a:r>
              <a:rPr lang="en-US" dirty="0" smtClean="0"/>
              <a:t>How? When? Where?</a:t>
            </a:r>
          </a:p>
          <a:p>
            <a:pPr algn="just"/>
            <a:r>
              <a:rPr lang="en-US" dirty="0"/>
              <a:t>There is a growing trend in the number of studies since the year 2000, more than tripling the number of publications between 2000 and 2012. Most of the studies are based on Brazil, Mexico, Colombia and Argentina.</a:t>
            </a:r>
            <a:endParaRPr lang="es-ES_tradnl" dirty="0"/>
          </a:p>
          <a:p>
            <a:pPr algn="just"/>
            <a:r>
              <a:rPr lang="en-US" dirty="0"/>
              <a:t>Among the reviewed articles, the most studied NCD was cancer, specifically cervical and breast cancer. One condition that also presented a high number of studies was asthma, as well as the risk factors like tobacco consume and obesity and/or nutritional status.</a:t>
            </a:r>
            <a:endParaRPr lang="es-ES_tradnl" dirty="0"/>
          </a:p>
          <a:p>
            <a:pPr algn="just"/>
            <a:r>
              <a:rPr lang="en-US" dirty="0"/>
              <a:t>About 90% of the studies use a cost (30%), economic gradient (30%), and economic evaluation approach. The remaining 10% correspond to analyses using an economic impact framework.   </a:t>
            </a:r>
            <a:endParaRPr lang="es-ES_tradnl" dirty="0"/>
          </a:p>
          <a:p>
            <a:pPr marL="457200" lvl="1" indent="0" algn="just">
              <a:buNone/>
            </a:pPr>
            <a:endParaRPr lang="en-US" dirty="0" smtClean="0"/>
          </a:p>
        </p:txBody>
      </p:sp>
    </p:spTree>
    <p:extLst>
      <p:ext uri="{BB962C8B-B14F-4D97-AF65-F5344CB8AC3E}">
        <p14:creationId xmlns:p14="http://schemas.microsoft.com/office/powerpoint/2010/main" val="3261118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483523"/>
            <a:ext cx="8229600" cy="4525963"/>
          </a:xfrm>
        </p:spPr>
        <p:txBody>
          <a:bodyPr>
            <a:normAutofit fontScale="55000" lnSpcReduction="20000"/>
          </a:bodyPr>
          <a:lstStyle/>
          <a:p>
            <a:pPr algn="just"/>
            <a:r>
              <a:rPr lang="en-US" dirty="0" smtClean="0"/>
              <a:t>Is it enough?</a:t>
            </a:r>
          </a:p>
          <a:p>
            <a:pPr lvl="1" algn="just"/>
            <a:r>
              <a:rPr lang="en-US" dirty="0" smtClean="0"/>
              <a:t>Despite the importance of NCDs in terms of their sanitary and economic burden, it seems that the number of</a:t>
            </a:r>
            <a:r>
              <a:rPr lang="en-US" dirty="0"/>
              <a:t> </a:t>
            </a:r>
            <a:r>
              <a:rPr lang="en-US" dirty="0" smtClean="0"/>
              <a:t>related studies in LAC is still </a:t>
            </a:r>
            <a:r>
              <a:rPr lang="en-US" dirty="0"/>
              <a:t>limited and highly concentrated in four countries.</a:t>
            </a:r>
            <a:endParaRPr lang="en-US" dirty="0" smtClean="0"/>
          </a:p>
          <a:p>
            <a:pPr lvl="1" algn="just"/>
            <a:r>
              <a:rPr lang="en-US" dirty="0" smtClean="0"/>
              <a:t>What about the other countries? Is it possible to transfer results?</a:t>
            </a:r>
          </a:p>
          <a:p>
            <a:pPr algn="just"/>
            <a:r>
              <a:rPr lang="en-US" dirty="0" smtClean="0"/>
              <a:t>What other information do we need in order to properly inform health decisions and planning at the regional and national level?</a:t>
            </a:r>
          </a:p>
          <a:p>
            <a:pPr lvl="1" algn="just"/>
            <a:r>
              <a:rPr lang="en-US" dirty="0" smtClean="0"/>
              <a:t>In </a:t>
            </a:r>
            <a:r>
              <a:rPr lang="en-US" dirty="0"/>
              <a:t>order to support the decision making process in the health policy area it urges to promote these kind of studies in the region</a:t>
            </a:r>
            <a:r>
              <a:rPr lang="en-US" dirty="0" smtClean="0"/>
              <a:t>. </a:t>
            </a:r>
          </a:p>
          <a:p>
            <a:pPr lvl="1" algn="just"/>
            <a:r>
              <a:rPr lang="en-US" dirty="0"/>
              <a:t>I</a:t>
            </a:r>
            <a:r>
              <a:rPr lang="en-US" dirty="0" smtClean="0"/>
              <a:t>t is </a:t>
            </a:r>
            <a:r>
              <a:rPr lang="en-US" dirty="0"/>
              <a:t>required a structured planning on the research conducted in this area, in order to close the existing information gaps (in terms of the countries and the diseases analyzed, and in terms of the methodological approaches). </a:t>
            </a:r>
            <a:endParaRPr lang="en-US" dirty="0" smtClean="0"/>
          </a:p>
          <a:p>
            <a:pPr lvl="1" algn="just"/>
            <a:r>
              <a:rPr lang="en-US" dirty="0"/>
              <a:t>The Pan-American Health Organization, as the coordinator of the health policies in the region, plays a key role in this endeavor</a:t>
            </a:r>
            <a:r>
              <a:rPr lang="en-US" dirty="0" smtClean="0"/>
              <a:t>.</a:t>
            </a:r>
          </a:p>
          <a:p>
            <a:pPr algn="just"/>
            <a:r>
              <a:rPr lang="en-US" dirty="0" smtClean="0"/>
              <a:t>Limitations</a:t>
            </a:r>
          </a:p>
          <a:p>
            <a:pPr lvl="1" algn="just"/>
            <a:r>
              <a:rPr lang="en-US" dirty="0" smtClean="0">
                <a:solidFill>
                  <a:srgbClr val="000000"/>
                </a:solidFill>
              </a:rPr>
              <a:t>Mental and behavioral disorders not included</a:t>
            </a:r>
          </a:p>
          <a:p>
            <a:pPr lvl="1" algn="just"/>
            <a:r>
              <a:rPr lang="en-US" dirty="0" smtClean="0">
                <a:solidFill>
                  <a:srgbClr val="000000"/>
                </a:solidFill>
              </a:rPr>
              <a:t>Just BVS indexed publications</a:t>
            </a:r>
          </a:p>
          <a:p>
            <a:pPr lvl="2" algn="just"/>
            <a:r>
              <a:rPr lang="en-US" dirty="0" smtClean="0">
                <a:solidFill>
                  <a:srgbClr val="000000"/>
                </a:solidFill>
              </a:rPr>
              <a:t>International </a:t>
            </a:r>
            <a:r>
              <a:rPr lang="en-US" dirty="0" smtClean="0">
                <a:solidFill>
                  <a:srgbClr val="000000"/>
                </a:solidFill>
              </a:rPr>
              <a:t>organizations</a:t>
            </a:r>
          </a:p>
          <a:p>
            <a:pPr lvl="2" algn="just"/>
            <a:r>
              <a:rPr lang="en-US" dirty="0" smtClean="0">
                <a:solidFill>
                  <a:srgbClr val="000000"/>
                </a:solidFill>
              </a:rPr>
              <a:t>Other ‘grey literature’</a:t>
            </a:r>
            <a:endParaRPr lang="en-US" dirty="0" smtClean="0">
              <a:solidFill>
                <a:srgbClr val="000000"/>
              </a:solidFill>
            </a:endParaRPr>
          </a:p>
          <a:p>
            <a:pPr lvl="1"/>
            <a:r>
              <a:rPr lang="en-US" dirty="0" smtClean="0">
                <a:solidFill>
                  <a:srgbClr val="000000"/>
                </a:solidFill>
              </a:rPr>
              <a:t>Systematic </a:t>
            </a:r>
            <a:r>
              <a:rPr lang="en-US" dirty="0" smtClean="0">
                <a:solidFill>
                  <a:srgbClr val="000000"/>
                </a:solidFill>
              </a:rPr>
              <a:t>review (methodologies and results)</a:t>
            </a:r>
            <a:endParaRPr lang="en-US" dirty="0">
              <a:solidFill>
                <a:srgbClr val="000000"/>
              </a:solidFill>
            </a:endParaRPr>
          </a:p>
        </p:txBody>
      </p:sp>
    </p:spTree>
    <p:extLst>
      <p:ext uri="{BB962C8B-B14F-4D97-AF65-F5344CB8AC3E}">
        <p14:creationId xmlns:p14="http://schemas.microsoft.com/office/powerpoint/2010/main" val="240743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High economic burden</a:t>
            </a:r>
          </a:p>
          <a:p>
            <a:r>
              <a:rPr lang="en-US" dirty="0" smtClean="0"/>
              <a:t>Productivity</a:t>
            </a:r>
          </a:p>
          <a:p>
            <a:pPr lvl="2"/>
            <a:r>
              <a:rPr lang="en-US" dirty="0" smtClean="0">
                <a:solidFill>
                  <a:srgbClr val="000000"/>
                </a:solidFill>
              </a:rPr>
              <a:t>Working days lost</a:t>
            </a:r>
          </a:p>
          <a:p>
            <a:pPr lvl="2"/>
            <a:r>
              <a:rPr lang="en-US" dirty="0" smtClean="0">
                <a:solidFill>
                  <a:srgbClr val="000000"/>
                </a:solidFill>
              </a:rPr>
              <a:t>Premature death</a:t>
            </a:r>
          </a:p>
          <a:p>
            <a:r>
              <a:rPr lang="en-US" dirty="0" smtClean="0"/>
              <a:t>Health system</a:t>
            </a:r>
          </a:p>
          <a:p>
            <a:pPr lvl="1"/>
            <a:r>
              <a:rPr lang="en-US" dirty="0" smtClean="0"/>
              <a:t>Direct costs</a:t>
            </a:r>
          </a:p>
          <a:p>
            <a:pPr lvl="1"/>
            <a:r>
              <a:rPr lang="en-US" dirty="0" smtClean="0"/>
              <a:t>Health expenditure </a:t>
            </a:r>
          </a:p>
          <a:p>
            <a:pPr lvl="1"/>
            <a:r>
              <a:rPr lang="en-US" dirty="0" smtClean="0"/>
              <a:t>Financial coverage</a:t>
            </a:r>
          </a:p>
          <a:p>
            <a:pPr lvl="2"/>
            <a:r>
              <a:rPr lang="en-US" dirty="0" smtClean="0"/>
              <a:t>Cost </a:t>
            </a:r>
            <a:r>
              <a:rPr lang="en-US" dirty="0" smtClean="0">
                <a:solidFill>
                  <a:srgbClr val="000000"/>
                </a:solidFill>
              </a:rPr>
              <a:t>effectiveness</a:t>
            </a:r>
          </a:p>
          <a:p>
            <a:r>
              <a:rPr lang="en-US" dirty="0" smtClean="0">
                <a:solidFill>
                  <a:srgbClr val="000000"/>
                </a:solidFill>
              </a:rPr>
              <a:t>Individuals</a:t>
            </a:r>
          </a:p>
          <a:p>
            <a:pPr lvl="1"/>
            <a:r>
              <a:rPr lang="en-US" dirty="0" smtClean="0">
                <a:solidFill>
                  <a:srgbClr val="000000"/>
                </a:solidFill>
              </a:rPr>
              <a:t>Out-of-pocket spending</a:t>
            </a:r>
          </a:p>
        </p:txBody>
      </p:sp>
    </p:spTree>
    <p:extLst>
      <p:ext uri="{BB962C8B-B14F-4D97-AF65-F5344CB8AC3E}">
        <p14:creationId xmlns:p14="http://schemas.microsoft.com/office/powerpoint/2010/main" val="274568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marL="0" indent="0" algn="just">
              <a:buNone/>
            </a:pPr>
            <a:endParaRPr lang="en-US" dirty="0" smtClean="0"/>
          </a:p>
          <a:p>
            <a:pPr marL="0" indent="0" algn="just">
              <a:buNone/>
            </a:pPr>
            <a:r>
              <a:rPr lang="en-US" dirty="0" smtClean="0"/>
              <a:t>The </a:t>
            </a:r>
            <a:r>
              <a:rPr lang="en-US" dirty="0"/>
              <a:t>main objective of this research is contributing to identify information gaps on the economic dimensions associated to NCDs in Latin America and the Caribbean during the period 2000-</a:t>
            </a:r>
            <a:r>
              <a:rPr lang="en-US" dirty="0" smtClean="0"/>
              <a:t>2012.</a:t>
            </a:r>
            <a:endParaRPr lang="en-US" dirty="0">
              <a:solidFill>
                <a:srgbClr val="FF0000"/>
              </a:solidFill>
            </a:endParaRPr>
          </a:p>
        </p:txBody>
      </p:sp>
    </p:spTree>
    <p:extLst>
      <p:ext uri="{BB962C8B-B14F-4D97-AF65-F5344CB8AC3E}">
        <p14:creationId xmlns:p14="http://schemas.microsoft.com/office/powerpoint/2010/main" val="253494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systematic search of articles available at the Virtual Library in Health (BVS) was </a:t>
            </a:r>
            <a:r>
              <a:rPr lang="en-US" dirty="0" smtClean="0"/>
              <a:t>conducted (10.12.2012)</a:t>
            </a:r>
            <a:r>
              <a:rPr lang="en-US" dirty="0" smtClean="0"/>
              <a:t>.</a:t>
            </a:r>
            <a:endParaRPr lang="en-US" dirty="0" smtClean="0"/>
          </a:p>
          <a:p>
            <a:r>
              <a:rPr lang="en-US" dirty="0" smtClean="0"/>
              <a:t>The </a:t>
            </a:r>
            <a:r>
              <a:rPr lang="en-US" dirty="0"/>
              <a:t>review of articles considered the following criteria (previously established): </a:t>
            </a:r>
            <a:endParaRPr lang="en-US" dirty="0" smtClean="0"/>
          </a:p>
          <a:p>
            <a:pPr lvl="1"/>
            <a:r>
              <a:rPr lang="en-US" dirty="0"/>
              <a:t>P</a:t>
            </a:r>
            <a:r>
              <a:rPr lang="en-US" dirty="0" smtClean="0"/>
              <a:t>eriod </a:t>
            </a:r>
            <a:r>
              <a:rPr lang="en-US" dirty="0"/>
              <a:t>2000-</a:t>
            </a:r>
            <a:r>
              <a:rPr lang="en-US" dirty="0" smtClean="0"/>
              <a:t>2012</a:t>
            </a:r>
          </a:p>
          <a:p>
            <a:pPr lvl="1"/>
            <a:r>
              <a:rPr lang="en-US" dirty="0"/>
              <a:t>F</a:t>
            </a:r>
            <a:r>
              <a:rPr lang="en-US" dirty="0" smtClean="0"/>
              <a:t>ocus </a:t>
            </a:r>
            <a:r>
              <a:rPr lang="en-US" dirty="0"/>
              <a:t>on Latin America and the </a:t>
            </a:r>
            <a:r>
              <a:rPr lang="en-US" dirty="0" smtClean="0"/>
              <a:t>Caribbean</a:t>
            </a:r>
          </a:p>
          <a:p>
            <a:pPr lvl="1"/>
            <a:r>
              <a:rPr lang="en-US" dirty="0"/>
              <a:t>E</a:t>
            </a:r>
            <a:r>
              <a:rPr lang="en-US" dirty="0" smtClean="0"/>
              <a:t>conomic studies</a:t>
            </a:r>
          </a:p>
          <a:p>
            <a:pPr lvl="1"/>
            <a:r>
              <a:rPr lang="en-US" dirty="0"/>
              <a:t>P</a:t>
            </a:r>
            <a:r>
              <a:rPr lang="en-US" dirty="0" smtClean="0"/>
              <a:t>rioritized NCDs</a:t>
            </a:r>
          </a:p>
          <a:p>
            <a:pPr lvl="2"/>
            <a:r>
              <a:rPr lang="en-US" dirty="0" smtClean="0"/>
              <a:t>Cancer</a:t>
            </a:r>
          </a:p>
          <a:p>
            <a:pPr lvl="2"/>
            <a:r>
              <a:rPr lang="en-US" dirty="0" smtClean="0"/>
              <a:t>Diabetes</a:t>
            </a:r>
          </a:p>
          <a:p>
            <a:pPr lvl="2"/>
            <a:r>
              <a:rPr lang="en-US" dirty="0" smtClean="0"/>
              <a:t>Cardiovascular diseases</a:t>
            </a:r>
          </a:p>
          <a:p>
            <a:pPr lvl="2"/>
            <a:r>
              <a:rPr lang="en-US" dirty="0" smtClean="0"/>
              <a:t>Respiratory diseases</a:t>
            </a:r>
          </a:p>
          <a:p>
            <a:pPr lvl="2"/>
            <a:r>
              <a:rPr lang="en-US" dirty="0" smtClean="0"/>
              <a:t>Risk factors</a:t>
            </a:r>
          </a:p>
        </p:txBody>
      </p:sp>
    </p:spTree>
    <p:extLst>
      <p:ext uri="{BB962C8B-B14F-4D97-AF65-F5344CB8AC3E}">
        <p14:creationId xmlns:p14="http://schemas.microsoft.com/office/powerpoint/2010/main" val="186183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77500" lnSpcReduction="20000"/>
          </a:bodyPr>
          <a:lstStyle/>
          <a:p>
            <a:r>
              <a:rPr lang="en-US" dirty="0"/>
              <a:t> The final selection and review included </a:t>
            </a:r>
            <a:r>
              <a:rPr lang="en-US" dirty="0" smtClean="0"/>
              <a:t>articles </a:t>
            </a:r>
            <a:r>
              <a:rPr lang="en-US" dirty="0" smtClean="0"/>
              <a:t>regarding:</a:t>
            </a:r>
          </a:p>
          <a:p>
            <a:pPr lvl="1"/>
            <a:r>
              <a:rPr lang="en-US" dirty="0" smtClean="0"/>
              <a:t>Costs </a:t>
            </a:r>
          </a:p>
          <a:p>
            <a:pPr lvl="1"/>
            <a:r>
              <a:rPr lang="en-US" dirty="0" smtClean="0"/>
              <a:t>Economic </a:t>
            </a:r>
            <a:r>
              <a:rPr lang="en-US" dirty="0"/>
              <a:t>impact (mainly macro</a:t>
            </a:r>
            <a:r>
              <a:rPr lang="en-US" dirty="0" smtClean="0"/>
              <a:t>)</a:t>
            </a:r>
            <a:r>
              <a:rPr lang="en-US" dirty="0"/>
              <a:t> </a:t>
            </a:r>
            <a:endParaRPr lang="en-US" dirty="0" smtClean="0"/>
          </a:p>
          <a:p>
            <a:pPr lvl="1"/>
            <a:r>
              <a:rPr lang="en-US" dirty="0" smtClean="0"/>
              <a:t>Economic </a:t>
            </a:r>
            <a:r>
              <a:rPr lang="en-US" dirty="0"/>
              <a:t>evaluations </a:t>
            </a:r>
            <a:endParaRPr lang="en-US" dirty="0" smtClean="0"/>
          </a:p>
          <a:p>
            <a:pPr lvl="1"/>
            <a:r>
              <a:rPr lang="en-US" dirty="0"/>
              <a:t>S</a:t>
            </a:r>
            <a:r>
              <a:rPr lang="en-US" dirty="0" smtClean="0"/>
              <a:t>ocioeconomic </a:t>
            </a:r>
            <a:r>
              <a:rPr lang="en-US" dirty="0"/>
              <a:t>analysis </a:t>
            </a:r>
            <a:endParaRPr lang="en-US" dirty="0" smtClean="0"/>
          </a:p>
          <a:p>
            <a:r>
              <a:rPr lang="en-US" dirty="0" smtClean="0"/>
              <a:t>…on the four prioritized NCDs </a:t>
            </a:r>
            <a:r>
              <a:rPr lang="en-US" dirty="0"/>
              <a:t>(cancer, respiratory diseases, cardiovascular diseases, and diabetes) and their risk factors. </a:t>
            </a:r>
            <a:endParaRPr lang="en-US" dirty="0" smtClean="0"/>
          </a:p>
          <a:p>
            <a:r>
              <a:rPr lang="en-US" dirty="0" smtClean="0"/>
              <a:t>The </a:t>
            </a:r>
            <a:r>
              <a:rPr lang="en-US" dirty="0"/>
              <a:t>selected articles were characterized considering the country under analysis, year of publication, type of NCD, specific disease under analysis and type of study among others.</a:t>
            </a:r>
            <a:r>
              <a:rPr lang="es-ES_tradnl" dirty="0"/>
              <a:t> </a:t>
            </a:r>
            <a:endParaRPr lang="en-US" dirty="0"/>
          </a:p>
          <a:p>
            <a:endParaRPr lang="en-US" dirty="0"/>
          </a:p>
        </p:txBody>
      </p:sp>
    </p:spTree>
    <p:extLst>
      <p:ext uri="{BB962C8B-B14F-4D97-AF65-F5344CB8AC3E}">
        <p14:creationId xmlns:p14="http://schemas.microsoft.com/office/powerpoint/2010/main" val="41889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selection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04678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02265" y="5600763"/>
            <a:ext cx="19132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dirty="0" smtClean="0"/>
              <a:t>*LAC, Economics, NCDs </a:t>
            </a:r>
            <a:endParaRPr lang="en-US" i="1" dirty="0"/>
          </a:p>
        </p:txBody>
      </p:sp>
      <p:cxnSp>
        <p:nvCxnSpPr>
          <p:cNvPr id="9" name="Straight Arrow Connector 8"/>
          <p:cNvCxnSpPr/>
          <p:nvPr/>
        </p:nvCxnSpPr>
        <p:spPr>
          <a:xfrm flipV="1">
            <a:off x="3022374" y="4854653"/>
            <a:ext cx="675251" cy="578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60000" y="5999228"/>
            <a:ext cx="121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88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country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22963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63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NCDs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46599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638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670</TotalTime>
  <Words>1062</Words>
  <Application>Microsoft Macintosh PowerPoint</Application>
  <PresentationFormat>On-screen Show (4:3)</PresentationFormat>
  <Paragraphs>121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Economic dimensions of selected NCDs in Latin America and the Caribbean: characterization of studies based on a systematic search</vt:lpstr>
      <vt:lpstr>Background</vt:lpstr>
      <vt:lpstr>Background</vt:lpstr>
      <vt:lpstr>Objective</vt:lpstr>
      <vt:lpstr>Methods</vt:lpstr>
      <vt:lpstr>Methods</vt:lpstr>
      <vt:lpstr>Results: selection</vt:lpstr>
      <vt:lpstr>Results: by country</vt:lpstr>
      <vt:lpstr>Results: by NCDs</vt:lpstr>
      <vt:lpstr>Results: by economic study</vt:lpstr>
      <vt:lpstr>Results: by year of publication</vt:lpstr>
      <vt:lpstr>Results: affiliation</vt:lpstr>
      <vt:lpstr>Results: funding</vt:lpstr>
      <vt:lpstr>Results: NCDs by country</vt:lpstr>
      <vt:lpstr>Results: type of study by country</vt:lpstr>
      <vt:lpstr>Results: NCDs by year</vt:lpstr>
      <vt:lpstr>Results: economic study and year</vt:lpstr>
      <vt:lpstr>Results: economic study and NCDs</vt:lpstr>
      <vt:lpstr>Results: economic study and cancer</vt:lpstr>
      <vt:lpstr>Results: economic study and risk factor</vt:lpstr>
      <vt:lpstr>Results: economic study an respiratory diseases</vt:lpstr>
      <vt:lpstr>Results: economic study and cardiovascular disease</vt:lpstr>
      <vt:lpstr>Discussion</vt:lpstr>
      <vt:lpstr>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dimensions of selected NCDs in Latin America and the Caribbean: characterization of studies based on a systematic search</dc:title>
  <dc:creator>Carla Castillo Laborde</dc:creator>
  <cp:lastModifiedBy>Carla Castillo Laborde</cp:lastModifiedBy>
  <cp:revision>51</cp:revision>
  <dcterms:created xsi:type="dcterms:W3CDTF">2013-06-16T01:50:31Z</dcterms:created>
  <dcterms:modified xsi:type="dcterms:W3CDTF">2013-06-24T04:19:14Z</dcterms:modified>
</cp:coreProperties>
</file>