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272903439736917E-2"/>
          <c:y val="3.3604214107382915E-2"/>
          <c:w val="0.73746633122108074"/>
          <c:h val="0.8180842272764684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MCV1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70</c:v>
                </c:pt>
                <c:pt idx="1">
                  <c:v>72</c:v>
                </c:pt>
                <c:pt idx="2">
                  <c:v>73</c:v>
                </c:pt>
                <c:pt idx="3">
                  <c:v>74</c:v>
                </c:pt>
                <c:pt idx="4">
                  <c:v>76</c:v>
                </c:pt>
                <c:pt idx="5">
                  <c:v>78</c:v>
                </c:pt>
                <c:pt idx="6">
                  <c:v>80</c:v>
                </c:pt>
                <c:pt idx="7">
                  <c:v>80</c:v>
                </c:pt>
                <c:pt idx="8">
                  <c:v>82</c:v>
                </c:pt>
                <c:pt idx="9">
                  <c:v>84</c:v>
                </c:pt>
                <c:pt idx="10">
                  <c:v>85</c:v>
                </c:pt>
                <c:pt idx="11">
                  <c:v>85</c:v>
                </c:pt>
                <c:pt idx="12">
                  <c:v>85</c:v>
                </c:pt>
                <c:pt idx="13">
                  <c:v>85</c:v>
                </c:pt>
                <c:pt idx="14">
                  <c:v>85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MCV2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15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20</c:v>
                </c:pt>
                <c:pt idx="5">
                  <c:v>31</c:v>
                </c:pt>
                <c:pt idx="6">
                  <c:v>33</c:v>
                </c:pt>
                <c:pt idx="7">
                  <c:v>34</c:v>
                </c:pt>
                <c:pt idx="8">
                  <c:v>36</c:v>
                </c:pt>
                <c:pt idx="9">
                  <c:v>39</c:v>
                </c:pt>
                <c:pt idx="10">
                  <c:v>40</c:v>
                </c:pt>
                <c:pt idx="11">
                  <c:v>47</c:v>
                </c:pt>
                <c:pt idx="12">
                  <c:v>50</c:v>
                </c:pt>
                <c:pt idx="13">
                  <c:v>55</c:v>
                </c:pt>
                <c:pt idx="14">
                  <c:v>56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RCV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Sheet1!$D$2:$D$16</c:f>
              <c:numCache>
                <c:formatCode>0</c:formatCode>
                <c:ptCount val="15"/>
                <c:pt idx="0">
                  <c:v>21.99200724882807</c:v>
                </c:pt>
                <c:pt idx="1">
                  <c:v>22.737724462616676</c:v>
                </c:pt>
                <c:pt idx="2">
                  <c:v>22.785359449210809</c:v>
                </c:pt>
                <c:pt idx="3">
                  <c:v>23.609357800845039</c:v>
                </c:pt>
                <c:pt idx="4">
                  <c:v>24.641311204169579</c:v>
                </c:pt>
                <c:pt idx="5">
                  <c:v>24.489422305634932</c:v>
                </c:pt>
                <c:pt idx="6">
                  <c:v>25.967538419360025</c:v>
                </c:pt>
                <c:pt idx="7">
                  <c:v>25.871696670458977</c:v>
                </c:pt>
                <c:pt idx="8">
                  <c:v>39.013454634847847</c:v>
                </c:pt>
                <c:pt idx="9">
                  <c:v>39.335943470979821</c:v>
                </c:pt>
                <c:pt idx="10">
                  <c:v>40.689540374554326</c:v>
                </c:pt>
                <c:pt idx="11">
                  <c:v>40.693854386558279</c:v>
                </c:pt>
                <c:pt idx="12">
                  <c:v>42.255923819917477</c:v>
                </c:pt>
                <c:pt idx="13">
                  <c:v>43.797986558195163</c:v>
                </c:pt>
                <c:pt idx="14">
                  <c:v>45.735365033806929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824640"/>
        <c:axId val="107618304"/>
      </c:lineChart>
      <c:catAx>
        <c:axId val="10782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7618304"/>
        <c:crosses val="autoZero"/>
        <c:auto val="1"/>
        <c:lblAlgn val="ctr"/>
        <c:lblOffset val="100"/>
        <c:noMultiLvlLbl val="0"/>
      </c:catAx>
      <c:valAx>
        <c:axId val="10761830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782464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2268985175698247"/>
          <c:y val="1.1149825783972125E-2"/>
          <c:w val="0.3528157046943115"/>
          <c:h val="9.6878597492386628E-2"/>
        </c:manualLayout>
      </c:layout>
      <c:overlay val="0"/>
      <c:spPr>
        <a:solidFill>
          <a:schemeClr val="bg1">
            <a:lumMod val="95000"/>
          </a:schemeClr>
        </a:solidFill>
        <a:ln w="3175"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0.8278</cdr:x>
      <cdr:y>0.08542</cdr:y>
    </cdr:from>
    <cdr:to>
      <cdr:x>0.92401</cdr:x>
      <cdr:y>0.18683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02782" y="389193"/>
          <a:ext cx="790647" cy="462031"/>
        </a:xfrm>
        <a:prstGeom xmlns:a="http://schemas.openxmlformats.org/drawingml/2006/main" prst="rect">
          <a:avLst/>
        </a:prstGeom>
        <a:ln xmlns:a="http://schemas.openxmlformats.org/drawingml/2006/main" w="31750">
          <a:solidFill>
            <a:srgbClr val="1E7FB8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2400" b="1" dirty="0" smtClean="0"/>
            <a:t>85%</a:t>
          </a:r>
          <a:endParaRPr lang="en-GB" sz="2400" b="1" dirty="0"/>
        </a:p>
      </cdr:txBody>
    </cdr:sp>
  </cdr:relSizeAnchor>
  <cdr:relSizeAnchor xmlns:cdr="http://schemas.openxmlformats.org/drawingml/2006/chartDrawing">
    <cdr:from>
      <cdr:x>0.8278</cdr:x>
      <cdr:y>0.30705</cdr:y>
    </cdr:from>
    <cdr:to>
      <cdr:x>0.924</cdr:x>
      <cdr:y>0.40425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802782" y="1398967"/>
          <a:ext cx="790565" cy="442857"/>
        </a:xfrm>
        <a:prstGeom xmlns:a="http://schemas.openxmlformats.org/drawingml/2006/main" prst="rect">
          <a:avLst/>
        </a:prstGeom>
        <a:ln xmlns:a="http://schemas.openxmlformats.org/drawingml/2006/main" w="31750">
          <a:solidFill>
            <a:srgbClr val="FF000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2400" b="1" dirty="0" smtClean="0"/>
            <a:t>56%</a:t>
          </a:r>
          <a:endParaRPr lang="en-GB" sz="2400" b="1" dirty="0"/>
        </a:p>
      </cdr:txBody>
    </cdr:sp>
  </cdr:relSizeAnchor>
  <cdr:relSizeAnchor xmlns:cdr="http://schemas.openxmlformats.org/drawingml/2006/chartDrawing">
    <cdr:from>
      <cdr:x>0.8278</cdr:x>
      <cdr:y>0.44298</cdr:y>
    </cdr:from>
    <cdr:to>
      <cdr:x>0.92401</cdr:x>
      <cdr:y>0.53805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802782" y="2018280"/>
          <a:ext cx="790647" cy="433143"/>
        </a:xfrm>
        <a:prstGeom xmlns:a="http://schemas.openxmlformats.org/drawingml/2006/main" prst="rect">
          <a:avLst/>
        </a:prstGeom>
        <a:ln xmlns:a="http://schemas.openxmlformats.org/drawingml/2006/main" w="31750">
          <a:solidFill>
            <a:srgbClr val="92D05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2400" b="1" dirty="0" smtClean="0"/>
            <a:t>46%</a:t>
          </a:r>
          <a:endParaRPr lang="en-GB" sz="2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BC176-44A5-4FD4-9C2B-33D5AB4FF288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836A3-4382-4260-AC74-0C653D677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83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68F2A-0E9C-4525-A26A-899F6073E66F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042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7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9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9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6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7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6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8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2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3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1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4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EC97D-5BCD-440D-A235-38B13B3B6BC1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EA4CF-74F4-4023-A809-21847428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8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b="1" smtClean="0">
                <a:solidFill>
                  <a:srgbClr val="002060"/>
                </a:solidFill>
              </a:rPr>
              <a:t>Brechas grandes en la cobertura de rutina</a:t>
            </a:r>
            <a:br>
              <a:rPr lang="es-CL" sz="3600" b="1" smtClean="0">
                <a:solidFill>
                  <a:srgbClr val="002060"/>
                </a:solidFill>
              </a:rPr>
            </a:br>
            <a:r>
              <a:rPr lang="es-CL" sz="2200" smtClean="0">
                <a:solidFill>
                  <a:srgbClr val="002060"/>
                </a:solidFill>
              </a:rPr>
              <a:t>Cobertura global de inmunización con la MCV1, MCV2, RCV, 2000-2014</a:t>
            </a:r>
            <a:endParaRPr lang="es-CL" sz="3600" b="1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6630273"/>
              </p:ext>
            </p:extLst>
          </p:nvPr>
        </p:nvGraphicFramePr>
        <p:xfrm>
          <a:off x="588618" y="1510976"/>
          <a:ext cx="8217925" cy="455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ight Brace 6"/>
          <p:cNvSpPr/>
          <p:nvPr/>
        </p:nvSpPr>
        <p:spPr>
          <a:xfrm rot="10800000">
            <a:off x="6172201" y="1998044"/>
            <a:ext cx="288032" cy="1811956"/>
          </a:xfrm>
          <a:prstGeom prst="rightBrace">
            <a:avLst>
              <a:gd name="adj1" fmla="val 44273"/>
              <a:gd name="adj2" fmla="val 50000"/>
            </a:avLst>
          </a:prstGeom>
          <a:ln w="857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>
              <a:xfrm>
                <a:off x="4024814" y="2564906"/>
                <a:ext cx="2024850" cy="964351"/>
              </a:xfrm>
              <a:prstGeom prst="roundRect">
                <a:avLst>
                  <a:gd name="adj" fmla="val 29286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s-CL" sz="200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s-CL" sz="2000" smtClean="0">
                    <a:solidFill>
                      <a:srgbClr val="C00000"/>
                    </a:solidFill>
                  </a:rPr>
                  <a:t>50</a:t>
                </a:r>
                <a:r>
                  <a:rPr lang="es-CL" sz="2000">
                    <a:solidFill>
                      <a:srgbClr val="C00000"/>
                    </a:solidFill>
                  </a:rPr>
                  <a:t>% </a:t>
                </a:r>
                <a:r>
                  <a:rPr lang="es-CL" sz="2000" smtClean="0">
                    <a:solidFill>
                      <a:srgbClr val="C00000"/>
                    </a:solidFill>
                  </a:rPr>
                  <a:t>del cohorte global de nacimientos</a:t>
                </a:r>
                <a:endParaRPr lang="es-CL" sz="200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4814" y="2564906"/>
                <a:ext cx="2024850" cy="964351"/>
              </a:xfrm>
              <a:prstGeom prst="roundRect">
                <a:avLst>
                  <a:gd name="adj" fmla="val 29286"/>
                </a:avLst>
              </a:prstGeom>
              <a:blipFill rotWithShape="1">
                <a:blip r:embed="rId4"/>
                <a:stretch>
                  <a:fillRect t="-5696" b="-1329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 rot="16200000">
            <a:off x="-56580" y="3241842"/>
            <a:ext cx="11411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600" b="1" smtClean="0">
                <a:solidFill>
                  <a:prstClr val="black"/>
                </a:solidFill>
                <a:cs typeface="Times New Roman" panose="02020603050405020304" pitchFamily="18" charset="0"/>
              </a:rPr>
              <a:t>Porcentaje </a:t>
            </a:r>
            <a:endParaRPr lang="es-CL" sz="1600" b="1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0960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 smtClean="0"/>
              <a:t>MCV 1</a:t>
            </a:r>
            <a:r>
              <a:rPr lang="es-CL" sz="1200" dirty="0" smtClean="0"/>
              <a:t>: primera dosis de la vacuna contra el sarampión; </a:t>
            </a:r>
            <a:r>
              <a:rPr lang="es-CL" sz="1200" b="1" dirty="0" smtClean="0"/>
              <a:t>MCV2</a:t>
            </a:r>
            <a:r>
              <a:rPr lang="es-CL" sz="1200" dirty="0" smtClean="0"/>
              <a:t>: segunda dosis de la vacuna contra el sarampión;</a:t>
            </a:r>
          </a:p>
          <a:p>
            <a:r>
              <a:rPr lang="es-CL" sz="1200" b="1" dirty="0" smtClean="0"/>
              <a:t>RCV</a:t>
            </a:r>
            <a:r>
              <a:rPr lang="es-CL" sz="1200" dirty="0" smtClean="0"/>
              <a:t>: vacuna contra la rubéola</a:t>
            </a:r>
          </a:p>
          <a:p>
            <a:r>
              <a:rPr lang="es-CL" sz="1200" i="1" dirty="0" smtClean="0"/>
              <a:t>Fuente</a:t>
            </a:r>
            <a:r>
              <a:rPr lang="es-CL" sz="1200" dirty="0" smtClean="0"/>
              <a:t>: Formulario conjunto para la notificación de la OPS/UNICEF</a:t>
            </a:r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37884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62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Brechas grandes en la cobertura de rutina Cobertura global de inmunización con la MCV1, MCV2, RCV, 2000-2014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Gaps in Routine Coverage Global immunization coverage with MCV1, MCV2, RCV, 2000-2014</dc:title>
  <dc:creator>admin</dc:creator>
  <cp:lastModifiedBy>Pacis, Ms. Carmelita Lucia (WDC)</cp:lastModifiedBy>
  <cp:revision>9</cp:revision>
  <dcterms:created xsi:type="dcterms:W3CDTF">2015-10-20T01:14:20Z</dcterms:created>
  <dcterms:modified xsi:type="dcterms:W3CDTF">2015-10-23T20:22:34Z</dcterms:modified>
</cp:coreProperties>
</file>