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04" y="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rresc\Desktop\En%20proceso\Informe%20Campa&#241;a%202015\CAMPA&#209;A%20SR-Datos%20al%2030-08-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noProof="0" dirty="0" smtClean="0"/>
              <a:t>Vaccination coverage by age group and health region</a:t>
            </a:r>
            <a:endParaRPr lang="en-US" sz="1800" baseline="0" noProof="0" dirty="0" smtClean="0"/>
          </a:p>
          <a:p>
            <a:pPr>
              <a:defRPr sz="1800"/>
            </a:pPr>
            <a:r>
              <a:rPr lang="en-US" sz="1800" baseline="0" noProof="0" dirty="0" smtClean="0"/>
              <a:t>National follow-up campaign. Dominican Republic, 2015</a:t>
            </a:r>
            <a:endParaRPr lang="en-US" sz="1800" noProof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'Cobertura por edad'!$L$10</c:f>
              <c:strCache>
                <c:ptCount val="1"/>
                <c:pt idx="0">
                  <c:v>1 Año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'Cobertura por edad'!$A$272:$A$281</c:f>
              <c:strCache>
                <c:ptCount val="10"/>
                <c:pt idx="0">
                  <c:v>REGION 0</c:v>
                </c:pt>
                <c:pt idx="1">
                  <c:v>REGION I</c:v>
                </c:pt>
                <c:pt idx="2">
                  <c:v>REGION II</c:v>
                </c:pt>
                <c:pt idx="3">
                  <c:v>REGION III</c:v>
                </c:pt>
                <c:pt idx="4">
                  <c:v>REGION IV</c:v>
                </c:pt>
                <c:pt idx="5">
                  <c:v>REGION V</c:v>
                </c:pt>
                <c:pt idx="6">
                  <c:v>REGION VI</c:v>
                </c:pt>
                <c:pt idx="7">
                  <c:v>REGION VII</c:v>
                </c:pt>
                <c:pt idx="8">
                  <c:v>REGION VIII</c:v>
                </c:pt>
                <c:pt idx="9">
                  <c:v>TOTAL PAIS</c:v>
                </c:pt>
              </c:strCache>
            </c:strRef>
          </c:cat>
          <c:val>
            <c:numRef>
              <c:f>'Cobertura por edad'!$L$272:$L$281</c:f>
              <c:numCache>
                <c:formatCode>0.0%</c:formatCode>
                <c:ptCount val="10"/>
                <c:pt idx="0">
                  <c:v>0.8844796691936595</c:v>
                </c:pt>
                <c:pt idx="1">
                  <c:v>1.0097916293510061</c:v>
                </c:pt>
                <c:pt idx="2">
                  <c:v>0.94388032928665233</c:v>
                </c:pt>
                <c:pt idx="3">
                  <c:v>0.86180317658050454</c:v>
                </c:pt>
                <c:pt idx="4">
                  <c:v>1.0342736620089639</c:v>
                </c:pt>
                <c:pt idx="5">
                  <c:v>1.0032168662773433</c:v>
                </c:pt>
                <c:pt idx="6">
                  <c:v>1.0098216839897016</c:v>
                </c:pt>
                <c:pt idx="7">
                  <c:v>1.0064126279442596</c:v>
                </c:pt>
                <c:pt idx="8">
                  <c:v>0.93388938264852672</c:v>
                </c:pt>
                <c:pt idx="9">
                  <c:v>0.93707588860822011</c:v>
                </c:pt>
              </c:numCache>
            </c:numRef>
          </c:val>
        </c:ser>
        <c:ser>
          <c:idx val="1"/>
          <c:order val="1"/>
          <c:tx>
            <c:strRef>
              <c:f>'Cobertura por edad'!$M$10</c:f>
              <c:strCache>
                <c:ptCount val="1"/>
                <c:pt idx="0">
                  <c:v>2 Años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'Cobertura por edad'!$A$272:$A$281</c:f>
              <c:strCache>
                <c:ptCount val="10"/>
                <c:pt idx="0">
                  <c:v>REGION 0</c:v>
                </c:pt>
                <c:pt idx="1">
                  <c:v>REGION I</c:v>
                </c:pt>
                <c:pt idx="2">
                  <c:v>REGION II</c:v>
                </c:pt>
                <c:pt idx="3">
                  <c:v>REGION III</c:v>
                </c:pt>
                <c:pt idx="4">
                  <c:v>REGION IV</c:v>
                </c:pt>
                <c:pt idx="5">
                  <c:v>REGION V</c:v>
                </c:pt>
                <c:pt idx="6">
                  <c:v>REGION VI</c:v>
                </c:pt>
                <c:pt idx="7">
                  <c:v>REGION VII</c:v>
                </c:pt>
                <c:pt idx="8">
                  <c:v>REGION VIII</c:v>
                </c:pt>
                <c:pt idx="9">
                  <c:v>TOTAL PAIS</c:v>
                </c:pt>
              </c:strCache>
            </c:strRef>
          </c:cat>
          <c:val>
            <c:numRef>
              <c:f>'Cobertura por edad'!$M$272:$M$281</c:f>
              <c:numCache>
                <c:formatCode>0.0%</c:formatCode>
                <c:ptCount val="10"/>
                <c:pt idx="0">
                  <c:v>0.90447679209008514</c:v>
                </c:pt>
                <c:pt idx="1">
                  <c:v>0.95817219015886235</c:v>
                </c:pt>
                <c:pt idx="2">
                  <c:v>0.84680688092426515</c:v>
                </c:pt>
                <c:pt idx="3">
                  <c:v>0.84470989761092152</c:v>
                </c:pt>
                <c:pt idx="4">
                  <c:v>0.99014713610089333</c:v>
                </c:pt>
                <c:pt idx="5">
                  <c:v>0.98027516149711524</c:v>
                </c:pt>
                <c:pt idx="6">
                  <c:v>0.99287410926365793</c:v>
                </c:pt>
                <c:pt idx="7">
                  <c:v>0.96019656019656019</c:v>
                </c:pt>
                <c:pt idx="8">
                  <c:v>0.98569482288828336</c:v>
                </c:pt>
                <c:pt idx="9">
                  <c:v>0.92031801033379812</c:v>
                </c:pt>
              </c:numCache>
            </c:numRef>
          </c:val>
        </c:ser>
        <c:ser>
          <c:idx val="2"/>
          <c:order val="2"/>
          <c:tx>
            <c:strRef>
              <c:f>'Cobertura por edad'!$N$10</c:f>
              <c:strCache>
                <c:ptCount val="1"/>
                <c:pt idx="0">
                  <c:v>3 Años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'Cobertura por edad'!$A$272:$A$281</c:f>
              <c:strCache>
                <c:ptCount val="10"/>
                <c:pt idx="0">
                  <c:v>REGION 0</c:v>
                </c:pt>
                <c:pt idx="1">
                  <c:v>REGION I</c:v>
                </c:pt>
                <c:pt idx="2">
                  <c:v>REGION II</c:v>
                </c:pt>
                <c:pt idx="3">
                  <c:v>REGION III</c:v>
                </c:pt>
                <c:pt idx="4">
                  <c:v>REGION IV</c:v>
                </c:pt>
                <c:pt idx="5">
                  <c:v>REGION V</c:v>
                </c:pt>
                <c:pt idx="6">
                  <c:v>REGION VI</c:v>
                </c:pt>
                <c:pt idx="7">
                  <c:v>REGION VII</c:v>
                </c:pt>
                <c:pt idx="8">
                  <c:v>REGION VIII</c:v>
                </c:pt>
                <c:pt idx="9">
                  <c:v>TOTAL PAIS</c:v>
                </c:pt>
              </c:strCache>
            </c:strRef>
          </c:cat>
          <c:val>
            <c:numRef>
              <c:f>'Cobertura por edad'!$N$272:$N$281</c:f>
              <c:numCache>
                <c:formatCode>0.0%</c:formatCode>
                <c:ptCount val="10"/>
                <c:pt idx="0">
                  <c:v>0.96181883200836249</c:v>
                </c:pt>
                <c:pt idx="1">
                  <c:v>0.9858172933674989</c:v>
                </c:pt>
                <c:pt idx="2">
                  <c:v>0.89188670801099679</c:v>
                </c:pt>
                <c:pt idx="3">
                  <c:v>0.9042032476109082</c:v>
                </c:pt>
                <c:pt idx="4">
                  <c:v>1.0123684210526316</c:v>
                </c:pt>
                <c:pt idx="5">
                  <c:v>0.99031811894882438</c:v>
                </c:pt>
                <c:pt idx="6">
                  <c:v>1.0210295936816063</c:v>
                </c:pt>
                <c:pt idx="7">
                  <c:v>0.97538461538461541</c:v>
                </c:pt>
                <c:pt idx="8">
                  <c:v>0.98901548748038481</c:v>
                </c:pt>
                <c:pt idx="9">
                  <c:v>0.95958926967013225</c:v>
                </c:pt>
              </c:numCache>
            </c:numRef>
          </c:val>
        </c:ser>
        <c:ser>
          <c:idx val="3"/>
          <c:order val="3"/>
          <c:tx>
            <c:strRef>
              <c:f>'Cobertura por edad'!$O$10</c:f>
              <c:strCache>
                <c:ptCount val="1"/>
                <c:pt idx="0">
                  <c:v>4 Años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'Cobertura por edad'!$A$272:$A$281</c:f>
              <c:strCache>
                <c:ptCount val="10"/>
                <c:pt idx="0">
                  <c:v>REGION 0</c:v>
                </c:pt>
                <c:pt idx="1">
                  <c:v>REGION I</c:v>
                </c:pt>
                <c:pt idx="2">
                  <c:v>REGION II</c:v>
                </c:pt>
                <c:pt idx="3">
                  <c:v>REGION III</c:v>
                </c:pt>
                <c:pt idx="4">
                  <c:v>REGION IV</c:v>
                </c:pt>
                <c:pt idx="5">
                  <c:v>REGION V</c:v>
                </c:pt>
                <c:pt idx="6">
                  <c:v>REGION VI</c:v>
                </c:pt>
                <c:pt idx="7">
                  <c:v>REGION VII</c:v>
                </c:pt>
                <c:pt idx="8">
                  <c:v>REGION VIII</c:v>
                </c:pt>
                <c:pt idx="9">
                  <c:v>TOTAL PAIS</c:v>
                </c:pt>
              </c:strCache>
            </c:strRef>
          </c:cat>
          <c:val>
            <c:numRef>
              <c:f>'Cobertura por edad'!$O$272:$O$281</c:f>
              <c:numCache>
                <c:formatCode>0.0%</c:formatCode>
                <c:ptCount val="10"/>
                <c:pt idx="0">
                  <c:v>1.0322212128719686</c:v>
                </c:pt>
                <c:pt idx="1">
                  <c:v>0.97173524150268331</c:v>
                </c:pt>
                <c:pt idx="2">
                  <c:v>0.94657880426090013</c:v>
                </c:pt>
                <c:pt idx="3">
                  <c:v>0.88383484954513647</c:v>
                </c:pt>
                <c:pt idx="4">
                  <c:v>1.0242264647794601</c:v>
                </c:pt>
                <c:pt idx="5">
                  <c:v>0.99881358445795643</c:v>
                </c:pt>
                <c:pt idx="6">
                  <c:v>1.0686535897924205</c:v>
                </c:pt>
                <c:pt idx="7">
                  <c:v>0.96194112575440327</c:v>
                </c:pt>
                <c:pt idx="8">
                  <c:v>1.0195261828360755</c:v>
                </c:pt>
                <c:pt idx="9">
                  <c:v>0.99774453087269699</c:v>
                </c:pt>
              </c:numCache>
            </c:numRef>
          </c:val>
        </c:ser>
        <c:ser>
          <c:idx val="4"/>
          <c:order val="4"/>
          <c:tx>
            <c:strRef>
              <c:f>'Cobertura por edad'!$P$10</c:f>
              <c:strCache>
                <c:ptCount val="1"/>
                <c:pt idx="0">
                  <c:v>Total 1 a 4 Años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'Cobertura por edad'!$A$272:$A$281</c:f>
              <c:strCache>
                <c:ptCount val="10"/>
                <c:pt idx="0">
                  <c:v>REGION 0</c:v>
                </c:pt>
                <c:pt idx="1">
                  <c:v>REGION I</c:v>
                </c:pt>
                <c:pt idx="2">
                  <c:v>REGION II</c:v>
                </c:pt>
                <c:pt idx="3">
                  <c:v>REGION III</c:v>
                </c:pt>
                <c:pt idx="4">
                  <c:v>REGION IV</c:v>
                </c:pt>
                <c:pt idx="5">
                  <c:v>REGION V</c:v>
                </c:pt>
                <c:pt idx="6">
                  <c:v>REGION VI</c:v>
                </c:pt>
                <c:pt idx="7">
                  <c:v>REGION VII</c:v>
                </c:pt>
                <c:pt idx="8">
                  <c:v>REGION VIII</c:v>
                </c:pt>
                <c:pt idx="9">
                  <c:v>TOTAL PAIS</c:v>
                </c:pt>
              </c:strCache>
            </c:strRef>
          </c:cat>
          <c:val>
            <c:numRef>
              <c:f>'Cobertura por edad'!$P$272:$P$281</c:f>
              <c:numCache>
                <c:formatCode>0.0%</c:formatCode>
                <c:ptCount val="10"/>
                <c:pt idx="0">
                  <c:v>0.9457503525607952</c:v>
                </c:pt>
                <c:pt idx="1">
                  <c:v>0.98135812955429391</c:v>
                </c:pt>
                <c:pt idx="2">
                  <c:v>0.90723849874095686</c:v>
                </c:pt>
                <c:pt idx="3">
                  <c:v>0.87363021683376074</c:v>
                </c:pt>
                <c:pt idx="4">
                  <c:v>1.0152337709340966</c:v>
                </c:pt>
                <c:pt idx="5">
                  <c:v>0.99314459349292228</c:v>
                </c:pt>
                <c:pt idx="6">
                  <c:v>1.0230825976251101</c:v>
                </c:pt>
                <c:pt idx="7">
                  <c:v>0.97596405379620221</c:v>
                </c:pt>
                <c:pt idx="8">
                  <c:v>0.98205115080786887</c:v>
                </c:pt>
                <c:pt idx="9">
                  <c:v>0.95366925243748057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298688"/>
        <c:axId val="100082816"/>
      </c:barChart>
      <c:catAx>
        <c:axId val="117298688"/>
        <c:scaling>
          <c:orientation val="minMax"/>
        </c:scaling>
        <c:delete val="0"/>
        <c:axPos val="b"/>
        <c:majorTickMark val="out"/>
        <c:minorTickMark val="none"/>
        <c:tickLblPos val="nextTo"/>
        <c:crossAx val="100082816"/>
        <c:crosses val="autoZero"/>
        <c:auto val="1"/>
        <c:lblAlgn val="ctr"/>
        <c:lblOffset val="100"/>
        <c:noMultiLvlLbl val="0"/>
      </c:catAx>
      <c:valAx>
        <c:axId val="100082816"/>
        <c:scaling>
          <c:orientation val="minMax"/>
          <c:max val="1.100000000000000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17298688"/>
        <c:crosses val="autoZero"/>
        <c:crossBetween val="between"/>
        <c:majorUnit val="0.1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16013651043390698"/>
          <c:y val="0.94859042862962817"/>
          <c:w val="0.71055993000874895"/>
          <c:h val="3.3082463081490425E-2"/>
        </c:manualLayout>
      </c:layout>
      <c:overlay val="0"/>
      <c:spPr>
        <a:ln>
          <a:solidFill>
            <a:schemeClr val="bg1">
              <a:lumMod val="50000"/>
            </a:schemeClr>
          </a:solidFill>
        </a:ln>
      </c:spPr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5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1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7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8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76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2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2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4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1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7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C30A0-2741-4B03-B169-A4E6CC1DE1E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D7D7D-F0B8-4A15-9C02-518BA27C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9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260299" y="4005064"/>
            <a:ext cx="1600178" cy="138499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Vaccinated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1400" dirty="0" smtClean="0"/>
              <a:t>1 year:   182,146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1400" dirty="0" smtClean="0"/>
              <a:t>2 years: 179,543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1400" dirty="0" smtClean="0"/>
              <a:t>3 years: 186,904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1400" dirty="0" smtClean="0"/>
              <a:t>4 years: 194,199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1400" b="1" dirty="0" smtClean="0"/>
              <a:t>Total:     742,792</a:t>
            </a:r>
            <a:endParaRPr lang="en-US" sz="14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6172200" y="6412468"/>
            <a:ext cx="2944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Country report sent to FGL/PAHO</a:t>
            </a:r>
          </a:p>
          <a:p>
            <a:r>
              <a:rPr lang="en-US" sz="900" dirty="0" smtClean="0"/>
              <a:t>Data as of August 30, 2015</a:t>
            </a:r>
            <a:endParaRPr lang="en-US" sz="900" dirty="0"/>
          </a:p>
        </p:txBody>
      </p:sp>
      <p:grpSp>
        <p:nvGrpSpPr>
          <p:cNvPr id="2" name="Group 1"/>
          <p:cNvGrpSpPr/>
          <p:nvPr/>
        </p:nvGrpSpPr>
        <p:grpSpPr>
          <a:xfrm>
            <a:off x="38863" y="533400"/>
            <a:ext cx="7248106" cy="5726599"/>
            <a:chOff x="38863" y="533400"/>
            <a:chExt cx="7248106" cy="5726599"/>
          </a:xfrm>
        </p:grpSpPr>
        <p:graphicFrame>
          <p:nvGraphicFramePr>
            <p:cNvPr id="8" name="4 Gráfico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4761747"/>
                </p:ext>
              </p:extLst>
            </p:nvPr>
          </p:nvGraphicFramePr>
          <p:xfrm>
            <a:off x="38863" y="533400"/>
            <a:ext cx="7248106" cy="57265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6" name="5 Conector recto de flecha"/>
            <p:cNvCxnSpPr/>
            <p:nvPr/>
          </p:nvCxnSpPr>
          <p:spPr>
            <a:xfrm flipH="1">
              <a:off x="539552" y="1977792"/>
              <a:ext cx="6656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4 CuadroTexto"/>
            <p:cNvSpPr txBox="1"/>
            <p:nvPr/>
          </p:nvSpPr>
          <p:spPr>
            <a:xfrm>
              <a:off x="1809138" y="5968992"/>
              <a:ext cx="323448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s-PE" sz="1100" dirty="0" err="1" smtClean="0"/>
                <a:t>Year</a:t>
              </a:r>
              <a:endParaRPr lang="es-PE" sz="1100" dirty="0"/>
            </a:p>
          </p:txBody>
        </p:sp>
        <p:sp>
          <p:nvSpPr>
            <p:cNvPr id="9" name="4 CuadroTexto"/>
            <p:cNvSpPr txBox="1"/>
            <p:nvPr/>
          </p:nvSpPr>
          <p:spPr>
            <a:xfrm>
              <a:off x="2631420" y="5968992"/>
              <a:ext cx="323448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s-PE" sz="1100" dirty="0" err="1" smtClean="0"/>
                <a:t>Years</a:t>
              </a:r>
              <a:endParaRPr lang="es-PE" sz="1100" dirty="0"/>
            </a:p>
          </p:txBody>
        </p:sp>
        <p:sp>
          <p:nvSpPr>
            <p:cNvPr id="10" name="4 CuadroTexto"/>
            <p:cNvSpPr txBox="1"/>
            <p:nvPr/>
          </p:nvSpPr>
          <p:spPr>
            <a:xfrm>
              <a:off x="3499251" y="5968992"/>
              <a:ext cx="323448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s-PE" sz="1100" dirty="0" err="1" smtClean="0"/>
                <a:t>Years</a:t>
              </a:r>
              <a:endParaRPr lang="es-PE" sz="1100" dirty="0"/>
            </a:p>
          </p:txBody>
        </p:sp>
        <p:sp>
          <p:nvSpPr>
            <p:cNvPr id="11" name="4 CuadroTexto"/>
            <p:cNvSpPr txBox="1"/>
            <p:nvPr/>
          </p:nvSpPr>
          <p:spPr>
            <a:xfrm>
              <a:off x="4368389" y="5968992"/>
              <a:ext cx="323448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s-PE" sz="1100" dirty="0" err="1" smtClean="0"/>
                <a:t>Years</a:t>
              </a:r>
              <a:endParaRPr lang="es-PE" sz="1100" dirty="0"/>
            </a:p>
          </p:txBody>
        </p:sp>
        <p:sp>
          <p:nvSpPr>
            <p:cNvPr id="12" name="4 CuadroTexto"/>
            <p:cNvSpPr txBox="1"/>
            <p:nvPr/>
          </p:nvSpPr>
          <p:spPr>
            <a:xfrm>
              <a:off x="5448302" y="5968992"/>
              <a:ext cx="647697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s-PE" sz="1100" dirty="0" smtClean="0"/>
                <a:t>1-4 </a:t>
              </a:r>
              <a:r>
                <a:rPr lang="es-PE" sz="1100" dirty="0" err="1" smtClean="0"/>
                <a:t>Years</a:t>
              </a:r>
              <a:r>
                <a:rPr lang="es-PE" sz="1100" dirty="0" smtClean="0"/>
                <a:t> </a:t>
              </a:r>
              <a:endParaRPr lang="es-PE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5532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56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5</cp:revision>
  <dcterms:created xsi:type="dcterms:W3CDTF">2015-10-29T16:03:37Z</dcterms:created>
  <dcterms:modified xsi:type="dcterms:W3CDTF">2015-11-09T16:06:45Z</dcterms:modified>
</cp:coreProperties>
</file>