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5"/>
    <p:sldMasterId id="2147483735" r:id="rId6"/>
  </p:sldMasterIdLst>
  <p:notesMasterIdLst>
    <p:notesMasterId r:id="rId28"/>
  </p:notesMasterIdLst>
  <p:handoutMasterIdLst>
    <p:handoutMasterId r:id="rId29"/>
  </p:handoutMasterIdLst>
  <p:sldIdLst>
    <p:sldId id="481" r:id="rId7"/>
    <p:sldId id="565" r:id="rId8"/>
    <p:sldId id="566" r:id="rId9"/>
    <p:sldId id="567" r:id="rId10"/>
    <p:sldId id="569" r:id="rId11"/>
    <p:sldId id="570" r:id="rId12"/>
    <p:sldId id="571" r:id="rId13"/>
    <p:sldId id="572" r:id="rId14"/>
    <p:sldId id="573" r:id="rId15"/>
    <p:sldId id="568" r:id="rId16"/>
    <p:sldId id="574" r:id="rId17"/>
    <p:sldId id="575" r:id="rId18"/>
    <p:sldId id="576" r:id="rId19"/>
    <p:sldId id="577" r:id="rId20"/>
    <p:sldId id="579" r:id="rId21"/>
    <p:sldId id="584" r:id="rId22"/>
    <p:sldId id="578" r:id="rId23"/>
    <p:sldId id="582" r:id="rId24"/>
    <p:sldId id="580" r:id="rId25"/>
    <p:sldId id="581" r:id="rId26"/>
    <p:sldId id="583" r:id="rId2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alesc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065"/>
    <a:srgbClr val="E88888"/>
    <a:srgbClr val="00FF00"/>
    <a:srgbClr val="94C6DC"/>
    <a:srgbClr val="CAE3EE"/>
    <a:srgbClr val="D52B2B"/>
    <a:srgbClr val="216527"/>
    <a:srgbClr val="60ABCC"/>
    <a:srgbClr val="3787AB"/>
    <a:srgbClr val="2C6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81600" autoAdjust="0"/>
  </p:normalViewPr>
  <p:slideViewPr>
    <p:cSldViewPr snapToGrid="0" snapToObjects="1">
      <p:cViewPr>
        <p:scale>
          <a:sx n="80" d="100"/>
          <a:sy n="80" d="100"/>
        </p:scale>
        <p:origin x="-267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22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84C85-465D-49F7-830E-E58676298DD4}" type="datetimeFigureOut">
              <a:rPr lang="es-VE" smtClean="0"/>
              <a:t>28/02/2014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41EF5-7E94-4DBA-98F4-4EB4F62C1CBD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67979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7B1A3-53EB-424F-A2F2-8AC04D487CA6}" type="datetimeFigureOut">
              <a:rPr lang="es-ES" smtClean="0"/>
              <a:t>28/02/2014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6DAB6-DD5F-413D-91E9-4CA33F19926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63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08794">
              <a:lnSpc>
                <a:spcPct val="90000"/>
              </a:lnSpc>
              <a:spcBef>
                <a:spcPct val="45000"/>
              </a:spcBef>
              <a:buClr>
                <a:srgbClr val="000099"/>
              </a:buClr>
              <a:defRPr/>
            </a:pPr>
            <a:endParaRPr lang="en-GB" sz="1000" dirty="0"/>
          </a:p>
        </p:txBody>
      </p:sp>
      <p:sp>
        <p:nvSpPr>
          <p:cNvPr id="317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18163">
              <a:defRPr sz="2400">
                <a:solidFill>
                  <a:schemeClr val="tx1"/>
                </a:solidFill>
                <a:latin typeface="Times" charset="0"/>
              </a:defRPr>
            </a:lvl1pPr>
            <a:lvl2pPr marL="733277" indent="-282030" defTabSz="918163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28118" indent="-225624" defTabSz="918163">
              <a:defRPr sz="2400">
                <a:solidFill>
                  <a:schemeClr val="tx1"/>
                </a:solidFill>
                <a:latin typeface="Times" charset="0"/>
              </a:defRPr>
            </a:lvl3pPr>
            <a:lvl4pPr marL="1579366" indent="-225624" defTabSz="918163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30614" indent="-225624" defTabSz="918163">
              <a:defRPr sz="2400">
                <a:solidFill>
                  <a:schemeClr val="tx1"/>
                </a:solidFill>
                <a:latin typeface="Times" charset="0"/>
              </a:defRPr>
            </a:lvl5pPr>
            <a:lvl6pPr marL="2481860" indent="-225624" defTabSz="918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33108" indent="-225624" defTabSz="918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384356" indent="-225624" defTabSz="918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35603" indent="-225624" defTabSz="918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altLang="en-US" sz="1200">
                <a:latin typeface="Arial" charset="0"/>
                <a:cs typeface="Arial" charset="0"/>
              </a:rPr>
              <a:t>World Health Organization</a:t>
            </a:r>
          </a:p>
        </p:txBody>
      </p:sp>
      <p:sp>
        <p:nvSpPr>
          <p:cNvPr id="3174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18163">
              <a:defRPr sz="2400">
                <a:solidFill>
                  <a:schemeClr val="tx1"/>
                </a:solidFill>
                <a:latin typeface="Times" charset="0"/>
              </a:defRPr>
            </a:lvl1pPr>
            <a:lvl2pPr marL="733277" indent="-282030" defTabSz="918163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28118" indent="-225624" defTabSz="918163">
              <a:defRPr sz="2400">
                <a:solidFill>
                  <a:schemeClr val="tx1"/>
                </a:solidFill>
                <a:latin typeface="Times" charset="0"/>
              </a:defRPr>
            </a:lvl3pPr>
            <a:lvl4pPr marL="1579366" indent="-225624" defTabSz="918163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30614" indent="-225624" defTabSz="918163">
              <a:defRPr sz="2400">
                <a:solidFill>
                  <a:schemeClr val="tx1"/>
                </a:solidFill>
                <a:latin typeface="Times" charset="0"/>
              </a:defRPr>
            </a:lvl5pPr>
            <a:lvl6pPr marL="2481860" indent="-225624" defTabSz="918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33108" indent="-225624" defTabSz="918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384356" indent="-225624" defTabSz="918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35603" indent="-225624" defTabSz="918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fld id="{CBD5050C-293D-4380-B097-5571F3A11678}" type="datetime3">
              <a:rPr lang="en-US" altLang="en-US" sz="1200">
                <a:latin typeface="Arial" charset="0"/>
                <a:cs typeface="Arial" charset="0"/>
              </a:rPr>
              <a:pPr eaLnBrk="1" hangingPunct="1"/>
              <a:t>28 February 2014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8163">
              <a:defRPr sz="2400">
                <a:solidFill>
                  <a:schemeClr val="tx1"/>
                </a:solidFill>
                <a:latin typeface="Times" charset="0"/>
              </a:defRPr>
            </a:lvl1pPr>
            <a:lvl2pPr marL="733277" indent="-282030" defTabSz="918163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28118" indent="-225624" defTabSz="918163">
              <a:defRPr sz="2400">
                <a:solidFill>
                  <a:schemeClr val="tx1"/>
                </a:solidFill>
                <a:latin typeface="Times" charset="0"/>
              </a:defRPr>
            </a:lvl3pPr>
            <a:lvl4pPr marL="1579366" indent="-225624" defTabSz="918163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30614" indent="-225624" defTabSz="918163">
              <a:defRPr sz="2400">
                <a:solidFill>
                  <a:schemeClr val="tx1"/>
                </a:solidFill>
                <a:latin typeface="Times" charset="0"/>
              </a:defRPr>
            </a:lvl5pPr>
            <a:lvl6pPr marL="2481860" indent="-225624" defTabSz="918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33108" indent="-225624" defTabSz="918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384356" indent="-225624" defTabSz="918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35603" indent="-225624" defTabSz="918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fld id="{55A139DF-06CB-4022-BEA9-0E85C8C4468D}" type="slidenum">
              <a:rPr lang="en-US" altLang="en-US" sz="1200">
                <a:latin typeface="Arial" charset="0"/>
                <a:cs typeface="Arial" charset="0"/>
              </a:rPr>
              <a:pPr eaLnBrk="1" hangingPunct="1"/>
              <a:t>4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820"/>
              </a:spcBef>
              <a:buClr>
                <a:srgbClr val="000066"/>
              </a:buClr>
              <a:buFontTx/>
              <a:buChar char="•"/>
              <a:defRPr/>
            </a:pPr>
            <a:r>
              <a:rPr lang="en-GB" b="1" dirty="0" err="1" smtClean="0"/>
              <a:t>Modelo</a:t>
            </a:r>
            <a:r>
              <a:rPr lang="en-GB" b="1" dirty="0" smtClean="0"/>
              <a:t> de </a:t>
            </a:r>
            <a:r>
              <a:rPr lang="en-GB" b="1" dirty="0" err="1" smtClean="0"/>
              <a:t>atencion</a:t>
            </a:r>
            <a:endParaRPr lang="en-GB" b="1" dirty="0" smtClean="0"/>
          </a:p>
          <a:p>
            <a:pPr lvl="1"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900" kern="0" dirty="0">
                <a:solidFill>
                  <a:srgbClr val="0070C0"/>
                </a:solidFill>
              </a:rPr>
              <a:t>Centrado en los individuos</a:t>
            </a:r>
          </a:p>
          <a:p>
            <a:pPr lvl="1"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900" kern="0" dirty="0">
                <a:solidFill>
                  <a:srgbClr val="0070C0"/>
                </a:solidFill>
              </a:rPr>
              <a:t>Con atenciones comprehensivas que, entre otros, integren adecuadamente las </a:t>
            </a:r>
            <a:r>
              <a:rPr lang="es-ES" sz="900" kern="0" dirty="0" err="1">
                <a:solidFill>
                  <a:srgbClr val="0070C0"/>
                </a:solidFill>
              </a:rPr>
              <a:t>tecn</a:t>
            </a:r>
            <a:r>
              <a:rPr lang="es-ES" sz="900" kern="0" dirty="0">
                <a:solidFill>
                  <a:srgbClr val="0070C0"/>
                </a:solidFill>
              </a:rPr>
              <a:t> sanitarias</a:t>
            </a:r>
          </a:p>
          <a:p>
            <a:pPr lvl="1"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900" kern="0" dirty="0">
                <a:solidFill>
                  <a:srgbClr val="0070C0"/>
                </a:solidFill>
              </a:rPr>
              <a:t>A través de un continuo de servicios expresado en redes integradas de servicios basadas en APS</a:t>
            </a:r>
          </a:p>
          <a:p>
            <a:pPr lvl="1"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900" kern="0" dirty="0">
                <a:solidFill>
                  <a:srgbClr val="0070C0"/>
                </a:solidFill>
              </a:rPr>
              <a:t>Que consideran los determinantes sociales de la salud</a:t>
            </a:r>
          </a:p>
          <a:p>
            <a:pPr lvl="1"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900" kern="0" dirty="0">
                <a:solidFill>
                  <a:srgbClr val="0070C0"/>
                </a:solidFill>
              </a:rPr>
              <a:t>Que promueven fuertemente la participación social</a:t>
            </a:r>
          </a:p>
          <a:p>
            <a:pPr lvl="1"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900" kern="0" dirty="0">
                <a:solidFill>
                  <a:srgbClr val="0070C0"/>
                </a:solidFill>
              </a:rPr>
              <a:t>Con comunidades empoderadas respecto de sus derechos</a:t>
            </a:r>
          </a:p>
          <a:p>
            <a:pPr>
              <a:spcAft>
                <a:spcPts val="1213"/>
              </a:spcAft>
              <a:defRPr/>
            </a:pPr>
            <a:r>
              <a:rPr lang="es-ES" sz="800" b="1" kern="0" dirty="0">
                <a:solidFill>
                  <a:srgbClr val="00B0F0"/>
                </a:solidFill>
              </a:rPr>
              <a:t>RHS son fundamentales para alcanzar la CUS</a:t>
            </a:r>
          </a:p>
          <a:p>
            <a:pPr lvl="1"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800" kern="0" dirty="0">
                <a:solidFill>
                  <a:srgbClr val="0070C0"/>
                </a:solidFill>
              </a:rPr>
              <a:t>Producción &amp; distribución</a:t>
            </a:r>
          </a:p>
          <a:p>
            <a:pPr lvl="1"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800" kern="0" dirty="0">
                <a:solidFill>
                  <a:srgbClr val="0070C0"/>
                </a:solidFill>
              </a:rPr>
              <a:t>Nivel de adecuación</a:t>
            </a:r>
          </a:p>
          <a:p>
            <a:pPr lvl="1"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800" kern="0" dirty="0">
                <a:solidFill>
                  <a:srgbClr val="0070C0"/>
                </a:solidFill>
              </a:rPr>
              <a:t>Retención</a:t>
            </a:r>
          </a:p>
          <a:p>
            <a:pPr lvl="1"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800" kern="0" dirty="0">
                <a:solidFill>
                  <a:srgbClr val="0070C0"/>
                </a:solidFill>
              </a:rPr>
              <a:t>Migración </a:t>
            </a:r>
          </a:p>
          <a:p>
            <a:pPr lvl="1"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800" kern="0" dirty="0">
                <a:solidFill>
                  <a:srgbClr val="0070C0"/>
                </a:solidFill>
              </a:rPr>
              <a:t>Competencias </a:t>
            </a:r>
          </a:p>
          <a:p>
            <a:pPr lvl="1"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800" kern="0" dirty="0">
                <a:solidFill>
                  <a:srgbClr val="0070C0"/>
                </a:solidFill>
              </a:rPr>
              <a:t>Certificación </a:t>
            </a:r>
          </a:p>
          <a:p>
            <a:pPr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800" kern="0" dirty="0">
                <a:solidFill>
                  <a:srgbClr val="0070C0"/>
                </a:solidFill>
              </a:rPr>
              <a:t>Implicación de toda la sociedad</a:t>
            </a:r>
          </a:p>
          <a:p>
            <a:pPr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800" kern="0" dirty="0">
                <a:solidFill>
                  <a:srgbClr val="0070C0"/>
                </a:solidFill>
              </a:rPr>
              <a:t>Implicación de todos los sectores de gobierno</a:t>
            </a:r>
          </a:p>
          <a:p>
            <a:pPr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800" kern="0" dirty="0">
                <a:solidFill>
                  <a:srgbClr val="0070C0"/>
                </a:solidFill>
              </a:rPr>
              <a:t>Salud en todas las políticas bajo un enfoque multisectorial</a:t>
            </a:r>
          </a:p>
          <a:p>
            <a:pPr>
              <a:lnSpc>
                <a:spcPct val="90000"/>
              </a:lnSpc>
              <a:spcBef>
                <a:spcPts val="1820"/>
              </a:spcBef>
              <a:buClr>
                <a:srgbClr val="000066"/>
              </a:buClr>
              <a:defRPr/>
            </a:pPr>
            <a:r>
              <a:rPr lang="en-GB" dirty="0" smtClean="0"/>
              <a:t>ETSA</a:t>
            </a:r>
          </a:p>
          <a:p>
            <a:pPr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800" kern="0" dirty="0">
                <a:solidFill>
                  <a:srgbClr val="0070C0"/>
                </a:solidFill>
              </a:rPr>
              <a:t>Guiar el acceso, la calidad y el uso a través de políticas claras que incluyan la ETS</a:t>
            </a:r>
          </a:p>
          <a:p>
            <a:pPr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800" kern="0" dirty="0">
                <a:solidFill>
                  <a:srgbClr val="0070C0"/>
                </a:solidFill>
              </a:rPr>
              <a:t>Reforzar la autoridad nacional regulatoria y la convergencia regulatoria regional; en particular respecto de la ETS</a:t>
            </a:r>
          </a:p>
          <a:p>
            <a:pPr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800" kern="0" dirty="0">
                <a:solidFill>
                  <a:srgbClr val="0070C0"/>
                </a:solidFill>
              </a:rPr>
              <a:t>Extender la cobertura y el acceso a tecnologías sanitarias en los conjuntos de prestaciones que sostienen los modelos de atención a través de formularios nacionales construidos a partir de la ETS</a:t>
            </a:r>
          </a:p>
          <a:p>
            <a:pPr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sz="800" kern="0" dirty="0">
                <a:solidFill>
                  <a:srgbClr val="0070C0"/>
                </a:solidFill>
              </a:rPr>
              <a:t>Promover el uso racional de medicamentos y tecnologías sanitarias a partir guías para la práctica clínica</a:t>
            </a:r>
          </a:p>
          <a:p>
            <a:pPr>
              <a:spcAft>
                <a:spcPts val="1213"/>
              </a:spcAft>
              <a:buFont typeface="Arial" charset="0"/>
              <a:buChar char="•"/>
              <a:defRPr/>
            </a:pPr>
            <a:r>
              <a:rPr lang="es-ES" kern="0" dirty="0" smtClean="0">
                <a:solidFill>
                  <a:srgbClr val="0070C0"/>
                </a:solidFill>
              </a:rPr>
              <a:t>Promover el uso de medicamentos esenciales genéricos</a:t>
            </a:r>
          </a:p>
          <a:p>
            <a:pPr>
              <a:lnSpc>
                <a:spcPct val="90000"/>
              </a:lnSpc>
              <a:spcBef>
                <a:spcPts val="1820"/>
              </a:spcBef>
              <a:buClr>
                <a:srgbClr val="000066"/>
              </a:buClr>
              <a:defRPr/>
            </a:pPr>
            <a:endParaRPr lang="en-GB" dirty="0" smtClean="0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21229">
              <a:defRPr sz="2400">
                <a:solidFill>
                  <a:schemeClr val="tx1"/>
                </a:solidFill>
                <a:latin typeface="Times"/>
              </a:defRPr>
            </a:lvl1pPr>
            <a:lvl2pPr marL="751107" indent="-288887" defTabSz="921229">
              <a:defRPr sz="2400">
                <a:solidFill>
                  <a:schemeClr val="tx1"/>
                </a:solidFill>
                <a:latin typeface="Times"/>
              </a:defRPr>
            </a:lvl2pPr>
            <a:lvl3pPr marL="1155550" indent="-231111" defTabSz="921229">
              <a:defRPr sz="2400">
                <a:solidFill>
                  <a:schemeClr val="tx1"/>
                </a:solidFill>
                <a:latin typeface="Times"/>
              </a:defRPr>
            </a:lvl3pPr>
            <a:lvl4pPr marL="1617770" indent="-231111" defTabSz="921229">
              <a:defRPr sz="2400">
                <a:solidFill>
                  <a:schemeClr val="tx1"/>
                </a:solidFill>
                <a:latin typeface="Times"/>
              </a:defRPr>
            </a:lvl4pPr>
            <a:lvl5pPr marL="2079990" indent="-231111" defTabSz="921229">
              <a:defRPr sz="2400">
                <a:solidFill>
                  <a:schemeClr val="tx1"/>
                </a:solidFill>
                <a:latin typeface="Times"/>
              </a:defRPr>
            </a:lvl5pPr>
            <a:lvl6pPr marL="254221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443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665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9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World Health Organization</a:t>
            </a:r>
          </a:p>
        </p:txBody>
      </p:sp>
      <p:sp>
        <p:nvSpPr>
          <p:cNvPr id="5530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21229">
              <a:defRPr sz="2400">
                <a:solidFill>
                  <a:schemeClr val="tx1"/>
                </a:solidFill>
                <a:latin typeface="Times"/>
              </a:defRPr>
            </a:lvl1pPr>
            <a:lvl2pPr marL="751107" indent="-288887" defTabSz="921229">
              <a:defRPr sz="2400">
                <a:solidFill>
                  <a:schemeClr val="tx1"/>
                </a:solidFill>
                <a:latin typeface="Times"/>
              </a:defRPr>
            </a:lvl2pPr>
            <a:lvl3pPr marL="1155550" indent="-231111" defTabSz="921229">
              <a:defRPr sz="2400">
                <a:solidFill>
                  <a:schemeClr val="tx1"/>
                </a:solidFill>
                <a:latin typeface="Times"/>
              </a:defRPr>
            </a:lvl3pPr>
            <a:lvl4pPr marL="1617770" indent="-231111" defTabSz="921229">
              <a:defRPr sz="2400">
                <a:solidFill>
                  <a:schemeClr val="tx1"/>
                </a:solidFill>
                <a:latin typeface="Times"/>
              </a:defRPr>
            </a:lvl4pPr>
            <a:lvl5pPr marL="2079990" indent="-231111" defTabSz="921229">
              <a:defRPr sz="2400">
                <a:solidFill>
                  <a:schemeClr val="tx1"/>
                </a:solidFill>
                <a:latin typeface="Times"/>
              </a:defRPr>
            </a:lvl5pPr>
            <a:lvl6pPr marL="254221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443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665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9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fld id="{5EBA7488-1332-4766-A7F4-1CC89D5FE8C6}" type="datetime3">
              <a:rPr lang="en-US" sz="1200">
                <a:latin typeface="Arial" charset="0"/>
                <a:cs typeface="Arial" charset="0"/>
              </a:rPr>
              <a:pPr eaLnBrk="1" hangingPunct="1"/>
              <a:t>28 February 2014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1229">
              <a:defRPr sz="2400">
                <a:solidFill>
                  <a:schemeClr val="tx1"/>
                </a:solidFill>
                <a:latin typeface="Times"/>
              </a:defRPr>
            </a:lvl1pPr>
            <a:lvl2pPr marL="751107" indent="-288887" defTabSz="921229">
              <a:defRPr sz="2400">
                <a:solidFill>
                  <a:schemeClr val="tx1"/>
                </a:solidFill>
                <a:latin typeface="Times"/>
              </a:defRPr>
            </a:lvl2pPr>
            <a:lvl3pPr marL="1155550" indent="-231111" defTabSz="921229">
              <a:defRPr sz="2400">
                <a:solidFill>
                  <a:schemeClr val="tx1"/>
                </a:solidFill>
                <a:latin typeface="Times"/>
              </a:defRPr>
            </a:lvl3pPr>
            <a:lvl4pPr marL="1617770" indent="-231111" defTabSz="921229">
              <a:defRPr sz="2400">
                <a:solidFill>
                  <a:schemeClr val="tx1"/>
                </a:solidFill>
                <a:latin typeface="Times"/>
              </a:defRPr>
            </a:lvl4pPr>
            <a:lvl5pPr marL="2079990" indent="-231111" defTabSz="921229">
              <a:defRPr sz="2400">
                <a:solidFill>
                  <a:schemeClr val="tx1"/>
                </a:solidFill>
                <a:latin typeface="Times"/>
              </a:defRPr>
            </a:lvl5pPr>
            <a:lvl6pPr marL="254221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443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665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9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fld id="{537F5B51-7622-4F34-98A3-8F93B48DE241}" type="slidenum">
              <a:rPr lang="en-US" sz="1200">
                <a:latin typeface="Arial" charset="0"/>
                <a:cs typeface="Arial" charset="0"/>
              </a:rPr>
              <a:pPr eaLnBrk="1" hangingPunct="1"/>
              <a:t>18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08885" lvl="1" indent="-346665">
              <a:spcAft>
                <a:spcPts val="1213"/>
              </a:spcAft>
              <a:buFont typeface="Wingdings" pitchFamily="2" charset="2"/>
              <a:buChar char="ü"/>
              <a:defRPr/>
            </a:pPr>
            <a:r>
              <a:rPr lang="es-ES" sz="2000" kern="0" dirty="0">
                <a:solidFill>
                  <a:srgbClr val="0070C0"/>
                </a:solidFill>
                <a:latin typeface="Calibri" pitchFamily="34" charset="0"/>
              </a:rPr>
              <a:t>En países en desarrollo, en la atención primaria, menos de 40% de los pacientes en el sector público y 30% de los pacientes en el sector privado son tratados de acuerdo a guías y tratamientos estandarizados</a:t>
            </a:r>
          </a:p>
          <a:p>
            <a:pPr marL="808885" lvl="1" indent="-346665">
              <a:spcAft>
                <a:spcPts val="1213"/>
              </a:spcAft>
              <a:buFont typeface="Wingdings" pitchFamily="2" charset="2"/>
              <a:buChar char="ü"/>
              <a:defRPr/>
            </a:pPr>
            <a:r>
              <a:rPr lang="es-ES" sz="2000" kern="0" dirty="0">
                <a:solidFill>
                  <a:srgbClr val="0070C0"/>
                </a:solidFill>
                <a:latin typeface="Calibri" pitchFamily="34" charset="0"/>
              </a:rPr>
              <a:t>Antibióticos son mal utilizados en todas las regiones… En países en desarrollo, mientras 70% de los casos de neumonía reciben antibióticos apropiados, cerca de 50% reciben inadecuados (sobre todo para infecciones respiratorias y virales y casos de diarrea</a:t>
            </a:r>
          </a:p>
          <a:p>
            <a:pPr marL="808885" lvl="1" indent="-346665">
              <a:spcAft>
                <a:spcPts val="1213"/>
              </a:spcAft>
              <a:buFont typeface="Wingdings" pitchFamily="2" charset="2"/>
              <a:buChar char="ü"/>
              <a:defRPr/>
            </a:pPr>
            <a:r>
              <a:rPr lang="es-ES" sz="2000" kern="0" dirty="0">
                <a:solidFill>
                  <a:srgbClr val="0070C0"/>
                </a:solidFill>
                <a:latin typeface="Calibri" pitchFamily="34" charset="0"/>
              </a:rPr>
              <a:t>La adherencia a los tratamientos es de alrededor de 50% y menos en países en desarrollo</a:t>
            </a:r>
          </a:p>
          <a:p>
            <a:pPr marL="808885" lvl="1" indent="-346665">
              <a:spcAft>
                <a:spcPts val="1213"/>
              </a:spcAft>
              <a:buFont typeface="Wingdings" pitchFamily="2" charset="2"/>
              <a:buChar char="ü"/>
              <a:defRPr/>
            </a:pPr>
            <a:r>
              <a:rPr lang="es-ES" sz="2000" kern="0" dirty="0">
                <a:solidFill>
                  <a:srgbClr val="0070C0"/>
                </a:solidFill>
                <a:latin typeface="Calibri" pitchFamily="34" charset="0"/>
              </a:rPr>
              <a:t>Menos de la mitad de los países están implementando políticas básicas para asegurar el uso apropiado de medicamentos y otras tecnologías sanitarias, como monitoreo cotidiano del uso, puesta al día constante de guías clínicas, etc.</a:t>
            </a:r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21229">
              <a:defRPr sz="2400">
                <a:solidFill>
                  <a:schemeClr val="tx1"/>
                </a:solidFill>
                <a:latin typeface="Times"/>
              </a:defRPr>
            </a:lvl1pPr>
            <a:lvl2pPr marL="751107" indent="-288887" defTabSz="921229">
              <a:defRPr sz="2400">
                <a:solidFill>
                  <a:schemeClr val="tx1"/>
                </a:solidFill>
                <a:latin typeface="Times"/>
              </a:defRPr>
            </a:lvl2pPr>
            <a:lvl3pPr marL="1155550" indent="-231111" defTabSz="921229">
              <a:defRPr sz="2400">
                <a:solidFill>
                  <a:schemeClr val="tx1"/>
                </a:solidFill>
                <a:latin typeface="Times"/>
              </a:defRPr>
            </a:lvl3pPr>
            <a:lvl4pPr marL="1617770" indent="-231111" defTabSz="921229">
              <a:defRPr sz="2400">
                <a:solidFill>
                  <a:schemeClr val="tx1"/>
                </a:solidFill>
                <a:latin typeface="Times"/>
              </a:defRPr>
            </a:lvl4pPr>
            <a:lvl5pPr marL="2079990" indent="-231111" defTabSz="921229">
              <a:defRPr sz="2400">
                <a:solidFill>
                  <a:schemeClr val="tx1"/>
                </a:solidFill>
                <a:latin typeface="Times"/>
              </a:defRPr>
            </a:lvl5pPr>
            <a:lvl6pPr marL="254221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443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665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9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World Health Organization</a:t>
            </a:r>
          </a:p>
        </p:txBody>
      </p:sp>
      <p:sp>
        <p:nvSpPr>
          <p:cNvPr id="5734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21229">
              <a:defRPr sz="2400">
                <a:solidFill>
                  <a:schemeClr val="tx1"/>
                </a:solidFill>
                <a:latin typeface="Times"/>
              </a:defRPr>
            </a:lvl1pPr>
            <a:lvl2pPr marL="751107" indent="-288887" defTabSz="921229">
              <a:defRPr sz="2400">
                <a:solidFill>
                  <a:schemeClr val="tx1"/>
                </a:solidFill>
                <a:latin typeface="Times"/>
              </a:defRPr>
            </a:lvl2pPr>
            <a:lvl3pPr marL="1155550" indent="-231111" defTabSz="921229">
              <a:defRPr sz="2400">
                <a:solidFill>
                  <a:schemeClr val="tx1"/>
                </a:solidFill>
                <a:latin typeface="Times"/>
              </a:defRPr>
            </a:lvl3pPr>
            <a:lvl4pPr marL="1617770" indent="-231111" defTabSz="921229">
              <a:defRPr sz="2400">
                <a:solidFill>
                  <a:schemeClr val="tx1"/>
                </a:solidFill>
                <a:latin typeface="Times"/>
              </a:defRPr>
            </a:lvl4pPr>
            <a:lvl5pPr marL="2079990" indent="-231111" defTabSz="921229">
              <a:defRPr sz="2400">
                <a:solidFill>
                  <a:schemeClr val="tx1"/>
                </a:solidFill>
                <a:latin typeface="Times"/>
              </a:defRPr>
            </a:lvl5pPr>
            <a:lvl6pPr marL="254221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443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665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9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fld id="{19322FD9-BECC-4671-BD57-8C0229C3AE7E}" type="datetime3">
              <a:rPr lang="en-US" sz="1200">
                <a:latin typeface="Arial" charset="0"/>
                <a:cs typeface="Arial" charset="0"/>
              </a:rPr>
              <a:pPr eaLnBrk="1" hangingPunct="1"/>
              <a:t>28 February 2014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1229">
              <a:defRPr sz="2400">
                <a:solidFill>
                  <a:schemeClr val="tx1"/>
                </a:solidFill>
                <a:latin typeface="Times"/>
              </a:defRPr>
            </a:lvl1pPr>
            <a:lvl2pPr marL="751107" indent="-288887" defTabSz="921229">
              <a:defRPr sz="2400">
                <a:solidFill>
                  <a:schemeClr val="tx1"/>
                </a:solidFill>
                <a:latin typeface="Times"/>
              </a:defRPr>
            </a:lvl2pPr>
            <a:lvl3pPr marL="1155550" indent="-231111" defTabSz="921229">
              <a:defRPr sz="2400">
                <a:solidFill>
                  <a:schemeClr val="tx1"/>
                </a:solidFill>
                <a:latin typeface="Times"/>
              </a:defRPr>
            </a:lvl3pPr>
            <a:lvl4pPr marL="1617770" indent="-231111" defTabSz="921229">
              <a:defRPr sz="2400">
                <a:solidFill>
                  <a:schemeClr val="tx1"/>
                </a:solidFill>
                <a:latin typeface="Times"/>
              </a:defRPr>
            </a:lvl4pPr>
            <a:lvl5pPr marL="2079990" indent="-231111" defTabSz="921229">
              <a:defRPr sz="2400">
                <a:solidFill>
                  <a:schemeClr val="tx1"/>
                </a:solidFill>
                <a:latin typeface="Times"/>
              </a:defRPr>
            </a:lvl5pPr>
            <a:lvl6pPr marL="254221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443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665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9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fld id="{8A2652EE-E713-4B14-82F4-C8FA1BF6AB07}" type="slidenum">
              <a:rPr lang="en-US" sz="1200">
                <a:latin typeface="Arial" charset="0"/>
                <a:cs typeface="Arial" charset="0"/>
              </a:rPr>
              <a:pPr eaLnBrk="1" hangingPunct="1"/>
              <a:t>20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33277" indent="-28203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28118" indent="-225624">
              <a:defRPr sz="2400">
                <a:solidFill>
                  <a:schemeClr val="tx1"/>
                </a:solidFill>
                <a:latin typeface="Times" charset="0"/>
              </a:defRPr>
            </a:lvl3pPr>
            <a:lvl4pPr marL="1579366" indent="-225624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30614" indent="-225624">
              <a:defRPr sz="2400">
                <a:solidFill>
                  <a:schemeClr val="tx1"/>
                </a:solidFill>
                <a:latin typeface="Times" charset="0"/>
              </a:defRPr>
            </a:lvl5pPr>
            <a:lvl6pPr marL="2481860" indent="-225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33108" indent="-225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384356" indent="-225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35603" indent="-225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CC334C3-0DFE-40D3-8C28-25A685B037BC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33277" indent="-28203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28118" indent="-225624">
              <a:defRPr sz="2400">
                <a:solidFill>
                  <a:schemeClr val="tx1"/>
                </a:solidFill>
                <a:latin typeface="Times" charset="0"/>
              </a:defRPr>
            </a:lvl3pPr>
            <a:lvl4pPr marL="1579366" indent="-225624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30614" indent="-225624">
              <a:defRPr sz="2400">
                <a:solidFill>
                  <a:schemeClr val="tx1"/>
                </a:solidFill>
                <a:latin typeface="Times" charset="0"/>
              </a:defRPr>
            </a:lvl5pPr>
            <a:lvl6pPr marL="2481860" indent="-225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33108" indent="-225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384356" indent="-225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35603" indent="-225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9405E6D-B66A-45CC-B8D7-371DE0DBC5B1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33277" indent="-28203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28118" indent="-225624">
              <a:defRPr sz="2400">
                <a:solidFill>
                  <a:schemeClr val="tx1"/>
                </a:solidFill>
                <a:latin typeface="Times" charset="0"/>
              </a:defRPr>
            </a:lvl3pPr>
            <a:lvl4pPr marL="1579366" indent="-225624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30614" indent="-225624">
              <a:defRPr sz="2400">
                <a:solidFill>
                  <a:schemeClr val="tx1"/>
                </a:solidFill>
                <a:latin typeface="Times" charset="0"/>
              </a:defRPr>
            </a:lvl5pPr>
            <a:lvl6pPr marL="2481860" indent="-225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33108" indent="-225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384356" indent="-225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35603" indent="-225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A1CDA0E-C874-4392-977E-EED5F590025A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08885">
              <a:lnSpc>
                <a:spcPct val="90000"/>
              </a:lnSpc>
              <a:spcBef>
                <a:spcPct val="45000"/>
              </a:spcBef>
              <a:buClr>
                <a:srgbClr val="000099"/>
              </a:buClr>
            </a:pPr>
            <a:endParaRPr lang="en-GB" sz="1100" dirty="0"/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21229">
              <a:defRPr sz="2400">
                <a:solidFill>
                  <a:schemeClr val="tx1"/>
                </a:solidFill>
                <a:latin typeface="Times"/>
              </a:defRPr>
            </a:lvl1pPr>
            <a:lvl2pPr marL="751107" indent="-288887" defTabSz="921229">
              <a:defRPr sz="2400">
                <a:solidFill>
                  <a:schemeClr val="tx1"/>
                </a:solidFill>
                <a:latin typeface="Times"/>
              </a:defRPr>
            </a:lvl2pPr>
            <a:lvl3pPr marL="1155550" indent="-231111" defTabSz="921229">
              <a:defRPr sz="2400">
                <a:solidFill>
                  <a:schemeClr val="tx1"/>
                </a:solidFill>
                <a:latin typeface="Times"/>
              </a:defRPr>
            </a:lvl3pPr>
            <a:lvl4pPr marL="1617770" indent="-231111" defTabSz="921229">
              <a:defRPr sz="2400">
                <a:solidFill>
                  <a:schemeClr val="tx1"/>
                </a:solidFill>
                <a:latin typeface="Times"/>
              </a:defRPr>
            </a:lvl4pPr>
            <a:lvl5pPr marL="2079990" indent="-231111" defTabSz="921229">
              <a:defRPr sz="2400">
                <a:solidFill>
                  <a:schemeClr val="tx1"/>
                </a:solidFill>
                <a:latin typeface="Times"/>
              </a:defRPr>
            </a:lvl5pPr>
            <a:lvl6pPr marL="254221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443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665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9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World Health Organization</a:t>
            </a:r>
          </a:p>
        </p:txBody>
      </p:sp>
      <p:sp>
        <p:nvSpPr>
          <p:cNvPr id="512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21229">
              <a:defRPr sz="2400">
                <a:solidFill>
                  <a:schemeClr val="tx1"/>
                </a:solidFill>
                <a:latin typeface="Times"/>
              </a:defRPr>
            </a:lvl1pPr>
            <a:lvl2pPr marL="751107" indent="-288887" defTabSz="921229">
              <a:defRPr sz="2400">
                <a:solidFill>
                  <a:schemeClr val="tx1"/>
                </a:solidFill>
                <a:latin typeface="Times"/>
              </a:defRPr>
            </a:lvl2pPr>
            <a:lvl3pPr marL="1155550" indent="-231111" defTabSz="921229">
              <a:defRPr sz="2400">
                <a:solidFill>
                  <a:schemeClr val="tx1"/>
                </a:solidFill>
                <a:latin typeface="Times"/>
              </a:defRPr>
            </a:lvl3pPr>
            <a:lvl4pPr marL="1617770" indent="-231111" defTabSz="921229">
              <a:defRPr sz="2400">
                <a:solidFill>
                  <a:schemeClr val="tx1"/>
                </a:solidFill>
                <a:latin typeface="Times"/>
              </a:defRPr>
            </a:lvl4pPr>
            <a:lvl5pPr marL="2079990" indent="-231111" defTabSz="921229">
              <a:defRPr sz="2400">
                <a:solidFill>
                  <a:schemeClr val="tx1"/>
                </a:solidFill>
                <a:latin typeface="Times"/>
              </a:defRPr>
            </a:lvl5pPr>
            <a:lvl6pPr marL="254221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443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665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9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fld id="{3AE6C4BF-CB02-4FDB-8634-D6B012217620}" type="datetime3">
              <a:rPr lang="en-US" sz="1200">
                <a:latin typeface="Arial" charset="0"/>
                <a:cs typeface="Arial" charset="0"/>
              </a:rPr>
              <a:pPr eaLnBrk="1" hangingPunct="1"/>
              <a:t>28 February 2014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1229">
              <a:defRPr sz="2400">
                <a:solidFill>
                  <a:schemeClr val="tx1"/>
                </a:solidFill>
                <a:latin typeface="Times"/>
              </a:defRPr>
            </a:lvl1pPr>
            <a:lvl2pPr marL="751107" indent="-288887" defTabSz="921229">
              <a:defRPr sz="2400">
                <a:solidFill>
                  <a:schemeClr val="tx1"/>
                </a:solidFill>
                <a:latin typeface="Times"/>
              </a:defRPr>
            </a:lvl2pPr>
            <a:lvl3pPr marL="1155550" indent="-231111" defTabSz="921229">
              <a:defRPr sz="2400">
                <a:solidFill>
                  <a:schemeClr val="tx1"/>
                </a:solidFill>
                <a:latin typeface="Times"/>
              </a:defRPr>
            </a:lvl3pPr>
            <a:lvl4pPr marL="1617770" indent="-231111" defTabSz="921229">
              <a:defRPr sz="2400">
                <a:solidFill>
                  <a:schemeClr val="tx1"/>
                </a:solidFill>
                <a:latin typeface="Times"/>
              </a:defRPr>
            </a:lvl4pPr>
            <a:lvl5pPr marL="2079990" indent="-231111" defTabSz="921229">
              <a:defRPr sz="2400">
                <a:solidFill>
                  <a:schemeClr val="tx1"/>
                </a:solidFill>
                <a:latin typeface="Times"/>
              </a:defRPr>
            </a:lvl5pPr>
            <a:lvl6pPr marL="254221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443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665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9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fld id="{9B6E138B-2A8E-4099-B0D0-6922281C8EF8}" type="slidenum">
              <a:rPr lang="en-US" sz="1200">
                <a:latin typeface="Arial" charset="0"/>
                <a:cs typeface="Arial" charset="0"/>
              </a:rPr>
              <a:pPr eaLnBrk="1" hangingPunct="1"/>
              <a:t>9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D8326-3516-4829-9907-BEB202A59B5E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8986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LA OMS Y LA OPS HAN IDO CONSTRUYENDO A TRAVES DE LA ULTIMA DECADA UN MARCO ESTRATEGICO PARA EL ABORDAJE DE ESTOS RETOS (EXCLUSION SOCIAL EN SALUD (COBERTURA UNIVERSAL) SEGMENTACION Y FRAGMENTACION.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5C646-2CA6-4EC0-A7FA-6C01D2D4D2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1pPr>
            <a:lvl2pPr marL="751107" indent="-288887"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2pPr>
            <a:lvl3pPr marL="1155550" indent="-231111"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3pPr>
            <a:lvl4pPr marL="1617770" indent="-231111"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4pPr>
            <a:lvl5pPr marL="2079990" indent="-231111"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5pPr>
            <a:lvl6pPr marL="254221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6pPr>
            <a:lvl7pPr marL="300443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7pPr>
            <a:lvl8pPr marL="346665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8pPr>
            <a:lvl9pPr marL="3928869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World Health Organization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1pPr>
            <a:lvl2pPr marL="751107" indent="-288887"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2pPr>
            <a:lvl3pPr marL="1155550" indent="-231111"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3pPr>
            <a:lvl4pPr marL="1617770" indent="-231111"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4pPr>
            <a:lvl5pPr marL="2079990" indent="-231111"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5pPr>
            <a:lvl6pPr marL="254221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6pPr>
            <a:lvl7pPr marL="300443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7pPr>
            <a:lvl8pPr marL="346665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8pPr>
            <a:lvl9pPr marL="3928869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9pPr>
          </a:lstStyle>
          <a:p>
            <a:pPr eaLnBrk="1" hangingPunct="1"/>
            <a:fld id="{46F0C2E6-224B-4318-B99F-74AC37D16D93}" type="datetime3">
              <a:rPr lang="en-US" sz="1200">
                <a:latin typeface="Arial" charset="0"/>
                <a:cs typeface="Arial" charset="0"/>
              </a:rPr>
              <a:pPr eaLnBrk="1" hangingPunct="1"/>
              <a:t>28 February 2014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1pPr>
            <a:lvl2pPr marL="751107" indent="-288887"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2pPr>
            <a:lvl3pPr marL="1155550" indent="-231111"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3pPr>
            <a:lvl4pPr marL="1617770" indent="-231111"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4pPr>
            <a:lvl5pPr marL="2079990" indent="-231111" defTabSz="921229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5pPr>
            <a:lvl6pPr marL="254221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6pPr>
            <a:lvl7pPr marL="300443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7pPr>
            <a:lvl8pPr marL="3466650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8pPr>
            <a:lvl9pPr marL="3928869" indent="-231111" defTabSz="92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9pPr>
          </a:lstStyle>
          <a:p>
            <a:pPr eaLnBrk="1" hangingPunct="1"/>
            <a:fld id="{D86E210D-A3E7-42F1-8C1C-4A6B6D502C54}" type="slidenum">
              <a:rPr lang="en-US" sz="1200">
                <a:latin typeface="Arial" charset="0"/>
                <a:cs typeface="Arial" charset="0"/>
              </a:rPr>
              <a:pPr eaLnBrk="1" hangingPunct="1"/>
              <a:t>17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50181" name="Rectangle 7"/>
          <p:cNvSpPr txBox="1">
            <a:spLocks noGrp="1" noChangeArrowheads="1"/>
          </p:cNvSpPr>
          <p:nvPr/>
        </p:nvSpPr>
        <p:spPr bwMode="auto">
          <a:xfrm>
            <a:off x="3898103" y="8829967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22" tIns="48862" rIns="97722" bIns="48862" anchor="b"/>
          <a:lstStyle>
            <a:lvl1pPr defTabSz="966788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9pPr>
          </a:lstStyle>
          <a:p>
            <a:pPr algn="r" eaLnBrk="1" hangingPunct="1"/>
            <a:fld id="{F90E1D49-8711-409A-A590-6552128F2466}" type="slidenum">
              <a:rPr lang="en-US" sz="1300">
                <a:latin typeface="Arial" charset="0"/>
                <a:cs typeface="Arial" charset="0"/>
              </a:rPr>
              <a:pPr algn="r" eaLnBrk="1" hangingPunct="1"/>
              <a:t>17</a:t>
            </a:fld>
            <a:endParaRPr lang="en-US" sz="1300">
              <a:latin typeface="Arial" charset="0"/>
              <a:cs typeface="Arial" charset="0"/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96913"/>
            <a:ext cx="46482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7404"/>
            <a:ext cx="5046663" cy="4181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22" tIns="48862" rIns="97722" bIns="4886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31"/>
              </a:spcBef>
              <a:buClr>
                <a:srgbClr val="000099"/>
              </a:buClr>
            </a:pPr>
            <a:endParaRPr lang="es-CL" sz="18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C2FE-E09F-4B62-84AD-ABBC5B24954B}" type="datetimeFigureOut">
              <a:rPr lang="es-VE" smtClean="0"/>
              <a:t>28/02/2014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DDDD-A805-408E-A6B8-5814CD1E06DC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0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C2FE-E09F-4B62-84AD-ABBC5B24954B}" type="datetimeFigureOut">
              <a:rPr lang="es-VE" smtClean="0"/>
              <a:t>28/02/2014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DDDD-A805-408E-A6B8-5814CD1E06DC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246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C2FE-E09F-4B62-84AD-ABBC5B24954B}" type="datetimeFigureOut">
              <a:rPr lang="es-VE" smtClean="0"/>
              <a:t>28/02/2014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DDDD-A805-408E-A6B8-5814CD1E06DC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692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" y="-1"/>
            <a:ext cx="9244406" cy="6945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624" y="4855776"/>
            <a:ext cx="2835385" cy="185557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6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72966" y="6290441"/>
            <a:ext cx="2349062" cy="551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27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541463"/>
            <a:ext cx="4068762" cy="43100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541463"/>
            <a:ext cx="4070350" cy="43100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38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C2FE-E09F-4B62-84AD-ABBC5B24954B}" type="datetimeFigureOut">
              <a:rPr lang="es-VE" smtClean="0"/>
              <a:t>28/02/2014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DDDD-A805-408E-A6B8-5814CD1E06DC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532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2913" y="1541463"/>
            <a:ext cx="8291512" cy="4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584358-5480-4333-B365-5BF722701C6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DAAB3-4C2E-44B6-9D8B-B482E1808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C2FE-E09F-4B62-84AD-ABBC5B24954B}" type="datetimeFigureOut">
              <a:rPr lang="es-VE" smtClean="0"/>
              <a:t>28/02/2014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DDDD-A805-408E-A6B8-5814CD1E06DC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896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C2FE-E09F-4B62-84AD-ABBC5B24954B}" type="datetimeFigureOut">
              <a:rPr lang="es-VE" smtClean="0"/>
              <a:t>28/02/2014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DDDD-A805-408E-A6B8-5814CD1E06DC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414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C2FE-E09F-4B62-84AD-ABBC5B24954B}" type="datetimeFigureOut">
              <a:rPr lang="es-VE" smtClean="0"/>
              <a:t>28/02/2014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DDDD-A805-408E-A6B8-5814CD1E06DC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522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C2FE-E09F-4B62-84AD-ABBC5B24954B}" type="datetimeFigureOut">
              <a:rPr lang="es-VE" smtClean="0"/>
              <a:t>28/02/2014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DDDD-A805-408E-A6B8-5814CD1E06DC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209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C2FE-E09F-4B62-84AD-ABBC5B24954B}" type="datetimeFigureOut">
              <a:rPr lang="es-VE" smtClean="0"/>
              <a:t>28/02/2014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DDDD-A805-408E-A6B8-5814CD1E06DC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563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C2FE-E09F-4B62-84AD-ABBC5B24954B}" type="datetimeFigureOut">
              <a:rPr lang="es-VE" smtClean="0"/>
              <a:t>28/02/2014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DDDD-A805-408E-A6B8-5814CD1E06DC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179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C2FE-E09F-4B62-84AD-ABBC5B24954B}" type="datetimeFigureOut">
              <a:rPr lang="es-VE" smtClean="0"/>
              <a:t>28/02/2014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DDDD-A805-408E-A6B8-5814CD1E06DC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236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5C2FE-E09F-4B62-84AD-ABBC5B24954B}" type="datetimeFigureOut">
              <a:rPr lang="es-VE" smtClean="0"/>
              <a:t>28/02/2014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4DDDD-A805-408E-A6B8-5814CD1E06DC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8614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06-06 at 1.56.39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219200"/>
            <a:ext cx="9144000" cy="762000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rtl="0"/>
            <a:fld id="{3D35E3A0-7489-5B4A-9178-1EFC836545FF}" type="slidenum">
              <a:rPr lang="x-none" sz="1500">
                <a:solidFill>
                  <a:srgbClr val="72BBE8"/>
                </a:solidFill>
                <a:latin typeface="Arial Narrow" charset="0"/>
              </a:rPr>
              <a:pPr algn="r" rtl="0"/>
              <a:t>‹#›</a:t>
            </a:fld>
            <a:r>
              <a:rPr lang="en-US" sz="1500" dirty="0">
                <a:solidFill>
                  <a:srgbClr val="72BBE8"/>
                </a:solidFill>
                <a:latin typeface="Arial Narrow" charset="0"/>
              </a:rPr>
              <a:t> </a:t>
            </a:r>
            <a:r>
              <a:rPr lang="en-US" sz="2100" baseline="14000" dirty="0">
                <a:solidFill>
                  <a:schemeClr val="bg1"/>
                </a:solidFill>
                <a:latin typeface="Arial Narrow" charset="0"/>
              </a:rPr>
              <a:t>|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0072" y="6021288"/>
            <a:ext cx="3645520" cy="613602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541463"/>
            <a:ext cx="8291512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7733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wmf"/><Relationship Id="rId11" Type="http://schemas.openxmlformats.org/officeDocument/2006/relationships/image" Target="../media/image22.jpeg"/><Relationship Id="rId5" Type="http://schemas.openxmlformats.org/officeDocument/2006/relationships/image" Target="../media/image16.wm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88732" y="809830"/>
            <a:ext cx="8229600" cy="19018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CL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Cobertura Universal  de Salud:</a:t>
            </a:r>
          </a:p>
          <a:p>
            <a:pPr fontAlgn="auto">
              <a:spcAft>
                <a:spcPts val="0"/>
              </a:spcAft>
            </a:pPr>
            <a:r>
              <a:rPr lang="es-CL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Desafíos para una renovación de las FESP</a:t>
            </a:r>
          </a:p>
          <a:p>
            <a:pPr fontAlgn="auto">
              <a:spcAft>
                <a:spcPts val="0"/>
              </a:spcAft>
            </a:pPr>
            <a:endParaRPr lang="es-CL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Aft>
                <a:spcPts val="0"/>
              </a:spcAft>
            </a:pPr>
            <a:endParaRPr lang="es-CL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Aft>
                <a:spcPts val="0"/>
              </a:spcAft>
            </a:pPr>
            <a:endParaRPr lang="es-CL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3637" y="3506142"/>
            <a:ext cx="2397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Dr. Reynaldo Holder</a:t>
            </a:r>
          </a:p>
          <a:p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Asesor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Regional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Hospitales y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Redes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Integradas</a:t>
            </a: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+mn-lt"/>
              </a:rPr>
              <a:t>d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e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Servicios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Salud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74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94"/>
            <a:ext cx="8229600" cy="804041"/>
          </a:xfrm>
        </p:spPr>
        <p:txBody>
          <a:bodyPr/>
          <a:lstStyle/>
          <a:p>
            <a:r>
              <a:rPr lang="es-CL" sz="4200" b="1" dirty="0" smtClean="0">
                <a:latin typeface="Calibri" pitchFamily="34" charset="0"/>
              </a:rPr>
              <a:t>Enfoque Analítico</a:t>
            </a:r>
            <a:endParaRPr lang="es-CL" sz="4200" b="1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53388"/>
              </p:ext>
            </p:extLst>
          </p:nvPr>
        </p:nvGraphicFramePr>
        <p:xfrm>
          <a:off x="152400" y="1447800"/>
          <a:ext cx="8816455" cy="2072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8972"/>
                <a:gridCol w="2511894"/>
                <a:gridCol w="3425589"/>
              </a:tblGrid>
              <a:tr h="296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noProof="0" dirty="0" smtClean="0">
                          <a:effectLst/>
                          <a:latin typeface="+mj-lt"/>
                        </a:rPr>
                        <a:t>Compromiso político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noProof="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(CUS - Derecho a la</a:t>
                      </a:r>
                      <a:r>
                        <a:rPr lang="es-CL" sz="2000" baseline="0" noProof="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 salud)</a:t>
                      </a:r>
                      <a:endParaRPr lang="es-CL" sz="2000" noProof="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3200" noProof="0" dirty="0" smtClean="0">
                          <a:effectLst/>
                          <a:latin typeface="+mj-lt"/>
                        </a:rPr>
                        <a:t>Dimensiones CUS</a:t>
                      </a:r>
                      <a:endParaRPr lang="es-CL" sz="3200" noProof="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noProof="0" dirty="0" smtClean="0">
                          <a:effectLst/>
                          <a:latin typeface="+mj-lt"/>
                        </a:rPr>
                        <a:t>Factores habilitantes de la CUS</a:t>
                      </a:r>
                      <a:endParaRPr lang="es-CL" sz="2000" noProof="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84480">
                <a:tc rowSpan="3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800" b="1" noProof="0" dirty="0" smtClean="0">
                          <a:effectLst/>
                          <a:latin typeface="+mj-lt"/>
                        </a:rPr>
                        <a:t>Marco legal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800" b="1" noProof="0" dirty="0" smtClean="0">
                          <a:effectLst/>
                          <a:latin typeface="+mj-lt"/>
                        </a:rPr>
                        <a:t>Políticas y Planes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800" b="1" noProof="0" dirty="0" smtClean="0">
                          <a:effectLst/>
                          <a:latin typeface="+mj-lt"/>
                        </a:rPr>
                        <a:t>Prioridad Fiscal</a:t>
                      </a:r>
                      <a:endParaRPr lang="es-CL" sz="1800" b="1" noProof="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1" noProof="0" dirty="0" smtClean="0">
                          <a:effectLst/>
                          <a:latin typeface="+mj-lt"/>
                        </a:rPr>
                        <a:t>Cobertura poblacional</a:t>
                      </a:r>
                      <a:endParaRPr lang="es-CL" sz="2000" b="1" noProof="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800" noProof="0" dirty="0" smtClean="0">
                          <a:effectLst/>
                          <a:latin typeface="+mj-lt"/>
                        </a:rPr>
                        <a:t>Capacidad de regulación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800" noProof="0" dirty="0" smtClean="0">
                          <a:effectLst/>
                          <a:latin typeface="+mj-lt"/>
                        </a:rPr>
                        <a:t>Eficiencia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800" noProof="0" dirty="0" smtClean="0">
                          <a:effectLst/>
                          <a:latin typeface="+mj-lt"/>
                        </a:rPr>
                        <a:t>Enfoque intersectorial &amp; Dialogo social</a:t>
                      </a:r>
                      <a:r>
                        <a:rPr lang="es-CL" sz="1800" baseline="0" noProof="0" dirty="0" smtClean="0">
                          <a:effectLst/>
                          <a:latin typeface="+mj-lt"/>
                        </a:rPr>
                        <a:t> y participación</a:t>
                      </a:r>
                      <a:endParaRPr lang="es-CL" sz="1800" noProof="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986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1" noProof="0" dirty="0" smtClean="0">
                          <a:effectLst/>
                          <a:latin typeface="+mj-lt"/>
                        </a:rPr>
                        <a:t>Cobertura</a:t>
                      </a:r>
                      <a:r>
                        <a:rPr lang="es-CL" sz="2000" b="1" baseline="0" noProof="0" dirty="0" smtClean="0">
                          <a:effectLst/>
                          <a:latin typeface="+mj-lt"/>
                        </a:rPr>
                        <a:t> de servicios</a:t>
                      </a:r>
                      <a:endParaRPr lang="es-CL" sz="2000" b="1" noProof="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2639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1" noProof="0" dirty="0" smtClean="0">
                          <a:effectLst/>
                          <a:latin typeface="+mj-lt"/>
                        </a:rPr>
                        <a:t>Protección financiera</a:t>
                      </a:r>
                      <a:endParaRPr lang="es-CL" sz="2000" b="1" noProof="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76" y="3657600"/>
            <a:ext cx="4776946" cy="285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57400"/>
            <a:ext cx="16764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 descr="PPP_CARRO_CLP_arrow bendytwist 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" y="1828800"/>
            <a:ext cx="753786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83185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852488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Rectangle 6"/>
          <p:cNvSpPr>
            <a:spLocks noGrp="1"/>
          </p:cNvSpPr>
          <p:nvPr>
            <p:ph type="title"/>
          </p:nvPr>
        </p:nvSpPr>
        <p:spPr>
          <a:xfrm>
            <a:off x="691720" y="142302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/>
                </a:solidFill>
              </a:rPr>
              <a:t>Sistemas de Salud basados en APS</a:t>
            </a:r>
            <a:br>
              <a:rPr lang="es-ES_tradnl" sz="2800" b="1" dirty="0" smtClean="0">
                <a:solidFill>
                  <a:schemeClr val="accent1"/>
                </a:solidFill>
              </a:rPr>
            </a:br>
            <a:r>
              <a:rPr lang="es-ES_tradnl" sz="2000" b="1" dirty="0" smtClean="0">
                <a:solidFill>
                  <a:schemeClr val="accent1"/>
                </a:solidFill>
              </a:rPr>
              <a:t>Evolución del Marco Estratégico</a:t>
            </a:r>
            <a:br>
              <a:rPr lang="es-ES_tradnl" sz="2000" b="1" dirty="0" smtClean="0">
                <a:solidFill>
                  <a:schemeClr val="accent1"/>
                </a:solidFill>
              </a:rPr>
            </a:br>
            <a:r>
              <a:rPr lang="es-ES" sz="3600" b="1" dirty="0">
                <a:solidFill>
                  <a:schemeClr val="accent1"/>
                </a:solidFill>
              </a:rPr>
              <a:t>CUS un tema en  continuo desarrollo</a:t>
            </a:r>
            <a:br>
              <a:rPr lang="es-ES" sz="3600" b="1" dirty="0">
                <a:solidFill>
                  <a:schemeClr val="accent1"/>
                </a:solidFill>
              </a:rPr>
            </a:br>
            <a:endParaRPr lang="es-ES_tradnl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227803" name="Picture 27" descr="4n2a16f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191000"/>
            <a:ext cx="10191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1033463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04800" y="5715000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/>
              <a:t>Alma Ata</a:t>
            </a:r>
          </a:p>
          <a:p>
            <a:pPr algn="ctr" eaLnBrk="1" hangingPunct="1"/>
            <a:r>
              <a:rPr lang="en-US" sz="1200" b="1" dirty="0" smtClean="0"/>
              <a:t>1978</a:t>
            </a:r>
            <a:endParaRPr lang="en-US" sz="1200" b="1" dirty="0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203325" y="5105400"/>
            <a:ext cx="13112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/>
              <a:t>Renovación de </a:t>
            </a:r>
          </a:p>
          <a:p>
            <a:pPr algn="ctr" eaLnBrk="1" hangingPunct="1"/>
            <a:r>
              <a:rPr lang="en-US" sz="1200" b="1"/>
              <a:t>La APS</a:t>
            </a:r>
          </a:p>
          <a:p>
            <a:pPr algn="ctr" eaLnBrk="1" hangingPunct="1"/>
            <a:r>
              <a:rPr lang="en-US" sz="1200" b="1"/>
              <a:t>2005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098131" y="4465637"/>
            <a:ext cx="600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RISS</a:t>
            </a:r>
          </a:p>
          <a:p>
            <a:pPr algn="ctr" eaLnBrk="1" hangingPunct="1"/>
            <a:r>
              <a:rPr lang="en-US" sz="1400" b="1" dirty="0"/>
              <a:t>2009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876800" y="3886200"/>
            <a:ext cx="16811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/>
              <a:t>Cobertura Universal </a:t>
            </a:r>
          </a:p>
          <a:p>
            <a:pPr algn="ctr" eaLnBrk="1" hangingPunct="1"/>
            <a:r>
              <a:rPr lang="en-US" sz="1200" b="1"/>
              <a:t>IMS 2010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2590800" y="4953000"/>
            <a:ext cx="1239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/>
              <a:t>Reformas APS</a:t>
            </a:r>
          </a:p>
          <a:p>
            <a:pPr algn="ctr" eaLnBrk="1" hangingPunct="1"/>
            <a:r>
              <a:rPr lang="en-US" sz="1200" b="1"/>
              <a:t>IMS 2008</a:t>
            </a:r>
          </a:p>
        </p:txBody>
      </p:sp>
      <p:pic>
        <p:nvPicPr>
          <p:cNvPr id="44047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111442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10382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7578725" y="3886200"/>
            <a:ext cx="153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/>
              <a:t>Sistemas de Salud</a:t>
            </a:r>
          </a:p>
          <a:p>
            <a:pPr algn="ctr" eaLnBrk="1" hangingPunct="1"/>
            <a:r>
              <a:rPr lang="en-US" sz="1200" b="1"/>
              <a:t>Basados en APS</a:t>
            </a:r>
          </a:p>
        </p:txBody>
      </p:sp>
      <p:pic>
        <p:nvPicPr>
          <p:cNvPr id="19" name="Picture 2" descr="WHR 20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1038755" cy="13506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40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2801417"/>
            <a:ext cx="8686800" cy="1470025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Evolución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la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CUS en los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Marcos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Conceptuales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y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Estratégicos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la OPS </a:t>
            </a:r>
            <a:b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FESP</a:t>
            </a:r>
            <a:endParaRPr lang="en-US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37" y="2209800"/>
            <a:ext cx="5836163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holderre\Pictures\fesp_salud_public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514600" cy="37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 y la FESP #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152"/>
            <a:ext cx="8229600" cy="4678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b="1" i="1" dirty="0"/>
              <a:t>FESP 7: Evaluación y promoción </a:t>
            </a:r>
            <a:r>
              <a:rPr lang="es-ES" b="1" i="1" dirty="0" smtClean="0"/>
              <a:t>del acceso </a:t>
            </a:r>
            <a:r>
              <a:rPr lang="es-ES" b="1" i="1" dirty="0"/>
              <a:t>equitativo de la población </a:t>
            </a:r>
            <a:r>
              <a:rPr lang="es-ES" b="1" i="1" dirty="0" smtClean="0"/>
              <a:t>a los </a:t>
            </a:r>
            <a:r>
              <a:rPr lang="es-ES" b="1" i="1" dirty="0"/>
              <a:t>servicios de salud </a:t>
            </a:r>
            <a:r>
              <a:rPr lang="es-ES" b="1" i="1" dirty="0" smtClean="0"/>
              <a:t>necesarios </a:t>
            </a:r>
          </a:p>
          <a:p>
            <a:pPr marL="0" indent="0">
              <a:buNone/>
            </a:pPr>
            <a:endParaRPr lang="es-ES" b="1" i="1" dirty="0"/>
          </a:p>
          <a:p>
            <a:pPr marL="0" indent="0">
              <a:buNone/>
            </a:pPr>
            <a:r>
              <a:rPr lang="en-US" i="1" dirty="0" err="1" smtClean="0"/>
              <a:t>Definición</a:t>
            </a:r>
            <a:r>
              <a:rPr lang="en-US" i="1" dirty="0" smtClean="0"/>
              <a:t>:</a:t>
            </a:r>
          </a:p>
          <a:p>
            <a:pPr marL="0" indent="0">
              <a:buNone/>
            </a:pPr>
            <a:endParaRPr lang="en-US" i="1" dirty="0"/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La </a:t>
            </a:r>
            <a:r>
              <a:rPr lang="es-ES" dirty="0"/>
              <a:t>promoción de la </a:t>
            </a:r>
            <a:r>
              <a:rPr lang="es-ES" b="1" u="sng" dirty="0"/>
              <a:t>equidad</a:t>
            </a:r>
            <a:r>
              <a:rPr lang="es-ES" dirty="0"/>
              <a:t> en el </a:t>
            </a:r>
            <a:r>
              <a:rPr lang="es-ES" b="1" u="sng" dirty="0" smtClean="0"/>
              <a:t>acceso efectivo </a:t>
            </a:r>
            <a:r>
              <a:rPr lang="es-ES" dirty="0"/>
              <a:t>de todos los ciudadanos </a:t>
            </a:r>
            <a:r>
              <a:rPr lang="es-ES" dirty="0" smtClean="0"/>
              <a:t>a los </a:t>
            </a:r>
            <a:r>
              <a:rPr lang="es-ES" dirty="0"/>
              <a:t>servicios de salud necesarios</a:t>
            </a:r>
            <a:r>
              <a:rPr lang="es-ES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es-ES" dirty="0"/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El </a:t>
            </a:r>
            <a:r>
              <a:rPr lang="es-ES" dirty="0"/>
              <a:t>desarrollo de acciones dirigidas a </a:t>
            </a:r>
            <a:r>
              <a:rPr lang="es-ES" dirty="0" smtClean="0"/>
              <a:t>superar obstáculos </a:t>
            </a:r>
            <a:r>
              <a:rPr lang="es-ES" dirty="0"/>
              <a:t>de acceso a las </a:t>
            </a:r>
            <a:r>
              <a:rPr lang="es-ES" dirty="0" smtClean="0"/>
              <a:t>intervenciones en </a:t>
            </a:r>
            <a:r>
              <a:rPr lang="es-ES" dirty="0"/>
              <a:t>materia de </a:t>
            </a:r>
            <a:r>
              <a:rPr lang="es-ES" b="1" dirty="0"/>
              <a:t>salud </a:t>
            </a:r>
            <a:r>
              <a:rPr lang="es-ES" b="1" dirty="0" smtClean="0"/>
              <a:t>pública </a:t>
            </a:r>
            <a:r>
              <a:rPr lang="es-ES" dirty="0" smtClean="0"/>
              <a:t>y </a:t>
            </a:r>
            <a:r>
              <a:rPr lang="es-ES" dirty="0"/>
              <a:t>a facilitar la vinculación de </a:t>
            </a:r>
            <a:r>
              <a:rPr lang="es-ES" dirty="0" smtClean="0"/>
              <a:t>grupos vulnerables </a:t>
            </a:r>
            <a:r>
              <a:rPr lang="es-ES" dirty="0"/>
              <a:t>a los servicios de salud, </a:t>
            </a:r>
            <a:r>
              <a:rPr lang="es-ES" dirty="0" smtClean="0"/>
              <a:t>sin incluir </a:t>
            </a:r>
            <a:r>
              <a:rPr lang="es-ES" dirty="0"/>
              <a:t>la financiación de esta atención</a:t>
            </a:r>
            <a:r>
              <a:rPr lang="es-ES" dirty="0" smtClean="0"/>
              <a:t>. </a:t>
            </a:r>
          </a:p>
          <a:p>
            <a:pPr>
              <a:buFont typeface="Wingdings" pitchFamily="2" charset="2"/>
              <a:buChar char="v"/>
            </a:pPr>
            <a:endParaRPr lang="es-ES" dirty="0"/>
          </a:p>
          <a:p>
            <a:pPr>
              <a:buFont typeface="Wingdings" pitchFamily="2" charset="2"/>
              <a:buChar char="v"/>
            </a:pPr>
            <a:r>
              <a:rPr lang="es-ES" b="1" dirty="0" smtClean="0"/>
              <a:t>El</a:t>
            </a:r>
            <a:r>
              <a:rPr lang="es-ES" dirty="0" smtClean="0"/>
              <a:t> </a:t>
            </a:r>
            <a:r>
              <a:rPr lang="es-ES" b="1" dirty="0"/>
              <a:t>seguimiento y la evaluación del </a:t>
            </a:r>
            <a:r>
              <a:rPr lang="es-ES" b="1" dirty="0" smtClean="0"/>
              <a:t>acceso a </a:t>
            </a:r>
            <a:r>
              <a:rPr lang="es-ES" b="1" dirty="0"/>
              <a:t>los servicios de salud </a:t>
            </a:r>
            <a:r>
              <a:rPr lang="es-ES" b="1" dirty="0" smtClean="0"/>
              <a:t>necesarios </a:t>
            </a:r>
            <a:r>
              <a:rPr lang="es-ES" dirty="0" smtClean="0"/>
              <a:t>por </a:t>
            </a:r>
            <a:r>
              <a:rPr lang="es-ES" dirty="0"/>
              <a:t>medio de proveedores públicos </a:t>
            </a:r>
            <a:r>
              <a:rPr lang="es-ES" dirty="0" smtClean="0"/>
              <a:t>y/o privados</a:t>
            </a:r>
            <a:r>
              <a:rPr lang="es-ES" dirty="0"/>
              <a:t>, adoptando un enfoque multisectorial</a:t>
            </a:r>
            <a:r>
              <a:rPr lang="es-ES" dirty="0" smtClean="0"/>
              <a:t>, </a:t>
            </a:r>
            <a:r>
              <a:rPr lang="en-US" dirty="0" err="1" smtClean="0"/>
              <a:t>multiétnico</a:t>
            </a:r>
            <a:r>
              <a:rPr lang="en-US" dirty="0" smtClean="0"/>
              <a:t> </a:t>
            </a:r>
            <a:r>
              <a:rPr lang="en-US" dirty="0"/>
              <a:t>y multicultural</a:t>
            </a:r>
            <a:r>
              <a:rPr lang="en-US" dirty="0" smtClean="0"/>
              <a:t>, </a:t>
            </a:r>
            <a:r>
              <a:rPr lang="es-ES" dirty="0" smtClean="0"/>
              <a:t>que </a:t>
            </a:r>
            <a:r>
              <a:rPr lang="es-ES" dirty="0"/>
              <a:t>permita trabajar con diversos </a:t>
            </a:r>
            <a:r>
              <a:rPr lang="es-ES" dirty="0" smtClean="0"/>
              <a:t>organismos e </a:t>
            </a:r>
            <a:r>
              <a:rPr lang="es-ES" dirty="0"/>
              <a:t>instituciones con el fin </a:t>
            </a:r>
            <a:r>
              <a:rPr lang="es-ES" dirty="0" smtClean="0"/>
              <a:t>de resolver </a:t>
            </a:r>
            <a:r>
              <a:rPr lang="es-ES" dirty="0"/>
              <a:t>las injusticias y </a:t>
            </a:r>
            <a:r>
              <a:rPr lang="es-ES" dirty="0" smtClean="0"/>
              <a:t>desigualdades en </a:t>
            </a:r>
            <a:r>
              <a:rPr lang="es-ES" dirty="0"/>
              <a:t>la utilización de los servicios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La </a:t>
            </a:r>
            <a:r>
              <a:rPr lang="es-ES" dirty="0"/>
              <a:t>estrecha colaboración con </a:t>
            </a:r>
            <a:r>
              <a:rPr lang="es-ES" dirty="0" smtClean="0"/>
              <a:t>instituciones </a:t>
            </a:r>
            <a:r>
              <a:rPr lang="en-US" dirty="0" err="1" smtClean="0"/>
              <a:t>gubernamentales</a:t>
            </a:r>
            <a:r>
              <a:rPr lang="en-US" dirty="0" smtClean="0"/>
              <a:t> </a:t>
            </a:r>
            <a:r>
              <a:rPr lang="en-US" dirty="0"/>
              <a:t>y no </a:t>
            </a:r>
            <a:r>
              <a:rPr lang="en-US" dirty="0" err="1" smtClean="0"/>
              <a:t>gubernamentales</a:t>
            </a:r>
            <a:r>
              <a:rPr lang="en-US" dirty="0" smtClean="0"/>
              <a:t> </a:t>
            </a:r>
            <a:r>
              <a:rPr lang="es-ES" dirty="0" smtClean="0"/>
              <a:t>con </a:t>
            </a:r>
            <a:r>
              <a:rPr lang="es-ES" dirty="0"/>
              <a:t>el fin </a:t>
            </a:r>
            <a:r>
              <a:rPr lang="es-ES" dirty="0" smtClean="0"/>
              <a:t>de fomentar </a:t>
            </a:r>
            <a:r>
              <a:rPr lang="es-ES" dirty="0"/>
              <a:t>el </a:t>
            </a:r>
            <a:r>
              <a:rPr lang="es-ES" dirty="0" smtClean="0"/>
              <a:t>acceso equitativo </a:t>
            </a:r>
            <a:r>
              <a:rPr lang="es-ES" dirty="0"/>
              <a:t>a los servicios de </a:t>
            </a:r>
            <a:r>
              <a:rPr lang="es-ES" dirty="0" smtClean="0"/>
              <a:t>salud </a:t>
            </a:r>
            <a:r>
              <a:rPr lang="en-US" dirty="0" err="1" smtClean="0"/>
              <a:t>necesarios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3245587" cy="317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 y CUS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1541463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400" i="1" dirty="0" smtClean="0"/>
              <a:t>La </a:t>
            </a:r>
            <a:r>
              <a:rPr lang="en-US" sz="2400" i="1" dirty="0" err="1" smtClean="0"/>
              <a:t>cobertura</a:t>
            </a:r>
            <a:r>
              <a:rPr lang="en-US" sz="2400" i="1" dirty="0" smtClean="0"/>
              <a:t> y el </a:t>
            </a:r>
            <a:r>
              <a:rPr lang="en-US" sz="2400" i="1" dirty="0" err="1" smtClean="0"/>
              <a:t>acceso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universales</a:t>
            </a:r>
            <a:r>
              <a:rPr lang="en-US" sz="2400" i="1" dirty="0" smtClean="0"/>
              <a:t> son el </a:t>
            </a:r>
            <a:r>
              <a:rPr lang="en-US" sz="2400" i="1" dirty="0" err="1" smtClean="0"/>
              <a:t>fundamento</a:t>
            </a:r>
            <a:r>
              <a:rPr lang="en-US" sz="2400" i="1" dirty="0" smtClean="0"/>
              <a:t> de un </a:t>
            </a:r>
            <a:r>
              <a:rPr lang="en-US" sz="2400" i="1" dirty="0" err="1" smtClean="0"/>
              <a:t>sistema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salud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equitativo</a:t>
            </a:r>
            <a:r>
              <a:rPr lang="en-US" sz="2400" dirty="0" smtClean="0"/>
              <a:t>” </a:t>
            </a:r>
            <a:r>
              <a:rPr lang="en-US" sz="1000" dirty="0" err="1" smtClean="0"/>
              <a:t>pag</a:t>
            </a:r>
            <a:r>
              <a:rPr lang="en-US" sz="1000" dirty="0" smtClean="0"/>
              <a:t>. 12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514600" cy="348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4114800" y="28956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2" y="13136"/>
            <a:ext cx="8946776" cy="1143000"/>
          </a:xfrm>
        </p:spPr>
        <p:txBody>
          <a:bodyPr/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Informe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 la </a:t>
            </a:r>
            <a:r>
              <a:rPr lang="en-US" sz="3600" dirty="0" err="1" smtClean="0"/>
              <a:t>Salud</a:t>
            </a:r>
            <a:r>
              <a:rPr lang="en-US" sz="3600" dirty="0" smtClean="0"/>
              <a:t> en el </a:t>
            </a:r>
            <a:r>
              <a:rPr lang="en-US" sz="3600" dirty="0" err="1" smtClean="0"/>
              <a:t>Mundo</a:t>
            </a:r>
            <a:r>
              <a:rPr lang="en-US" sz="3600" dirty="0" smtClean="0"/>
              <a:t> 2008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12" y="1377287"/>
            <a:ext cx="4831976" cy="462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0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02314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4400" eaLnBrk="1" latinLnBrk="0" hangingPunct="1">
              <a:buNone/>
              <a:defRPr sz="4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dirty="0" smtClean="0"/>
              <a:t>FESP y el Avance hacia la CUS</a:t>
            </a:r>
            <a:endParaRPr lang="es-CL" dirty="0"/>
          </a:p>
        </p:txBody>
      </p:sp>
      <p:cxnSp>
        <p:nvCxnSpPr>
          <p:cNvPr id="25603" name="Straight Arrow Connector 2"/>
          <p:cNvCxnSpPr>
            <a:cxnSpLocks noChangeShapeType="1"/>
          </p:cNvCxnSpPr>
          <p:nvPr/>
        </p:nvCxnSpPr>
        <p:spPr bwMode="auto">
          <a:xfrm>
            <a:off x="457200" y="5638800"/>
            <a:ext cx="822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14" y="1931272"/>
            <a:ext cx="33131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urved Down Arrow 4"/>
          <p:cNvSpPr>
            <a:spLocks noChangeArrowheads="1"/>
          </p:cNvSpPr>
          <p:nvPr/>
        </p:nvSpPr>
        <p:spPr bwMode="auto">
          <a:xfrm rot="-1475669">
            <a:off x="591516" y="2124065"/>
            <a:ext cx="6218237" cy="1161599"/>
          </a:xfrm>
          <a:prstGeom prst="curvedDownArrow">
            <a:avLst>
              <a:gd name="adj1" fmla="val 24994"/>
              <a:gd name="adj2" fmla="val 4998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>
              <a:latin typeface="Calibri" pitchFamily="34" charset="0"/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533400" y="5562600"/>
            <a:ext cx="708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9pPr>
          </a:lstStyle>
          <a:p>
            <a:r>
              <a:rPr lang="es-CL">
                <a:latin typeface="Calibri" pitchFamily="34" charset="0"/>
              </a:rPr>
              <a:t>t</a:t>
            </a:r>
            <a:r>
              <a:rPr lang="es-CL" sz="1000">
                <a:latin typeface="Calibri" pitchFamily="34" charset="0"/>
              </a:rPr>
              <a:t>0</a:t>
            </a:r>
            <a:r>
              <a:rPr lang="es-CL">
                <a:latin typeface="Calibri" pitchFamily="34" charset="0"/>
              </a:rPr>
              <a:t>                                                                                               t</a:t>
            </a:r>
            <a:r>
              <a:rPr lang="es-CL" sz="1200">
                <a:latin typeface="Calibri" pitchFamily="34" charset="0"/>
              </a:rPr>
              <a:t>1</a:t>
            </a:r>
          </a:p>
        </p:txBody>
      </p:sp>
      <p:sp>
        <p:nvSpPr>
          <p:cNvPr id="25607" name="TextBox 1"/>
          <p:cNvSpPr txBox="1">
            <a:spLocks noChangeArrowheads="1"/>
          </p:cNvSpPr>
          <p:nvPr/>
        </p:nvSpPr>
        <p:spPr bwMode="auto">
          <a:xfrm>
            <a:off x="8567" y="1238666"/>
            <a:ext cx="3131933" cy="215443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9pPr>
          </a:lstStyle>
          <a:p>
            <a:r>
              <a:rPr lang="es-CL" sz="2200" b="1" dirty="0">
                <a:solidFill>
                  <a:srgbClr val="0070C0"/>
                </a:solidFill>
                <a:latin typeface="Calibri" pitchFamily="34" charset="0"/>
              </a:rPr>
              <a:t>Gobernanza</a:t>
            </a:r>
            <a:endParaRPr lang="es-CL" sz="2200" b="1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 smtClean="0">
                <a:latin typeface="Calibri" pitchFamily="34" charset="0"/>
              </a:rPr>
              <a:t>Liderazgo</a:t>
            </a:r>
            <a:endParaRPr lang="es-CL" sz="16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 smtClean="0">
                <a:latin typeface="Calibri" pitchFamily="34" charset="0"/>
              </a:rPr>
              <a:t>Aseguramiento </a:t>
            </a:r>
            <a:r>
              <a:rPr lang="es-CL" sz="1600" dirty="0">
                <a:latin typeface="Calibri" pitchFamily="34" charset="0"/>
              </a:rPr>
              <a:t>de la cobertura y acceso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 smtClean="0">
                <a:latin typeface="Calibri" pitchFamily="34" charset="0"/>
              </a:rPr>
              <a:t>Armonización </a:t>
            </a:r>
            <a:r>
              <a:rPr lang="es-CL" sz="1600" dirty="0">
                <a:latin typeface="Calibri" pitchFamily="34" charset="0"/>
              </a:rPr>
              <a:t>de la oferta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 smtClean="0">
                <a:latin typeface="Calibri" pitchFamily="34" charset="0"/>
              </a:rPr>
              <a:t>Modulación </a:t>
            </a:r>
            <a:r>
              <a:rPr lang="es-CL" sz="1600" dirty="0">
                <a:latin typeface="Calibri" pitchFamily="34" charset="0"/>
              </a:rPr>
              <a:t>del financiamiento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 smtClean="0">
                <a:latin typeface="Calibri" pitchFamily="34" charset="0"/>
              </a:rPr>
              <a:t>Regulación</a:t>
            </a:r>
            <a:endParaRPr lang="es-CL" sz="16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sz="1600" b="1" dirty="0" smtClean="0">
                <a:solidFill>
                  <a:srgbClr val="FF0000"/>
                </a:solidFill>
                <a:latin typeface="Calibri" pitchFamily="34" charset="0"/>
              </a:rPr>
              <a:t>FESP</a:t>
            </a:r>
            <a:endParaRPr lang="es-CL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" y="4346575"/>
            <a:ext cx="20335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133600" y="3048000"/>
            <a:ext cx="282201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CL" sz="2200" b="1" dirty="0" smtClean="0">
                <a:solidFill>
                  <a:srgbClr val="0070C0"/>
                </a:solidFill>
                <a:latin typeface="Calibri" pitchFamily="34" charset="0"/>
              </a:rPr>
              <a:t>Acceso </a:t>
            </a:r>
          </a:p>
          <a:p>
            <a:pPr>
              <a:defRPr/>
            </a:pPr>
            <a:r>
              <a:rPr lang="es-CL" sz="2200" b="1" dirty="0" smtClean="0">
                <a:solidFill>
                  <a:srgbClr val="0070C0"/>
                </a:solidFill>
                <a:latin typeface="Calibri" pitchFamily="34" charset="0"/>
              </a:rPr>
              <a:t>poblacional</a:t>
            </a:r>
            <a:endParaRPr lang="es-CL" sz="16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_tradnl" sz="1200" dirty="0">
                <a:latin typeface="Calibri" pitchFamily="34" charset="0"/>
              </a:rPr>
              <a:t>Extensión de la oferta de servicios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_tradnl" sz="1200" dirty="0">
                <a:latin typeface="Calibri" pitchFamily="34" charset="0"/>
              </a:rPr>
              <a:t>Capacidad instalada del s. publico, privado, asociativo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_tradnl" sz="1200" dirty="0">
                <a:latin typeface="Calibri" pitchFamily="34" charset="0"/>
              </a:rPr>
              <a:t>Cobertura de atención de salud (vacunación, servicios curativos, rehabilitación,  paliativos, etc.)</a:t>
            </a:r>
            <a:endParaRPr lang="es-ES_tradnl" sz="1200" b="1" dirty="0"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_tradnl" sz="1200" dirty="0">
                <a:latin typeface="Calibri" pitchFamily="34" charset="0"/>
              </a:rPr>
              <a:t>Evolución de la  inversión en capital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_tradnl" sz="1200" dirty="0">
                <a:latin typeface="Calibri" pitchFamily="34" charset="0"/>
              </a:rPr>
              <a:t>Costos de transacción de los esquemas que sostienen los conjuntos de prestaciones.</a:t>
            </a:r>
            <a:endParaRPr lang="es-ES_tradnl" sz="1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68471" y="4038600"/>
            <a:ext cx="3423281" cy="20928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9pPr>
          </a:lstStyle>
          <a:p>
            <a:r>
              <a:rPr lang="es-CL" sz="2200" b="1" dirty="0" smtClean="0">
                <a:solidFill>
                  <a:srgbClr val="0070C0"/>
                </a:solidFill>
                <a:latin typeface="Calibri" pitchFamily="34" charset="0"/>
              </a:rPr>
              <a:t>Servicios de Salud</a:t>
            </a:r>
            <a:endParaRPr lang="es-CL" sz="2200" b="1" dirty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200" dirty="0">
                <a:latin typeface="Calibri" pitchFamily="34" charset="0"/>
              </a:rPr>
              <a:t>Modelos de atención centrados en las personas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200" dirty="0">
                <a:latin typeface="Calibri" pitchFamily="34" charset="0"/>
              </a:rPr>
              <a:t>Servicios de Salud integrados e integrales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200" dirty="0">
                <a:latin typeface="Calibri" pitchFamily="34" charset="0"/>
              </a:rPr>
              <a:t>Calidad y pertinencia de la atención de la salud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200" dirty="0">
                <a:latin typeface="Calibri" pitchFamily="34" charset="0"/>
              </a:rPr>
              <a:t>RRHH suficientes, competentes y comprometidos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200" dirty="0">
                <a:latin typeface="Calibri" pitchFamily="34" charset="0"/>
              </a:rPr>
              <a:t>Medicamentos y tecnologías adecuadas a las necesidades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200" b="1" dirty="0">
                <a:solidFill>
                  <a:srgbClr val="FF0000"/>
                </a:solidFill>
                <a:latin typeface="Calibri" pitchFamily="34" charset="0"/>
              </a:rPr>
              <a:t>Vigilancia y cuidado de la Salud Pública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200" dirty="0">
                <a:latin typeface="Calibri" pitchFamily="34" charset="0"/>
              </a:rPr>
              <a:t>Gestión eficiente de los servicios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579438" y="1250648"/>
            <a:ext cx="1564571" cy="28007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9pPr>
          </a:lstStyle>
          <a:p>
            <a:r>
              <a:rPr lang="es-CL" sz="2200" b="1" dirty="0" smtClean="0">
                <a:solidFill>
                  <a:srgbClr val="0070C0"/>
                </a:solidFill>
                <a:latin typeface="Calibri" pitchFamily="34" charset="0"/>
              </a:rPr>
              <a:t>Protección financiera</a:t>
            </a:r>
            <a:endParaRPr lang="es-CL" sz="2200" b="1" dirty="0">
              <a:solidFill>
                <a:srgbClr val="0070C0"/>
              </a:solidFill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CL" sz="1200" dirty="0">
                <a:latin typeface="Calibri" pitchFamily="34" charset="0"/>
              </a:rPr>
              <a:t>Acceso universal independiente de la capacidad de pago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L" sz="1200" dirty="0">
                <a:latin typeface="Calibri" pitchFamily="34" charset="0"/>
              </a:rPr>
              <a:t>Mancomunación de fondos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L" sz="1200" dirty="0">
                <a:latin typeface="Calibri" pitchFamily="34" charset="0"/>
              </a:rPr>
              <a:t>Disminución de las barreras financieras (pagos directos de bolsillo).</a:t>
            </a:r>
            <a:endParaRPr lang="es-CL" sz="22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9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81000" y="1821666"/>
            <a:ext cx="838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ES" sz="2000" b="1" kern="0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Reforzar la gobernanza y la capacidad rectora de la Autoridad Nacional de Salud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ES" sz="2000" b="1" kern="0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Redefinir los modelos de atención y organización de los servicios de salud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ES" sz="2000" b="1" kern="0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Fortalecer los Recursos Humanos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ES" sz="2000" b="1" kern="0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Fortalecimiento de las FESP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ES" sz="2000" b="1" kern="0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Mejorar la capacidad de abordar los determinantes sociales de la salud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ES" sz="2000" b="1" kern="0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Mejorar los procesos de introducción, control, fiscalización y uso de las tecnologías sanitarias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ES" sz="2000" b="1" kern="0" dirty="0" smtClean="0">
                <a:solidFill>
                  <a:srgbClr val="0070C0"/>
                </a:solidFill>
                <a:latin typeface="Calibri" pitchFamily="34" charset="0"/>
              </a:rPr>
              <a:t>Mejorar el financiamiento y la eficiencia</a:t>
            </a:r>
            <a:endParaRPr lang="es-ES" sz="2000" b="1" kern="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185302"/>
            <a:ext cx="838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14400" eaLnBrk="1" latinLnBrk="0" hangingPunct="1">
              <a:lnSpc>
                <a:spcPct val="100000"/>
              </a:lnSpc>
              <a:buNone/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dirty="0">
                <a:effectLst/>
              </a:rPr>
              <a:t>Factores Facilitadores para Avanzar Hacia la CUS</a:t>
            </a:r>
          </a:p>
        </p:txBody>
      </p:sp>
    </p:spTree>
    <p:extLst>
      <p:ext uri="{BB962C8B-B14F-4D97-AF65-F5344CB8AC3E}">
        <p14:creationId xmlns:p14="http://schemas.microsoft.com/office/powerpoint/2010/main" val="29420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RISS y CUS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0"/>
            <a:ext cx="2705873" cy="368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figura 3-RIS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6172200" cy="373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935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Visión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Sistema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Salud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970196"/>
              </p:ext>
            </p:extLst>
          </p:nvPr>
        </p:nvGraphicFramePr>
        <p:xfrm>
          <a:off x="276447" y="847272"/>
          <a:ext cx="8623003" cy="561535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463714"/>
                <a:gridCol w="2874335"/>
                <a:gridCol w="3284954"/>
              </a:tblGrid>
              <a:tr h="337625">
                <a:tc>
                  <a:txBody>
                    <a:bodyPr/>
                    <a:lstStyle/>
                    <a:p>
                      <a:endParaRPr lang="es-P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noProof="0" dirty="0" smtClean="0">
                          <a:latin typeface="Arial" pitchFamily="34" charset="0"/>
                          <a:cs typeface="Arial" pitchFamily="34" charset="0"/>
                        </a:rPr>
                        <a:t>Modelo Bio-Médico</a:t>
                      </a:r>
                      <a:endParaRPr lang="es-P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noProof="0" smtClean="0">
                          <a:latin typeface="Arial" pitchFamily="34" charset="0"/>
                          <a:cs typeface="Arial" pitchFamily="34" charset="0"/>
                        </a:rPr>
                        <a:t>Sistemas basado en la</a:t>
                      </a:r>
                      <a:r>
                        <a:rPr lang="es-PA" baseline="0" noProof="0" smtClean="0">
                          <a:latin typeface="Arial" pitchFamily="34" charset="0"/>
                          <a:cs typeface="Arial" pitchFamily="34" charset="0"/>
                        </a:rPr>
                        <a:t> APS</a:t>
                      </a:r>
                      <a:endParaRPr lang="es-PA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0843">
                <a:tc>
                  <a:txBody>
                    <a:bodyPr/>
                    <a:lstStyle/>
                    <a:p>
                      <a:r>
                        <a:rPr lang="es-PA" sz="1400" b="1" noProof="0" dirty="0" smtClean="0">
                          <a:latin typeface="Arial" pitchFamily="34" charset="0"/>
                          <a:cs typeface="Arial" pitchFamily="34" charset="0"/>
                        </a:rPr>
                        <a:t>VALORES</a:t>
                      </a:r>
                      <a:endParaRPr lang="es-PA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A" sz="1400" noProof="0" dirty="0" smtClean="0">
                          <a:latin typeface="Arial" pitchFamily="34" charset="0"/>
                          <a:cs typeface="Arial" pitchFamily="34" charset="0"/>
                        </a:rPr>
                        <a:t>Salud como bien comercial exclusivo, o como acto</a:t>
                      </a:r>
                      <a:r>
                        <a:rPr lang="es-PA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caritativo.</a:t>
                      </a:r>
                      <a:endParaRPr lang="es-PA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A" sz="1400" noProof="0" dirty="0" smtClean="0">
                          <a:latin typeface="Arial" pitchFamily="34" charset="0"/>
                          <a:cs typeface="Arial" pitchFamily="34" charset="0"/>
                        </a:rPr>
                        <a:t>Salud como derecho con equidad y</a:t>
                      </a:r>
                      <a:r>
                        <a:rPr lang="es-PA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solidaridad</a:t>
                      </a:r>
                      <a:endParaRPr lang="es-PA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843">
                <a:tc>
                  <a:txBody>
                    <a:bodyPr/>
                    <a:lstStyle/>
                    <a:p>
                      <a:r>
                        <a:rPr lang="es-PA" sz="1400" b="1" noProof="0" dirty="0" smtClean="0">
                          <a:latin typeface="Arial" pitchFamily="34" charset="0"/>
                          <a:cs typeface="Arial" pitchFamily="34" charset="0"/>
                        </a:rPr>
                        <a:t>GOBERNANZA</a:t>
                      </a:r>
                      <a:endParaRPr lang="es-PA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A" sz="1400" noProof="0" dirty="0" smtClean="0">
                          <a:latin typeface="Arial" pitchFamily="34" charset="0"/>
                          <a:cs typeface="Arial" pitchFamily="34" charset="0"/>
                        </a:rPr>
                        <a:t>Médico</a:t>
                      </a:r>
                      <a:r>
                        <a:rPr lang="es-PA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- Paciente</a:t>
                      </a:r>
                      <a:endParaRPr lang="es-PA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A" sz="1400" noProof="0" dirty="0" smtClean="0">
                          <a:latin typeface="Arial" pitchFamily="34" charset="0"/>
                          <a:cs typeface="Arial" pitchFamily="34" charset="0"/>
                        </a:rPr>
                        <a:t>Múltiples</a:t>
                      </a:r>
                      <a:r>
                        <a:rPr lang="es-PA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actores.</a:t>
                      </a:r>
                      <a:endParaRPr lang="es-PA" sz="14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PA" sz="1400" b="1" noProof="0" dirty="0" smtClean="0">
                          <a:latin typeface="Arial" pitchFamily="34" charset="0"/>
                          <a:cs typeface="Arial" pitchFamily="34" charset="0"/>
                        </a:rPr>
                        <a:t>Liderazgo</a:t>
                      </a:r>
                      <a:r>
                        <a:rPr lang="es-PA" sz="1400" b="1" baseline="0" noProof="0" dirty="0" smtClean="0">
                          <a:latin typeface="Arial" pitchFamily="34" charset="0"/>
                          <a:cs typeface="Arial" pitchFamily="34" charset="0"/>
                        </a:rPr>
                        <a:t> de la ASN (rectoría).</a:t>
                      </a:r>
                      <a:endParaRPr lang="es-PA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44061">
                <a:tc>
                  <a:txBody>
                    <a:bodyPr/>
                    <a:lstStyle/>
                    <a:p>
                      <a:r>
                        <a:rPr lang="es-PA" sz="1400" b="1" noProof="0" dirty="0" smtClean="0">
                          <a:latin typeface="Arial" pitchFamily="34" charset="0"/>
                          <a:cs typeface="Arial" pitchFamily="34" charset="0"/>
                        </a:rPr>
                        <a:t>FINANCIAMIENTO</a:t>
                      </a:r>
                      <a:endParaRPr lang="es-PA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A" sz="1400" noProof="0" smtClean="0">
                          <a:latin typeface="Arial" pitchFamily="34" charset="0"/>
                          <a:cs typeface="Arial" pitchFamily="34" charset="0"/>
                        </a:rPr>
                        <a:t>Pago directo a proveedores.</a:t>
                      </a:r>
                    </a:p>
                    <a:p>
                      <a:r>
                        <a:rPr lang="es-PA" sz="1400" noProof="0" smtClean="0">
                          <a:latin typeface="Arial" pitchFamily="34" charset="0"/>
                          <a:cs typeface="Arial" pitchFamily="34" charset="0"/>
                        </a:rPr>
                        <a:t>Orientado al lucro</a:t>
                      </a:r>
                      <a:endParaRPr lang="es-PA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A" sz="1400" b="0" noProof="0" dirty="0" smtClean="0">
                          <a:latin typeface="Arial" pitchFamily="34" charset="0"/>
                          <a:cs typeface="Arial" pitchFamily="34" charset="0"/>
                        </a:rPr>
                        <a:t>Financiamiento de la Cobertura Universal</a:t>
                      </a:r>
                      <a:r>
                        <a:rPr lang="es-PA" sz="1400" b="0" baseline="0" noProof="0" dirty="0" smtClean="0">
                          <a:latin typeface="Arial" pitchFamily="34" charset="0"/>
                          <a:cs typeface="Arial" pitchFamily="34" charset="0"/>
                        </a:rPr>
                        <a:t> con Protección </a:t>
                      </a:r>
                      <a:r>
                        <a:rPr lang="es-PA" sz="1400" b="0" baseline="0" noProof="0" dirty="0" smtClean="0">
                          <a:latin typeface="Arial" pitchFamily="34" charset="0"/>
                          <a:cs typeface="Arial" pitchFamily="34" charset="0"/>
                        </a:rPr>
                        <a:t>Social en Salud.</a:t>
                      </a:r>
                      <a:endParaRPr lang="es-PA" sz="14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843">
                <a:tc>
                  <a:txBody>
                    <a:bodyPr/>
                    <a:lstStyle/>
                    <a:p>
                      <a:r>
                        <a:rPr lang="es-PA" sz="1400" b="1" noProof="0" dirty="0" smtClean="0">
                          <a:latin typeface="Arial" pitchFamily="34" charset="0"/>
                          <a:cs typeface="Arial" pitchFamily="34" charset="0"/>
                        </a:rPr>
                        <a:t>PROVISION DE</a:t>
                      </a:r>
                      <a:r>
                        <a:rPr lang="es-PA" sz="1400" b="1" baseline="0" noProof="0" dirty="0" smtClean="0">
                          <a:latin typeface="Arial" pitchFamily="34" charset="0"/>
                          <a:cs typeface="Arial" pitchFamily="34" charset="0"/>
                        </a:rPr>
                        <a:t> SERVICIOS</a:t>
                      </a:r>
                      <a:endParaRPr lang="es-PA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A" sz="1400" noProof="0" dirty="0" smtClean="0">
                          <a:latin typeface="Arial" pitchFamily="34" charset="0"/>
                          <a:cs typeface="Arial" pitchFamily="34" charset="0"/>
                        </a:rPr>
                        <a:t>Atención</a:t>
                      </a:r>
                      <a:r>
                        <a:rPr lang="es-PA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episódica curativa de casos/complicaciones agudas centrada en la enfermedad y el tratamiento.</a:t>
                      </a:r>
                      <a:endParaRPr lang="es-PA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A" sz="1400" noProof="0" dirty="0" smtClean="0">
                          <a:latin typeface="Arial" pitchFamily="34" charset="0"/>
                          <a:cs typeface="Arial" pitchFamily="34" charset="0"/>
                        </a:rPr>
                        <a:t>Atención integral, continua e integrada y centrada en las personas</a:t>
                      </a:r>
                      <a:r>
                        <a:rPr lang="es-PA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A" sz="1400" noProof="0" dirty="0" smtClean="0">
                          <a:latin typeface="Arial" pitchFamily="34" charset="0"/>
                          <a:cs typeface="Arial" pitchFamily="34" charset="0"/>
                        </a:rPr>
                        <a:t>(incluyendo la atención socio-sanitaria).</a:t>
                      </a:r>
                      <a:endParaRPr lang="es-PA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50498">
                <a:tc>
                  <a:txBody>
                    <a:bodyPr/>
                    <a:lstStyle/>
                    <a:p>
                      <a:r>
                        <a:rPr lang="es-PA" sz="1400" b="1" noProof="0" dirty="0" smtClean="0">
                          <a:latin typeface="Arial" pitchFamily="34" charset="0"/>
                          <a:cs typeface="Arial" pitchFamily="34" charset="0"/>
                        </a:rPr>
                        <a:t>GENERACION DE RECURSOS</a:t>
                      </a:r>
                      <a:endParaRPr lang="es-PA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A" sz="1400" noProof="0" dirty="0" smtClean="0">
                          <a:latin typeface="Arial" pitchFamily="34" charset="0"/>
                          <a:cs typeface="Arial" pitchFamily="34" charset="0"/>
                        </a:rPr>
                        <a:t>Médicos,</a:t>
                      </a:r>
                      <a:r>
                        <a:rPr lang="es-PA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enfermeras y otros profesionales afines a la atención curativa.</a:t>
                      </a:r>
                    </a:p>
                    <a:p>
                      <a:r>
                        <a:rPr lang="es-PA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Tecnología como generadora de negocios.</a:t>
                      </a:r>
                      <a:endParaRPr lang="es-PA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A" sz="1400" noProof="0" dirty="0" smtClean="0">
                          <a:latin typeface="Arial" pitchFamily="34" charset="0"/>
                          <a:cs typeface="Arial" pitchFamily="34" charset="0"/>
                        </a:rPr>
                        <a:t>Amplio rango de competencias</a:t>
                      </a:r>
                      <a:r>
                        <a:rPr lang="es-PA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y profesionales.</a:t>
                      </a:r>
                    </a:p>
                    <a:p>
                      <a:r>
                        <a:rPr lang="es-PA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Uso apropriado y equitativo de la tecnología.</a:t>
                      </a:r>
                      <a:endParaRPr lang="es-PA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843">
                <a:tc>
                  <a:txBody>
                    <a:bodyPr/>
                    <a:lstStyle/>
                    <a:p>
                      <a:r>
                        <a:rPr lang="es-PA" sz="1400" b="1" noProof="0" dirty="0" smtClean="0">
                          <a:latin typeface="Arial" pitchFamily="34" charset="0"/>
                          <a:cs typeface="Arial" pitchFamily="34" charset="0"/>
                        </a:rPr>
                        <a:t>ENFOQUE</a:t>
                      </a:r>
                      <a:endParaRPr lang="es-PA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A" sz="1400" noProof="0" dirty="0" smtClean="0"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A" sz="1400" noProof="0" dirty="0" smtClean="0">
                          <a:latin typeface="Arial" pitchFamily="34" charset="0"/>
                          <a:cs typeface="Arial" pitchFamily="34" charset="0"/>
                        </a:rPr>
                        <a:t>Personas, Familias, Comunidades</a:t>
                      </a:r>
                      <a:endParaRPr lang="es-PA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7625">
                <a:tc>
                  <a:txBody>
                    <a:bodyPr/>
                    <a:lstStyle/>
                    <a:p>
                      <a:r>
                        <a:rPr lang="es-PA" sz="1400" b="1" noProof="0" dirty="0" smtClean="0">
                          <a:latin typeface="Arial" pitchFamily="34" charset="0"/>
                          <a:cs typeface="Arial" pitchFamily="34" charset="0"/>
                        </a:rPr>
                        <a:t>ENFOQUE</a:t>
                      </a:r>
                      <a:r>
                        <a:rPr lang="es-PA" sz="1400" b="1" baseline="0" noProof="0" dirty="0" smtClean="0">
                          <a:latin typeface="Arial" pitchFamily="34" charset="0"/>
                          <a:cs typeface="Arial" pitchFamily="34" charset="0"/>
                        </a:rPr>
                        <a:t> SISTEMICO</a:t>
                      </a:r>
                      <a:endParaRPr lang="es-PA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A" sz="1400" noProof="0" dirty="0" smtClean="0">
                          <a:latin typeface="Arial" pitchFamily="34" charset="0"/>
                          <a:cs typeface="Arial" pitchFamily="34" charset="0"/>
                        </a:rPr>
                        <a:t>Lineal</a:t>
                      </a:r>
                      <a:endParaRPr lang="es-PA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A" sz="1400" noProof="0" dirty="0" smtClean="0">
                          <a:latin typeface="Arial" pitchFamily="34" charset="0"/>
                          <a:cs typeface="Arial" pitchFamily="34" charset="0"/>
                        </a:rPr>
                        <a:t>Sistemas</a:t>
                      </a:r>
                      <a:r>
                        <a:rPr lang="es-PA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complejos y adaptativos</a:t>
                      </a:r>
                      <a:endParaRPr lang="es-PA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607859" y="479778"/>
            <a:ext cx="4661646" cy="637822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0190" y="1652975"/>
            <a:ext cx="862901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s-ES" kern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Fortaleciendo </a:t>
            </a:r>
            <a:r>
              <a:rPr lang="es-ES" kern="0" dirty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el Primer Nivel de </a:t>
            </a:r>
            <a:r>
              <a:rPr lang="es-ES" kern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Atención y cambiando el eje de los cuidados de los hospitales a las comunidades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s-ES" kern="0" dirty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Asegurando una mezcla adecuada de prevención, promoción y rehabilitación; y, entre </a:t>
            </a:r>
            <a:r>
              <a:rPr lang="es-ES" kern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todos los </a:t>
            </a:r>
            <a:r>
              <a:rPr lang="es-ES" kern="0" dirty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niveles de atención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s-ES" kern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Entregando atenciones hospitalarias más eficientes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s-ES" kern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Motivando y re-asignando a los RHS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s-ES" kern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Haciendo un uso mas racional de las tecnologías sanitarias (incluyendo medicamentos)</a:t>
            </a:r>
            <a:r>
              <a:rPr lang="es-ES" kern="0" dirty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 </a:t>
            </a:r>
            <a:endParaRPr lang="es-ES" kern="0" dirty="0" smtClean="0">
              <a:solidFill>
                <a:schemeClr val="accent1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s-ES" kern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Controlando </a:t>
            </a:r>
            <a:r>
              <a:rPr lang="es-ES" kern="0" dirty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las fugas y desperdicio de recursos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endParaRPr lang="es-ES" b="1" kern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61344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algn="ctr" defTabSz="914400" eaLnBrk="1" latinLnBrk="0" hangingPunct="1">
              <a:buFont typeface="Arial" pitchFamily="34" charset="0"/>
              <a:buNone/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Arial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s-ES" sz="4000" dirty="0" smtClean="0">
                <a:effectLst/>
              </a:rPr>
              <a:t>RISS y CUS: Reduciendo </a:t>
            </a:r>
            <a:r>
              <a:rPr lang="es-ES" sz="4000" dirty="0">
                <a:effectLst/>
              </a:rPr>
              <a:t>ineficiencias</a:t>
            </a:r>
          </a:p>
        </p:txBody>
      </p:sp>
    </p:spTree>
    <p:extLst>
      <p:ext uri="{BB962C8B-B14F-4D97-AF65-F5344CB8AC3E}">
        <p14:creationId xmlns:p14="http://schemas.microsoft.com/office/powerpoint/2010/main" val="42510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Desafíos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FESP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767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“</a:t>
            </a:r>
            <a:r>
              <a:rPr lang="en-US" sz="2300" i="1" dirty="0" smtClean="0"/>
              <a:t>Hasta </a:t>
            </a:r>
            <a:r>
              <a:rPr lang="en-US" sz="2300" i="1" dirty="0" err="1"/>
              <a:t>ahora</a:t>
            </a:r>
            <a:r>
              <a:rPr lang="en-US" sz="2300" i="1" dirty="0" smtClean="0"/>
              <a:t>, </a:t>
            </a:r>
            <a:r>
              <a:rPr lang="es-ES" sz="2300" i="1" dirty="0" smtClean="0"/>
              <a:t>las </a:t>
            </a:r>
            <a:r>
              <a:rPr lang="es-ES" sz="2300" i="1" dirty="0"/>
              <a:t>mejoras en el desempeño del </a:t>
            </a:r>
            <a:r>
              <a:rPr lang="es-ES" sz="2300" i="1" dirty="0" smtClean="0"/>
              <a:t>sistema han </a:t>
            </a:r>
            <a:r>
              <a:rPr lang="es-ES" sz="2300" i="1" dirty="0"/>
              <a:t>estado centradas, no siempre </a:t>
            </a:r>
            <a:r>
              <a:rPr lang="es-ES" sz="2300" i="1" dirty="0" smtClean="0"/>
              <a:t>con éxito</a:t>
            </a:r>
            <a:r>
              <a:rPr lang="es-ES" sz="2300" i="1" dirty="0"/>
              <a:t>, en la reducción de las </a:t>
            </a:r>
            <a:r>
              <a:rPr lang="es-ES" sz="2300" i="1" dirty="0" smtClean="0"/>
              <a:t>desigualdades en </a:t>
            </a:r>
            <a:r>
              <a:rPr lang="es-ES" sz="2300" i="1" dirty="0"/>
              <a:t>las condiciones sanitarias y en </a:t>
            </a:r>
            <a:r>
              <a:rPr lang="es-ES" sz="2300" i="1" dirty="0" smtClean="0"/>
              <a:t>el acceso </a:t>
            </a:r>
            <a:r>
              <a:rPr lang="es-ES" sz="2300" i="1" dirty="0"/>
              <a:t>a los servicios, en la </a:t>
            </a:r>
            <a:r>
              <a:rPr lang="es-ES" sz="2300" i="1" dirty="0" smtClean="0"/>
              <a:t>financiación de </a:t>
            </a:r>
            <a:r>
              <a:rPr lang="es-ES" sz="2300" i="1" dirty="0"/>
              <a:t>la atención de salud, en la </a:t>
            </a:r>
            <a:r>
              <a:rPr lang="es-ES" sz="2300" i="1" dirty="0" smtClean="0"/>
              <a:t>reducción de </a:t>
            </a:r>
            <a:r>
              <a:rPr lang="es-ES" sz="2300" i="1" dirty="0"/>
              <a:t>la falta de protección social en </a:t>
            </a:r>
            <a:r>
              <a:rPr lang="es-ES" sz="2300" i="1" dirty="0" smtClean="0"/>
              <a:t>materia de </a:t>
            </a:r>
            <a:r>
              <a:rPr lang="es-ES" sz="2300" i="1" dirty="0"/>
              <a:t>salud, en el aumento de la eficacia </a:t>
            </a:r>
            <a:r>
              <a:rPr lang="es-ES" sz="2300" i="1" dirty="0" smtClean="0"/>
              <a:t>de las </a:t>
            </a:r>
            <a:r>
              <a:rPr lang="es-ES" sz="2300" i="1" dirty="0"/>
              <a:t>intervenciones sanitarias y en la </a:t>
            </a:r>
            <a:r>
              <a:rPr lang="es-ES" sz="2300" i="1" dirty="0" smtClean="0"/>
              <a:t>promoción de </a:t>
            </a:r>
            <a:r>
              <a:rPr lang="es-ES" sz="2300" i="1" dirty="0"/>
              <a:t>la calidad de la asistencia. </a:t>
            </a:r>
            <a:r>
              <a:rPr lang="es-ES" sz="2300" b="1" i="1" dirty="0" smtClean="0"/>
              <a:t>Sin embargo</a:t>
            </a:r>
            <a:r>
              <a:rPr lang="es-ES" sz="2300" b="1" i="1" dirty="0"/>
              <a:t>, los cambios relacionados con </a:t>
            </a:r>
            <a:r>
              <a:rPr lang="es-ES" sz="2300" b="1" i="1" dirty="0" smtClean="0"/>
              <a:t>el fortalecimiento </a:t>
            </a:r>
            <a:r>
              <a:rPr lang="es-ES" sz="2300" b="1" i="1" dirty="0"/>
              <a:t>de la función rectora </a:t>
            </a:r>
            <a:r>
              <a:rPr lang="es-ES" sz="2300" b="1" i="1" dirty="0" smtClean="0"/>
              <a:t>de las </a:t>
            </a:r>
            <a:r>
              <a:rPr lang="es-ES" sz="2300" b="1" i="1" dirty="0"/>
              <a:t>autoridades sanitarias y con su </a:t>
            </a:r>
            <a:r>
              <a:rPr lang="es-ES" sz="2300" b="1" i="1" dirty="0" smtClean="0"/>
              <a:t>mejora en </a:t>
            </a:r>
            <a:r>
              <a:rPr lang="es-ES" sz="2300" b="1" i="1" dirty="0"/>
              <a:t>el ejercicio de la salud pública han </a:t>
            </a:r>
            <a:r>
              <a:rPr lang="es-ES" sz="2300" b="1" i="1" dirty="0" smtClean="0"/>
              <a:t>recibido </a:t>
            </a:r>
            <a:r>
              <a:rPr lang="en-US" sz="2300" b="1" i="1" dirty="0" err="1" smtClean="0"/>
              <a:t>mucha</a:t>
            </a:r>
            <a:r>
              <a:rPr lang="en-US" sz="2300" b="1" i="1" dirty="0" smtClean="0"/>
              <a:t> </a:t>
            </a:r>
            <a:r>
              <a:rPr lang="en-US" sz="2300" b="1" i="1" dirty="0" err="1"/>
              <a:t>menor</a:t>
            </a:r>
            <a:r>
              <a:rPr lang="en-US" sz="2300" b="1" i="1" dirty="0"/>
              <a:t> </a:t>
            </a:r>
            <a:r>
              <a:rPr lang="en-US" sz="2300" b="1" i="1" dirty="0" err="1" smtClean="0"/>
              <a:t>atención</a:t>
            </a:r>
            <a:r>
              <a:rPr lang="en-US" sz="2300" i="1" dirty="0" smtClean="0"/>
              <a:t>”.   </a:t>
            </a:r>
            <a:r>
              <a:rPr lang="en-US" sz="1400" i="1" dirty="0" smtClean="0"/>
              <a:t>La </a:t>
            </a:r>
            <a:r>
              <a:rPr lang="en-US" sz="1400" i="1" dirty="0" err="1" smtClean="0"/>
              <a:t>Salud</a:t>
            </a:r>
            <a:r>
              <a:rPr lang="en-US" sz="1400" i="1" dirty="0" smtClean="0"/>
              <a:t> Pública en Las </a:t>
            </a:r>
            <a:r>
              <a:rPr lang="en-US" sz="1400" i="1" dirty="0" err="1" smtClean="0"/>
              <a:t>Américas</a:t>
            </a:r>
            <a:r>
              <a:rPr lang="en-US" sz="1400" i="1" dirty="0" smtClean="0"/>
              <a:t>, OPS 2002</a:t>
            </a:r>
            <a:r>
              <a:rPr lang="en-US" sz="2300" i="1" dirty="0" smtClean="0"/>
              <a:t>.</a:t>
            </a:r>
            <a:endParaRPr lang="en-US" sz="2300" i="1" dirty="0"/>
          </a:p>
        </p:txBody>
      </p:sp>
    </p:spTree>
    <p:extLst>
      <p:ext uri="{BB962C8B-B14F-4D97-AF65-F5344CB8AC3E}">
        <p14:creationId xmlns:p14="http://schemas.microsoft.com/office/powerpoint/2010/main" val="36420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29" y="-174814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Sistemas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Salud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basados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en la</a:t>
            </a:r>
            <a:b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Atención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Primaria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Salud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81297"/>
            <a:ext cx="8229600" cy="4329113"/>
          </a:xfrm>
        </p:spPr>
        <p:txBody>
          <a:bodyPr/>
          <a:lstStyle/>
          <a:p>
            <a:r>
              <a:rPr lang="es-ES" sz="2400" dirty="0" smtClean="0">
                <a:solidFill>
                  <a:schemeClr val="tx2"/>
                </a:solidFill>
                <a:latin typeface="Arial Black" pitchFamily="34" charset="0"/>
              </a:rPr>
              <a:t>GOBERNANZA:</a:t>
            </a:r>
          </a:p>
          <a:p>
            <a:pPr lvl="1"/>
            <a:r>
              <a:rPr lang="es-ES" sz="1100" b="1" dirty="0" smtClean="0"/>
              <a:t>Fortalecimiento de la función rectora de la Autoridad Sanitaria Nacional</a:t>
            </a:r>
          </a:p>
          <a:p>
            <a:pPr lvl="1"/>
            <a:r>
              <a:rPr lang="es-ES" sz="1100" b="1" dirty="0" smtClean="0"/>
              <a:t>Garantía del Derecho a la Salud </a:t>
            </a:r>
          </a:p>
          <a:p>
            <a:pPr lvl="1"/>
            <a:r>
              <a:rPr lang="es-ES" sz="1100" b="1" dirty="0" smtClean="0"/>
              <a:t>Fortalecimiento de la Salud </a:t>
            </a:r>
            <a:r>
              <a:rPr lang="es-ES" sz="1100" b="1" dirty="0" smtClean="0"/>
              <a:t>Pública</a:t>
            </a:r>
          </a:p>
          <a:p>
            <a:pPr lvl="1"/>
            <a:r>
              <a:rPr lang="es-ES" sz="1100" b="1" dirty="0" smtClean="0"/>
              <a:t>Enfoque de Determinantes de la Salud</a:t>
            </a:r>
          </a:p>
          <a:p>
            <a:r>
              <a:rPr lang="es-ES" sz="2400" dirty="0" smtClean="0">
                <a:solidFill>
                  <a:schemeClr val="tx2"/>
                </a:solidFill>
                <a:latin typeface="Arial Black" pitchFamily="34" charset="0"/>
              </a:rPr>
              <a:t>Financiamiento:</a:t>
            </a:r>
          </a:p>
          <a:p>
            <a:pPr lvl="1"/>
            <a:r>
              <a:rPr lang="es-ES" sz="1100" b="1" dirty="0" smtClean="0"/>
              <a:t>De todo el sistema y sus componentes </a:t>
            </a:r>
          </a:p>
          <a:p>
            <a:r>
              <a:rPr lang="es-ES" sz="2400" dirty="0" smtClean="0">
                <a:solidFill>
                  <a:schemeClr val="tx2"/>
                </a:solidFill>
                <a:latin typeface="Arial Black" pitchFamily="34" charset="0"/>
              </a:rPr>
              <a:t>Prestación de Servicios de Salud:</a:t>
            </a:r>
          </a:p>
          <a:p>
            <a:pPr lvl="1"/>
            <a:r>
              <a:rPr lang="es-ES" sz="1100" b="1" dirty="0"/>
              <a:t>Modelos de Atención </a:t>
            </a:r>
            <a:r>
              <a:rPr lang="es-ES" sz="1100" b="1" dirty="0" smtClean="0"/>
              <a:t>centrados </a:t>
            </a:r>
            <a:r>
              <a:rPr lang="es-ES" sz="1100" b="1" dirty="0"/>
              <a:t>en </a:t>
            </a:r>
            <a:r>
              <a:rPr lang="es-ES" sz="1100" b="1" dirty="0" smtClean="0"/>
              <a:t>las </a:t>
            </a:r>
            <a:r>
              <a:rPr lang="es-ES" sz="1100" b="1" dirty="0"/>
              <a:t>Personas</a:t>
            </a:r>
          </a:p>
          <a:p>
            <a:pPr lvl="1"/>
            <a:r>
              <a:rPr lang="es-ES" sz="1100" b="1" dirty="0" smtClean="0"/>
              <a:t>Redes Integradas de Servicios de Salud</a:t>
            </a:r>
          </a:p>
          <a:p>
            <a:r>
              <a:rPr lang="es-ES" sz="2400" dirty="0" smtClean="0">
                <a:solidFill>
                  <a:schemeClr val="tx2"/>
                </a:solidFill>
                <a:latin typeface="Arial Black" pitchFamily="34" charset="0"/>
              </a:rPr>
              <a:t>Generación de Recursos:</a:t>
            </a:r>
          </a:p>
          <a:p>
            <a:pPr lvl="1"/>
            <a:r>
              <a:rPr lang="es-ES" sz="1100" b="1" dirty="0" smtClean="0"/>
              <a:t>Recursos Humanos para la Salud</a:t>
            </a:r>
          </a:p>
          <a:p>
            <a:pPr lvl="1"/>
            <a:r>
              <a:rPr lang="es-ES" sz="1100" b="1" dirty="0" smtClean="0"/>
              <a:t>Medicamentos y Tecnologías Sanitarias</a:t>
            </a:r>
            <a:endParaRPr lang="es-ES" sz="1100" b="1" dirty="0"/>
          </a:p>
        </p:txBody>
      </p:sp>
      <p:grpSp>
        <p:nvGrpSpPr>
          <p:cNvPr id="4" name="13 Grupo"/>
          <p:cNvGrpSpPr>
            <a:grpSpLocks/>
          </p:cNvGrpSpPr>
          <p:nvPr/>
        </p:nvGrpSpPr>
        <p:grpSpPr bwMode="auto">
          <a:xfrm>
            <a:off x="5774527" y="3774221"/>
            <a:ext cx="3366988" cy="2502651"/>
            <a:chOff x="3635896" y="2132856"/>
            <a:chExt cx="5080620" cy="4229844"/>
          </a:xfrm>
        </p:grpSpPr>
        <p:pic>
          <p:nvPicPr>
            <p:cNvPr id="5" name="14 Imagen" descr="PPP_CSYMB_CLP_circlepuzzle4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2132856"/>
              <a:ext cx="5080620" cy="4229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15 CuadroTexto"/>
            <p:cNvSpPr txBox="1"/>
            <p:nvPr/>
          </p:nvSpPr>
          <p:spPr>
            <a:xfrm>
              <a:off x="5436096" y="3140968"/>
              <a:ext cx="1512169" cy="707184"/>
            </a:xfrm>
            <a:prstGeom prst="rect">
              <a:avLst/>
            </a:prstGeom>
            <a:noFill/>
            <a:scene3d>
              <a:camera prst="orthographicFront">
                <a:rot lat="19799996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900" b="1" dirty="0">
                  <a:latin typeface="Arial" pitchFamily="34" charset="0"/>
                  <a:cs typeface="Arial" pitchFamily="34" charset="0"/>
                </a:rPr>
                <a:t>SISTEMA DE SALUD</a:t>
              </a:r>
            </a:p>
          </p:txBody>
        </p:sp>
        <p:sp>
          <p:nvSpPr>
            <p:cNvPr id="7" name="16 CuadroTexto"/>
            <p:cNvSpPr txBox="1"/>
            <p:nvPr/>
          </p:nvSpPr>
          <p:spPr>
            <a:xfrm rot="1561638">
              <a:off x="6527320" y="2510137"/>
              <a:ext cx="1512169" cy="412524"/>
            </a:xfrm>
            <a:prstGeom prst="rect">
              <a:avLst/>
            </a:prstGeom>
            <a:noFill/>
            <a:scene3d>
              <a:camera prst="orthographicFront">
                <a:rot lat="19799996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800" b="1" dirty="0">
                  <a:latin typeface="Arial" pitchFamily="34" charset="0"/>
                  <a:cs typeface="Arial" pitchFamily="34" charset="0"/>
                </a:rPr>
                <a:t>Gobernanza</a:t>
              </a:r>
            </a:p>
          </p:txBody>
        </p:sp>
        <p:sp>
          <p:nvSpPr>
            <p:cNvPr id="8" name="17 CuadroTexto"/>
            <p:cNvSpPr txBox="1"/>
            <p:nvPr/>
          </p:nvSpPr>
          <p:spPr>
            <a:xfrm rot="18719478">
              <a:off x="6640267" y="4522379"/>
              <a:ext cx="1889363" cy="349282"/>
            </a:xfrm>
            <a:prstGeom prst="rect">
              <a:avLst/>
            </a:prstGeom>
            <a:noFill/>
            <a:scene3d>
              <a:camera prst="orthographicFront">
                <a:rot lat="19799996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800" b="1" dirty="0">
                  <a:latin typeface="Arial" pitchFamily="34" charset="0"/>
                  <a:cs typeface="Arial" pitchFamily="34" charset="0"/>
                </a:rPr>
                <a:t>Financiamiento</a:t>
              </a:r>
            </a:p>
          </p:txBody>
        </p:sp>
        <p:sp>
          <p:nvSpPr>
            <p:cNvPr id="9" name="18 CuadroTexto"/>
            <p:cNvSpPr txBox="1"/>
            <p:nvPr/>
          </p:nvSpPr>
          <p:spPr>
            <a:xfrm rot="2339131">
              <a:off x="3925589" y="4362135"/>
              <a:ext cx="1945549" cy="648251"/>
            </a:xfrm>
            <a:prstGeom prst="rect">
              <a:avLst/>
            </a:prstGeom>
            <a:noFill/>
            <a:scene3d>
              <a:camera prst="orthographicFront">
                <a:rot lat="19799996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800" b="1" dirty="0">
                  <a:latin typeface="Arial" pitchFamily="34" charset="0"/>
                  <a:cs typeface="Arial" pitchFamily="34" charset="0"/>
                </a:rPr>
                <a:t>Generación de Recursos</a:t>
              </a:r>
            </a:p>
          </p:txBody>
        </p:sp>
        <p:sp>
          <p:nvSpPr>
            <p:cNvPr id="10" name="19 CuadroTexto"/>
            <p:cNvSpPr txBox="1"/>
            <p:nvPr/>
          </p:nvSpPr>
          <p:spPr>
            <a:xfrm rot="19233732">
              <a:off x="4178820" y="2496066"/>
              <a:ext cx="1512169" cy="589320"/>
            </a:xfrm>
            <a:prstGeom prst="rect">
              <a:avLst/>
            </a:prstGeom>
            <a:noFill/>
            <a:scene3d>
              <a:camera prst="orthographicFront">
                <a:rot lat="19799996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700" b="1" dirty="0">
                  <a:latin typeface="Arial" pitchFamily="34" charset="0"/>
                  <a:cs typeface="Arial" pitchFamily="34" charset="0"/>
                </a:rPr>
                <a:t>Prestación de Servicios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9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457200" y="1580617"/>
            <a:ext cx="588771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altLang="en-US" sz="2000" dirty="0" smtClean="0">
                <a:latin typeface="Calibri" pitchFamily="34" charset="0"/>
              </a:rPr>
              <a:t>Cobertura Universal de Salud (CUS) significa que todos los individuos tengan acceso a los servicios de calidad que necesitan, sin sufrir dificultades financieras.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altLang="en-US" sz="2000" dirty="0" smtClean="0">
                <a:solidFill>
                  <a:srgbClr val="0070C0"/>
                </a:solidFill>
                <a:latin typeface="Calibri" pitchFamily="34" charset="0"/>
              </a:rPr>
              <a:t>CUS es una meta abarcadora de nuestros sistemas de salud, para asegurar que todos –incluidos aquellos mas pobres, vulnerables y excluidos de la sociedad – tengan acceso a servicios de calidad integrados, basados en APS a través de su ciclo de vida.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altLang="en-US" sz="2000" dirty="0" smtClean="0">
                <a:latin typeface="Calibri" pitchFamily="34" charset="0"/>
              </a:rPr>
              <a:t>CUS le da un foco renovado a los Determinantes Sociales de la Salud y al compromiso de otros sectores y de la sociedad civil para promover la salud y el bienestar</a:t>
            </a:r>
            <a:endParaRPr lang="es-CL" altLang="en-US" sz="2000" dirty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/>
          <a:stretch>
            <a:fillRect/>
          </a:stretch>
        </p:blipFill>
        <p:spPr bwMode="auto">
          <a:xfrm>
            <a:off x="7832946" y="2827768"/>
            <a:ext cx="1311053" cy="98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9554"/>
            <a:ext cx="8229600" cy="804041"/>
          </a:xfrm>
        </p:spPr>
        <p:txBody>
          <a:bodyPr/>
          <a:lstStyle/>
          <a:p>
            <a:r>
              <a:rPr lang="es-CL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Cobertura Universal de Salud (CUS)</a:t>
            </a:r>
            <a:endParaRPr lang="es-CL" sz="42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4" descr="http://t0.gstatic.com/images?q=tbn:ANd9GcSlIOg0SNFGmmCwKEDuYipDkKPh3MC-WOF4pt4vKhzcbsiSggT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39" y="3831088"/>
            <a:ext cx="730454" cy="11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4" r="27834" b="3693"/>
          <a:stretch>
            <a:fillRect/>
          </a:stretch>
        </p:blipFill>
        <p:spPr bwMode="auto">
          <a:xfrm>
            <a:off x="6760788" y="1986532"/>
            <a:ext cx="1103670" cy="111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nul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80" y="3074319"/>
            <a:ext cx="1278663" cy="68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75" y="4892779"/>
            <a:ext cx="1158042" cy="81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ttp://new.paho.org/hq/images/stories/1st/pw/pw-jan11-siestauru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54" y="3759651"/>
            <a:ext cx="1022211" cy="15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092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543800" y="5464175"/>
            <a:ext cx="1600200" cy="1350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57200" y="363064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 i="0">
                <a:solidFill>
                  <a:srgbClr val="004080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2pPr>
            <a:lvl3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3pPr>
            <a:lvl4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4pPr>
            <a:lvl5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5pPr>
            <a:lvl6pPr marL="4572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6pPr>
            <a:lvl7pPr marL="9144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7pPr>
            <a:lvl8pPr marL="13716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8pPr>
            <a:lvl9pPr marL="18288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s-ES" sz="2800" kern="0" dirty="0" smtClean="0">
                <a:solidFill>
                  <a:srgbClr val="0070C0"/>
                </a:solidFill>
                <a:latin typeface="+mn-lt"/>
              </a:rPr>
              <a:t>PRINCIPIOS DE LA COBERTURA UNIVERSAL</a:t>
            </a:r>
            <a:endParaRPr lang="es-ES" sz="2800" kern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40" name="Right Arrow 2"/>
          <p:cNvSpPr>
            <a:spLocks noChangeArrowheads="1"/>
          </p:cNvSpPr>
          <p:nvPr/>
        </p:nvSpPr>
        <p:spPr bwMode="auto">
          <a:xfrm>
            <a:off x="76200" y="1295400"/>
            <a:ext cx="8991600" cy="325438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697163" y="2362200"/>
            <a:ext cx="41148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dirty="0" err="1">
                <a:latin typeface="+mj-lt"/>
              </a:rPr>
              <a:t>Derecho</a:t>
            </a:r>
            <a:r>
              <a:rPr lang="en-US" sz="3200" dirty="0">
                <a:latin typeface="+mj-lt"/>
              </a:rPr>
              <a:t> a la </a:t>
            </a:r>
            <a:r>
              <a:rPr lang="en-US" sz="3200" dirty="0" err="1">
                <a:latin typeface="+mj-lt"/>
              </a:rPr>
              <a:t>salud</a:t>
            </a:r>
            <a:endParaRPr lang="en-US" sz="32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dirty="0" err="1" smtClean="0">
                <a:latin typeface="+mj-lt"/>
              </a:rPr>
              <a:t>Equidad</a:t>
            </a:r>
            <a:endParaRPr lang="en-US" sz="32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dirty="0" err="1">
                <a:latin typeface="+mj-lt"/>
              </a:rPr>
              <a:t>Universalidad</a:t>
            </a:r>
            <a:endParaRPr lang="en-US" sz="32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dirty="0" err="1" smtClean="0">
                <a:latin typeface="+mj-lt"/>
              </a:rPr>
              <a:t>Solidaridad</a:t>
            </a:r>
            <a:endParaRPr lang="en-US" sz="3200" dirty="0">
              <a:latin typeface="+mj-lt"/>
            </a:endParaRPr>
          </a:p>
          <a:p>
            <a:pPr>
              <a:defRPr/>
            </a:pPr>
            <a:endParaRPr lang="es-ES_trad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27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7543800" y="5464175"/>
            <a:ext cx="1600200" cy="1350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808038" y="323524"/>
            <a:ext cx="71929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 i="0">
                <a:solidFill>
                  <a:srgbClr val="004080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2pPr>
            <a:lvl3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3pPr>
            <a:lvl4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4pPr>
            <a:lvl5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5pPr>
            <a:lvl6pPr marL="4572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6pPr>
            <a:lvl7pPr marL="9144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7pPr>
            <a:lvl8pPr marL="13716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8pPr>
            <a:lvl9pPr marL="18288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s-ES" kern="0" dirty="0" smtClean="0">
                <a:solidFill>
                  <a:srgbClr val="0070C0"/>
                </a:solidFill>
                <a:latin typeface="+mn-lt"/>
              </a:rPr>
              <a:t>REQUISITOS PARA LA CUS</a:t>
            </a:r>
            <a:endParaRPr lang="es-ES" kern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364" name="Right Arrow 2"/>
          <p:cNvSpPr>
            <a:spLocks noChangeArrowheads="1"/>
          </p:cNvSpPr>
          <p:nvPr/>
        </p:nvSpPr>
        <p:spPr bwMode="auto">
          <a:xfrm>
            <a:off x="76200" y="1295400"/>
            <a:ext cx="8991600" cy="325438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n-US"/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219200" y="2438400"/>
            <a:ext cx="7467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5C"/>
                </a:solidFill>
                <a:latin typeface="Cambria" pitchFamily="18" charset="0"/>
              </a:defRPr>
            </a:lvl1pPr>
            <a:lvl2pPr>
              <a:defRPr sz="2400">
                <a:solidFill>
                  <a:srgbClr val="00005C"/>
                </a:solidFill>
                <a:latin typeface="Cambria" pitchFamily="18" charset="0"/>
              </a:defRPr>
            </a:lvl2pPr>
            <a:lvl3pPr>
              <a:defRPr sz="2000">
                <a:solidFill>
                  <a:srgbClr val="00005C"/>
                </a:solidFill>
                <a:latin typeface="Cambria" pitchFamily="18" charset="0"/>
              </a:defRPr>
            </a:lvl3pPr>
            <a:lvl4pPr>
              <a:defRPr>
                <a:solidFill>
                  <a:srgbClr val="00005C"/>
                </a:solidFill>
                <a:latin typeface="Cambria" pitchFamily="18" charset="0"/>
              </a:defRPr>
            </a:lvl4pPr>
            <a:lvl5pPr>
              <a:defRPr sz="1600">
                <a:solidFill>
                  <a:srgbClr val="00005C"/>
                </a:solidFill>
                <a:latin typeface="Cambria" pitchFamily="18" charset="0"/>
              </a:defRPr>
            </a:lvl5pPr>
            <a:lvl6pPr eaLnBrk="0" hangingPunct="0">
              <a:defRPr sz="1600">
                <a:solidFill>
                  <a:srgbClr val="00005C"/>
                </a:solidFill>
                <a:latin typeface="Cambria" pitchFamily="18" charset="0"/>
              </a:defRPr>
            </a:lvl6pPr>
            <a:lvl7pPr eaLnBrk="0" hangingPunct="0">
              <a:defRPr sz="1600">
                <a:solidFill>
                  <a:srgbClr val="00005C"/>
                </a:solidFill>
                <a:latin typeface="Cambria" pitchFamily="18" charset="0"/>
              </a:defRPr>
            </a:lvl7pPr>
            <a:lvl8pPr eaLnBrk="0" hangingPunct="0">
              <a:defRPr sz="1600">
                <a:solidFill>
                  <a:srgbClr val="00005C"/>
                </a:solidFill>
                <a:latin typeface="Cambria" pitchFamily="18" charset="0"/>
              </a:defRPr>
            </a:lvl8pPr>
            <a:lvl9pPr eaLnBrk="0" hangingPunct="0">
              <a:defRPr sz="1600">
                <a:solidFill>
                  <a:srgbClr val="00005C"/>
                </a:solidFill>
                <a:latin typeface="Cambria" pitchFamily="18" charset="0"/>
              </a:defRPr>
            </a:lvl9pPr>
          </a:lstStyle>
          <a:p>
            <a:pPr marL="342900" indent="-342900">
              <a:buFontTx/>
              <a:buChar char="•"/>
            </a:pPr>
            <a:r>
              <a:rPr lang="es-ES" altLang="es-CL" sz="3200" dirty="0" smtClean="0">
                <a:solidFill>
                  <a:schemeClr val="tx1"/>
                </a:solidFill>
                <a:latin typeface="+mn-lt"/>
              </a:rPr>
              <a:t>Sistemas de Salud fortalecidos</a:t>
            </a:r>
          </a:p>
          <a:p>
            <a:pPr marL="342900" indent="-342900">
              <a:buFontTx/>
              <a:buChar char="•"/>
            </a:pPr>
            <a:r>
              <a:rPr lang="es-ES" altLang="es-CL" sz="3200" dirty="0" smtClean="0">
                <a:solidFill>
                  <a:schemeClr val="tx1"/>
                </a:solidFill>
                <a:latin typeface="+mn-lt"/>
              </a:rPr>
              <a:t>Política de Protección </a:t>
            </a:r>
            <a:r>
              <a:rPr lang="es-ES" altLang="es-CL" sz="3200" dirty="0" smtClean="0">
                <a:solidFill>
                  <a:schemeClr val="tx1"/>
                </a:solidFill>
                <a:latin typeface="+mn-lt"/>
              </a:rPr>
              <a:t>Social en Salud</a:t>
            </a:r>
          </a:p>
          <a:p>
            <a:pPr marL="342900" indent="-342900">
              <a:buFontTx/>
              <a:buChar char="•"/>
            </a:pPr>
            <a:r>
              <a:rPr lang="es-ES" altLang="es-CL" sz="3200" dirty="0" smtClean="0">
                <a:solidFill>
                  <a:schemeClr val="tx1"/>
                </a:solidFill>
                <a:latin typeface="+mn-lt"/>
              </a:rPr>
              <a:t>Amplia Participación Social </a:t>
            </a:r>
          </a:p>
          <a:p>
            <a:pPr marL="342900" indent="-342900">
              <a:buFontTx/>
              <a:buChar char="•"/>
            </a:pPr>
            <a:r>
              <a:rPr lang="es-ES" altLang="es-CL" sz="3200" dirty="0" smtClean="0">
                <a:solidFill>
                  <a:schemeClr val="tx1"/>
                </a:solidFill>
                <a:latin typeface="+mn-lt"/>
              </a:rPr>
              <a:t>Férrea voluntad política</a:t>
            </a:r>
            <a:endParaRPr lang="es-ES" altLang="es-CL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7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7543800" y="5464175"/>
            <a:ext cx="1600200" cy="1350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808038" y="316707"/>
            <a:ext cx="71929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 i="0">
                <a:solidFill>
                  <a:srgbClr val="004080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2pPr>
            <a:lvl3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3pPr>
            <a:lvl4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4pPr>
            <a:lvl5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5pPr>
            <a:lvl6pPr marL="4572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6pPr>
            <a:lvl7pPr marL="9144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7pPr>
            <a:lvl8pPr marL="13716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8pPr>
            <a:lvl9pPr marL="18288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0"/>
                </a:solidFill>
                <a:latin typeface="Arial Black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s-ES" sz="3200" kern="0" dirty="0" smtClean="0">
                <a:solidFill>
                  <a:srgbClr val="0070C0"/>
                </a:solidFill>
                <a:latin typeface="+mj-lt"/>
              </a:rPr>
              <a:t>Sistemas de Salud Fortalecidos</a:t>
            </a:r>
            <a:endParaRPr lang="es-ES" sz="3200" kern="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388" name="Right Arrow 2"/>
          <p:cNvSpPr>
            <a:spLocks noChangeArrowheads="1"/>
          </p:cNvSpPr>
          <p:nvPr/>
        </p:nvSpPr>
        <p:spPr bwMode="auto">
          <a:xfrm>
            <a:off x="76200" y="1295400"/>
            <a:ext cx="8991600" cy="325438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n-US"/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959224" y="2052918"/>
            <a:ext cx="7467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5C"/>
                </a:solidFill>
                <a:latin typeface="Cambria" pitchFamily="18" charset="0"/>
              </a:defRPr>
            </a:lvl1pPr>
            <a:lvl2pPr>
              <a:defRPr sz="2400">
                <a:solidFill>
                  <a:srgbClr val="00005C"/>
                </a:solidFill>
                <a:latin typeface="Cambria" pitchFamily="18" charset="0"/>
              </a:defRPr>
            </a:lvl2pPr>
            <a:lvl3pPr>
              <a:defRPr sz="2000">
                <a:solidFill>
                  <a:srgbClr val="00005C"/>
                </a:solidFill>
                <a:latin typeface="Cambria" pitchFamily="18" charset="0"/>
              </a:defRPr>
            </a:lvl3pPr>
            <a:lvl4pPr>
              <a:defRPr>
                <a:solidFill>
                  <a:srgbClr val="00005C"/>
                </a:solidFill>
                <a:latin typeface="Cambria" pitchFamily="18" charset="0"/>
              </a:defRPr>
            </a:lvl4pPr>
            <a:lvl5pPr>
              <a:defRPr sz="1600">
                <a:solidFill>
                  <a:srgbClr val="00005C"/>
                </a:solidFill>
                <a:latin typeface="Cambria" pitchFamily="18" charset="0"/>
              </a:defRPr>
            </a:lvl5pPr>
            <a:lvl6pPr eaLnBrk="0" hangingPunct="0">
              <a:defRPr sz="1600">
                <a:solidFill>
                  <a:srgbClr val="00005C"/>
                </a:solidFill>
                <a:latin typeface="Cambria" pitchFamily="18" charset="0"/>
              </a:defRPr>
            </a:lvl6pPr>
            <a:lvl7pPr eaLnBrk="0" hangingPunct="0">
              <a:defRPr sz="1600">
                <a:solidFill>
                  <a:srgbClr val="00005C"/>
                </a:solidFill>
                <a:latin typeface="Cambria" pitchFamily="18" charset="0"/>
              </a:defRPr>
            </a:lvl7pPr>
            <a:lvl8pPr eaLnBrk="0" hangingPunct="0">
              <a:defRPr sz="1600">
                <a:solidFill>
                  <a:srgbClr val="00005C"/>
                </a:solidFill>
                <a:latin typeface="Cambria" pitchFamily="18" charset="0"/>
              </a:defRPr>
            </a:lvl8pPr>
            <a:lvl9pPr eaLnBrk="0" hangingPunct="0">
              <a:defRPr sz="1600">
                <a:solidFill>
                  <a:srgbClr val="00005C"/>
                </a:solidFill>
                <a:latin typeface="Cambria" pitchFamily="18" charset="0"/>
              </a:defRPr>
            </a:lvl9pPr>
          </a:lstStyle>
          <a:p>
            <a:pPr marL="342900" indent="-342900">
              <a:buFontTx/>
              <a:buChar char="•"/>
            </a:pPr>
            <a:r>
              <a:rPr lang="en-US" altLang="es-CL" sz="3200" dirty="0" err="1" smtClean="0">
                <a:solidFill>
                  <a:schemeClr val="tx1"/>
                </a:solidFill>
                <a:latin typeface="+mn-lt"/>
              </a:rPr>
              <a:t>Gobernanza</a:t>
            </a:r>
            <a:endParaRPr lang="en-US" altLang="es-CL" sz="32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Tx/>
              <a:buChar char="•"/>
            </a:pPr>
            <a:r>
              <a:rPr lang="en-US" altLang="es-CL" sz="3200" dirty="0" smtClean="0">
                <a:solidFill>
                  <a:schemeClr val="tx1"/>
                </a:solidFill>
                <a:latin typeface="+mn-lt"/>
              </a:rPr>
              <a:t>Organización de los </a:t>
            </a:r>
            <a:r>
              <a:rPr lang="en-US" altLang="es-CL" sz="3200" dirty="0" err="1" smtClean="0">
                <a:solidFill>
                  <a:schemeClr val="tx1"/>
                </a:solidFill>
                <a:latin typeface="+mn-lt"/>
              </a:rPr>
              <a:t>servicios</a:t>
            </a:r>
            <a:r>
              <a:rPr lang="en-US" altLang="es-CL" sz="3200" dirty="0" smtClean="0">
                <a:solidFill>
                  <a:schemeClr val="tx1"/>
                </a:solidFill>
                <a:latin typeface="+mn-lt"/>
              </a:rPr>
              <a:t> de </a:t>
            </a:r>
            <a:r>
              <a:rPr lang="en-US" altLang="es-CL" sz="3200" dirty="0" err="1" smtClean="0">
                <a:solidFill>
                  <a:schemeClr val="tx1"/>
                </a:solidFill>
                <a:latin typeface="+mn-lt"/>
              </a:rPr>
              <a:t>salud</a:t>
            </a:r>
            <a:endParaRPr lang="en-US" altLang="es-CL" sz="32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Tx/>
              <a:buChar char="•"/>
            </a:pPr>
            <a:r>
              <a:rPr lang="en-US" altLang="es-CL" sz="3200" dirty="0" err="1" smtClean="0">
                <a:solidFill>
                  <a:schemeClr val="tx1"/>
                </a:solidFill>
                <a:latin typeface="+mn-lt"/>
              </a:rPr>
              <a:t>Recursos</a:t>
            </a:r>
            <a:r>
              <a:rPr lang="en-US" altLang="es-CL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s-CL" sz="3200" dirty="0" err="1" smtClean="0">
                <a:solidFill>
                  <a:schemeClr val="tx1"/>
                </a:solidFill>
                <a:latin typeface="+mn-lt"/>
              </a:rPr>
              <a:t>Humanos</a:t>
            </a:r>
            <a:endParaRPr lang="en-US" altLang="es-CL" sz="32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Tx/>
              <a:buChar char="•"/>
            </a:pPr>
            <a:r>
              <a:rPr lang="en-US" altLang="es-CL" sz="3200" dirty="0" err="1" smtClean="0">
                <a:solidFill>
                  <a:schemeClr val="tx1"/>
                </a:solidFill>
                <a:latin typeface="+mn-lt"/>
              </a:rPr>
              <a:t>Financiamiento</a:t>
            </a:r>
            <a:r>
              <a:rPr lang="en-US" altLang="es-CL" sz="3200" dirty="0" smtClean="0">
                <a:solidFill>
                  <a:schemeClr val="tx1"/>
                </a:solidFill>
                <a:latin typeface="+mn-lt"/>
              </a:rPr>
              <a:t> de la </a:t>
            </a:r>
            <a:r>
              <a:rPr lang="en-US" altLang="es-CL" sz="3200" dirty="0" err="1" smtClean="0">
                <a:solidFill>
                  <a:schemeClr val="tx1"/>
                </a:solidFill>
                <a:latin typeface="+mn-lt"/>
              </a:rPr>
              <a:t>Salud</a:t>
            </a:r>
            <a:endParaRPr lang="en-US" altLang="es-CL" sz="32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Tx/>
              <a:buChar char="•"/>
            </a:pPr>
            <a:r>
              <a:rPr lang="en-US" altLang="es-CL" sz="3200" dirty="0" err="1" smtClean="0">
                <a:solidFill>
                  <a:schemeClr val="tx1"/>
                </a:solidFill>
                <a:latin typeface="+mn-lt"/>
              </a:rPr>
              <a:t>Sistemas</a:t>
            </a:r>
            <a:r>
              <a:rPr lang="en-US" altLang="es-CL" sz="3200" dirty="0" smtClean="0">
                <a:solidFill>
                  <a:schemeClr val="tx1"/>
                </a:solidFill>
                <a:latin typeface="+mn-lt"/>
              </a:rPr>
              <a:t> de </a:t>
            </a:r>
            <a:r>
              <a:rPr lang="en-US" altLang="es-CL" sz="3200" dirty="0" err="1" smtClean="0">
                <a:solidFill>
                  <a:schemeClr val="tx1"/>
                </a:solidFill>
                <a:latin typeface="+mn-lt"/>
              </a:rPr>
              <a:t>Información</a:t>
            </a:r>
            <a:r>
              <a:rPr lang="en-US" altLang="es-CL" sz="32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altLang="es-CL" sz="32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Tx/>
              <a:buChar char="•"/>
            </a:pPr>
            <a:r>
              <a:rPr lang="en-US" altLang="es-CL" sz="3200" dirty="0" err="1" smtClean="0">
                <a:solidFill>
                  <a:schemeClr val="tx1"/>
                </a:solidFill>
                <a:latin typeface="+mn-lt"/>
              </a:rPr>
              <a:t>Acceso</a:t>
            </a:r>
            <a:r>
              <a:rPr lang="en-US" altLang="es-CL" sz="3200" dirty="0" smtClean="0">
                <a:solidFill>
                  <a:schemeClr val="tx1"/>
                </a:solidFill>
                <a:latin typeface="+mn-lt"/>
              </a:rPr>
              <a:t> a </a:t>
            </a:r>
            <a:r>
              <a:rPr lang="en-US" altLang="es-CL" sz="3200" dirty="0" err="1" smtClean="0">
                <a:solidFill>
                  <a:schemeClr val="tx1"/>
                </a:solidFill>
                <a:latin typeface="+mn-lt"/>
              </a:rPr>
              <a:t>medicamentos</a:t>
            </a:r>
            <a:r>
              <a:rPr lang="en-US" altLang="es-CL" sz="3200" dirty="0" smtClean="0">
                <a:solidFill>
                  <a:schemeClr val="tx1"/>
                </a:solidFill>
                <a:latin typeface="+mn-lt"/>
              </a:rPr>
              <a:t> y </a:t>
            </a:r>
            <a:r>
              <a:rPr lang="en-US" altLang="es-CL" sz="3200" dirty="0" err="1" smtClean="0">
                <a:solidFill>
                  <a:schemeClr val="tx1"/>
                </a:solidFill>
                <a:latin typeface="+mn-lt"/>
              </a:rPr>
              <a:t>tecnologías</a:t>
            </a:r>
            <a:r>
              <a:rPr lang="en-US" altLang="es-CL" sz="32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5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i="1" dirty="0">
                <a:effectLst/>
              </a:rPr>
              <a:t>Las tres dimensiones de la cobertura universal </a:t>
            </a:r>
            <a:r>
              <a:rPr lang="es-ES_tradnl" sz="2400" i="1" dirty="0" smtClean="0">
                <a:effectLst/>
              </a:rPr>
              <a:t/>
            </a:r>
            <a:br>
              <a:rPr lang="es-ES_tradnl" sz="2400" i="1" dirty="0" smtClean="0">
                <a:effectLst/>
              </a:rPr>
            </a:br>
            <a:r>
              <a:rPr lang="es-ES_tradnl" sz="2400" i="1" dirty="0" smtClean="0">
                <a:effectLst/>
              </a:rPr>
              <a:t>en </a:t>
            </a:r>
            <a:r>
              <a:rPr lang="es-ES_tradnl" sz="2400" i="1" dirty="0">
                <a:effectLst/>
              </a:rPr>
              <a:t>los sistemas de salud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2133600"/>
            <a:ext cx="375346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1761565"/>
            <a:ext cx="282201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CL" sz="2200" b="1" dirty="0" smtClean="0">
                <a:solidFill>
                  <a:srgbClr val="0070C0"/>
                </a:solidFill>
                <a:latin typeface="Calibri" pitchFamily="34" charset="0"/>
              </a:rPr>
              <a:t>Acceso </a:t>
            </a:r>
          </a:p>
          <a:p>
            <a:pPr>
              <a:defRPr/>
            </a:pPr>
            <a:r>
              <a:rPr lang="es-CL" sz="2200" b="1" dirty="0" smtClean="0">
                <a:solidFill>
                  <a:srgbClr val="0070C0"/>
                </a:solidFill>
                <a:latin typeface="Calibri" pitchFamily="34" charset="0"/>
              </a:rPr>
              <a:t>poblacional</a:t>
            </a:r>
            <a:endParaRPr lang="es-CL" sz="16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s-ES_tradnl" sz="1200" dirty="0" smtClean="0">
                <a:latin typeface="Calibri" pitchFamily="34" charset="0"/>
              </a:rPr>
              <a:t>Extensión de la oferta de servicios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_tradnl" sz="1200" dirty="0" smtClean="0">
                <a:latin typeface="Calibri" pitchFamily="34" charset="0"/>
              </a:rPr>
              <a:t>Capacidad instalada del s. publico, privado, asociativo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_tradnl" sz="1200" dirty="0" smtClean="0">
                <a:latin typeface="Calibri" pitchFamily="34" charset="0"/>
              </a:rPr>
              <a:t>Cobertura de atención de salud (vacunación, servicios curativos, rehabilitación,  paliativos, etc.)</a:t>
            </a:r>
            <a:endParaRPr lang="es-ES_tradnl" sz="1200" b="1" dirty="0" smtClean="0"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_tradnl" sz="1200" dirty="0" smtClean="0">
                <a:latin typeface="Calibri" pitchFamily="34" charset="0"/>
              </a:rPr>
              <a:t>Evolución de la  inversión en capital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s-ES_tradnl" sz="1200" dirty="0" smtClean="0">
                <a:latin typeface="Calibri" pitchFamily="34" charset="0"/>
              </a:rPr>
              <a:t>Costos de transacción de los esquemas que sostienen los conjuntos de prestaciones</a:t>
            </a:r>
            <a:r>
              <a:rPr lang="es-ES_tradnl" sz="1200" dirty="0">
                <a:latin typeface="Calibri" pitchFamily="34" charset="0"/>
              </a:rPr>
              <a:t>.</a:t>
            </a:r>
            <a:endParaRPr lang="es-ES_tradnl" sz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057400" y="4724399"/>
            <a:ext cx="4114800" cy="172354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9pPr>
          </a:lstStyle>
          <a:p>
            <a:r>
              <a:rPr lang="es-CL" sz="2200" b="1" dirty="0" smtClean="0">
                <a:solidFill>
                  <a:srgbClr val="0070C0"/>
                </a:solidFill>
                <a:latin typeface="Calibri" pitchFamily="34" charset="0"/>
              </a:rPr>
              <a:t>Servicios de Salud</a:t>
            </a:r>
            <a:endParaRPr lang="es-CL" sz="2200" b="1" dirty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s-ES_tradnl" sz="1200" dirty="0" smtClean="0">
                <a:latin typeface="Calibri" pitchFamily="34" charset="0"/>
              </a:rPr>
              <a:t>Modelos </a:t>
            </a:r>
            <a:r>
              <a:rPr lang="es-ES_tradnl" sz="1200" dirty="0">
                <a:latin typeface="Calibri" pitchFamily="34" charset="0"/>
              </a:rPr>
              <a:t>de atención </a:t>
            </a:r>
            <a:r>
              <a:rPr lang="es-ES_tradnl" sz="1200" dirty="0" smtClean="0">
                <a:latin typeface="Calibri" pitchFamily="34" charset="0"/>
              </a:rPr>
              <a:t>centrados en las personas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s-ES_tradnl" sz="1200" dirty="0" smtClean="0">
                <a:latin typeface="Calibri" pitchFamily="34" charset="0"/>
              </a:rPr>
              <a:t>Servicios de Salud integrados e integrales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s-ES_tradnl" sz="1200" dirty="0" smtClean="0">
                <a:latin typeface="Calibri" pitchFamily="34" charset="0"/>
              </a:rPr>
              <a:t>Calidad </a:t>
            </a:r>
            <a:r>
              <a:rPr lang="es-ES_tradnl" sz="1200" dirty="0">
                <a:latin typeface="Calibri" pitchFamily="34" charset="0"/>
              </a:rPr>
              <a:t>y </a:t>
            </a:r>
            <a:r>
              <a:rPr lang="es-ES_tradnl" sz="1200" dirty="0" smtClean="0">
                <a:latin typeface="Calibri" pitchFamily="34" charset="0"/>
              </a:rPr>
              <a:t>pertinencia de la atención de la salud</a:t>
            </a:r>
            <a:endParaRPr lang="es-ES_tradnl" sz="1200" dirty="0">
              <a:latin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s-ES_tradnl" sz="1200" dirty="0" smtClean="0">
                <a:latin typeface="Calibri" pitchFamily="34" charset="0"/>
              </a:rPr>
              <a:t>RRHH suficientes, competentes y comprometidos</a:t>
            </a:r>
            <a:endParaRPr lang="es-ES_tradnl" sz="1200" dirty="0">
              <a:latin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s-ES_tradnl" sz="1200" dirty="0">
                <a:latin typeface="Calibri" pitchFamily="34" charset="0"/>
              </a:rPr>
              <a:t>Medicamentos y </a:t>
            </a:r>
            <a:r>
              <a:rPr lang="es-ES_tradnl" sz="1200" dirty="0" smtClean="0">
                <a:latin typeface="Calibri" pitchFamily="34" charset="0"/>
              </a:rPr>
              <a:t>tecnologías adecuadas a las necesidades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s-ES_tradnl" sz="1200" dirty="0" smtClean="0">
                <a:latin typeface="Calibri" pitchFamily="34" charset="0"/>
              </a:rPr>
              <a:t>Vigilancia y cuidado de la Salud Pública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s-ES_tradnl" sz="1200" dirty="0" smtClean="0">
                <a:latin typeface="Calibri" pitchFamily="34" charset="0"/>
              </a:rPr>
              <a:t>Gestión eficiente de </a:t>
            </a:r>
            <a:r>
              <a:rPr lang="es-ES_tradnl" sz="1200" dirty="0">
                <a:latin typeface="Calibri" pitchFamily="34" charset="0"/>
              </a:rPr>
              <a:t>los servicios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696640" y="1901096"/>
            <a:ext cx="2286000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9pPr>
          </a:lstStyle>
          <a:p>
            <a:r>
              <a:rPr lang="es-CL" sz="2200" b="1" dirty="0" smtClean="0">
                <a:solidFill>
                  <a:srgbClr val="0070C0"/>
                </a:solidFill>
                <a:latin typeface="Calibri" pitchFamily="34" charset="0"/>
              </a:rPr>
              <a:t>Protección financiera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L" sz="1200" dirty="0" smtClean="0">
                <a:latin typeface="Calibri" pitchFamily="34" charset="0"/>
              </a:rPr>
              <a:t>Acceso universal independiente de la capacidad de pago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L" sz="1200" dirty="0" smtClean="0">
                <a:latin typeface="Calibri" pitchFamily="34" charset="0"/>
              </a:rPr>
              <a:t>Mancomunación de fondos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L" sz="1200" dirty="0" smtClean="0">
                <a:latin typeface="Calibri" pitchFamily="34" charset="0"/>
              </a:rPr>
              <a:t>Disminución de las barreras financieras (pagos directos de bolsillo).</a:t>
            </a:r>
            <a:endParaRPr lang="es-CL" sz="22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1808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4400" eaLnBrk="1" latinLnBrk="0" hangingPunct="1">
              <a:buNone/>
              <a:defRPr sz="4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dirty="0"/>
              <a:t>¿Qué no es CUS?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6580" y="1970700"/>
            <a:ext cx="838200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s-ES" kern="0" dirty="0" smtClean="0">
                <a:solidFill>
                  <a:srgbClr val="0070C0"/>
                </a:solidFill>
                <a:latin typeface="Calibri" pitchFamily="34" charset="0"/>
              </a:rPr>
              <a:t>NO </a:t>
            </a:r>
            <a:r>
              <a:rPr lang="es-ES" kern="0" dirty="0">
                <a:solidFill>
                  <a:srgbClr val="0070C0"/>
                </a:solidFill>
                <a:latin typeface="Calibri" pitchFamily="34" charset="0"/>
              </a:rPr>
              <a:t>es </a:t>
            </a:r>
            <a:r>
              <a:rPr lang="es-ES" kern="0" dirty="0" smtClean="0">
                <a:solidFill>
                  <a:srgbClr val="0070C0"/>
                </a:solidFill>
                <a:latin typeface="Calibri" pitchFamily="34" charset="0"/>
              </a:rPr>
              <a:t>para limitar los servicios a las atenciones y tratamientos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s-ES" kern="0" dirty="0" smtClean="0">
                <a:solidFill>
                  <a:srgbClr val="0070C0"/>
                </a:solidFill>
                <a:latin typeface="Calibri" pitchFamily="34" charset="0"/>
              </a:rPr>
              <a:t>NO </a:t>
            </a:r>
            <a:r>
              <a:rPr lang="es-ES" kern="0" dirty="0">
                <a:solidFill>
                  <a:srgbClr val="0070C0"/>
                </a:solidFill>
                <a:latin typeface="Calibri" pitchFamily="34" charset="0"/>
              </a:rPr>
              <a:t>es </a:t>
            </a:r>
            <a:r>
              <a:rPr lang="es-ES" kern="0" dirty="0" smtClean="0">
                <a:solidFill>
                  <a:srgbClr val="0070C0"/>
                </a:solidFill>
                <a:latin typeface="Calibri" pitchFamily="34" charset="0"/>
              </a:rPr>
              <a:t>solo a cerca de la protección financiera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s-ES" kern="0" dirty="0" smtClean="0">
                <a:solidFill>
                  <a:srgbClr val="0070C0"/>
                </a:solidFill>
                <a:latin typeface="Calibri" pitchFamily="34" charset="0"/>
              </a:rPr>
              <a:t>NO </a:t>
            </a:r>
            <a:r>
              <a:rPr lang="es-ES" kern="0" dirty="0">
                <a:solidFill>
                  <a:srgbClr val="0070C0"/>
                </a:solidFill>
                <a:latin typeface="Calibri" pitchFamily="34" charset="0"/>
              </a:rPr>
              <a:t>es </a:t>
            </a:r>
            <a:r>
              <a:rPr lang="es-ES" kern="0" dirty="0" smtClean="0">
                <a:solidFill>
                  <a:srgbClr val="0070C0"/>
                </a:solidFill>
                <a:latin typeface="Calibri" pitchFamily="34" charset="0"/>
              </a:rPr>
              <a:t>una estrategia que excluya programas de salud prioritarios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s-ES" kern="0" dirty="0" smtClean="0">
                <a:solidFill>
                  <a:srgbClr val="0070C0"/>
                </a:solidFill>
                <a:latin typeface="Calibri" pitchFamily="34" charset="0"/>
              </a:rPr>
              <a:t>NO </a:t>
            </a:r>
            <a:r>
              <a:rPr lang="es-ES" kern="0" dirty="0">
                <a:solidFill>
                  <a:srgbClr val="0070C0"/>
                </a:solidFill>
                <a:latin typeface="Calibri" pitchFamily="34" charset="0"/>
              </a:rPr>
              <a:t>es </a:t>
            </a:r>
            <a:r>
              <a:rPr lang="es-ES" kern="0" dirty="0" smtClean="0">
                <a:solidFill>
                  <a:srgbClr val="0070C0"/>
                </a:solidFill>
                <a:latin typeface="Calibri" pitchFamily="34" charset="0"/>
              </a:rPr>
              <a:t>para definir un paquete mínimo de servicios de salud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s-ES" kern="0" dirty="0" smtClean="0">
                <a:solidFill>
                  <a:srgbClr val="0070C0"/>
                </a:solidFill>
                <a:latin typeface="Calibri" pitchFamily="34" charset="0"/>
              </a:rPr>
              <a:t>NO es una estrategia para “privatizar” el sistema de salud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s-ES" kern="0" dirty="0" smtClean="0">
                <a:solidFill>
                  <a:srgbClr val="0070C0"/>
                </a:solidFill>
                <a:latin typeface="Calibri" pitchFamily="34" charset="0"/>
              </a:rPr>
              <a:t>NO es lo mismo que seguro universal de salud</a:t>
            </a:r>
          </a:p>
        </p:txBody>
      </p:sp>
    </p:spTree>
    <p:extLst>
      <p:ext uri="{BB962C8B-B14F-4D97-AF65-F5344CB8AC3E}">
        <p14:creationId xmlns:p14="http://schemas.microsoft.com/office/powerpoint/2010/main" val="302118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S-OMS_es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CCCCB51AA2174A94255D2A3E2A6245" ma:contentTypeVersion="6" ma:contentTypeDescription="Create a new document." ma:contentTypeScope="" ma:versionID="3f293213b8c43e7076a2fbb31fa1771a">
  <xsd:schema xmlns:xsd="http://www.w3.org/2001/XMLSchema" xmlns:xs="http://www.w3.org/2001/XMLSchema" xmlns:p="http://schemas.microsoft.com/office/2006/metadata/properties" xmlns:ns1="b33c0d84-3b33-4e00-9a0b-b066ee08f7c2" targetNamespace="http://schemas.microsoft.com/office/2006/metadata/properties" ma:root="true" ma:fieldsID="1751314d43097ab6280d759676963506" ns1:_="">
    <xsd:import namespace="b33c0d84-3b33-4e00-9a0b-b066ee08f7c2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Theme" minOccurs="0"/>
                <xsd:element ref="ns1:Document_x0020_Type" minOccurs="0"/>
                <xsd:element ref="ns1:Language" minOccurs="0"/>
                <xsd:element ref="ns1:Color" minOccurs="0"/>
                <xsd:element ref="ns1:In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c0d84-3b33-4e00-9a0b-b066ee08f7c2" elementFormDefault="qualified">
    <xsd:import namespace="http://schemas.microsoft.com/office/2006/documentManagement/types"/>
    <xsd:import namespace="http://schemas.microsoft.com/office/infopath/2007/PartnerControls"/>
    <xsd:element name="Link" ma:index="0" nillable="true" ma:displayName="Link" ma:internalName="Link">
      <xsd:simpleType>
        <xsd:restriction base="dms:Text">
          <xsd:maxLength value="255"/>
        </xsd:restriction>
      </xsd:simpleType>
    </xsd:element>
    <xsd:element name="Theme" ma:index="3" nillable="true" ma:displayName="Theme" ma:description="3D logos&#10;4x6 card&#10;Agenda&#10;Binder&#10;Bookcover sample&#10;Brochure&#10;Brochure sample&#10;Bookmark&#10;Business card sample&#10;CD circular label&#10;CD front case&#10;CD back tray&#10;CD_DVD&#10;Complex business card&#10;Simple business card&#10;Courtesy card&#10;Diploma&#10;Envelope&#10;External design sample&#10;Folder&#10;Folder sample&#10;Form&#10;How to&#10;Lettherhead&#10;Manual&#10;Nametag&#10;One inch spine for binder&#10;Two inch spine for binder&#10;Partner logo&#10;Poster sample&#10;Powerpoint_presentation&#10;Standard logo&#10;Standard logo-PMS 288&#10;Standard logo-PMS 306&#10;Official logo&#10;Condensed logo&#10;Logo sample&#10;Logo incorrect use&#10;Sub brand&#10;Typeface sample&#10;not specified" ma:internalName="Theme">
      <xsd:simpleType>
        <xsd:restriction base="dms:Text">
          <xsd:maxLength value="255"/>
        </xsd:restriction>
      </xsd:simpleType>
    </xsd:element>
    <xsd:element name="Document_x0020_Type" ma:index="4" nillable="true" ma:displayName="Document Type" ma:default="ppt" ma:format="Dropdown" ma:internalName="Document_x0020_Type">
      <xsd:simpleType>
        <xsd:restriction base="dms:Choice">
          <xsd:enumeration value="eps"/>
          <xsd:enumeration value="wmf"/>
          <xsd:enumeration value="pdf"/>
          <xsd:enumeration value="ai"/>
          <xsd:enumeration value="psd"/>
          <xsd:enumeration value="tif"/>
          <xsd:enumeration value="zip"/>
          <xsd:enumeration value="png"/>
          <xsd:enumeration value="bmp"/>
          <xsd:enumeration value="gif"/>
          <xsd:enumeration value="doc"/>
          <xsd:enumeration value="xls"/>
          <xsd:enumeration value="txt"/>
          <xsd:enumeration value="jpg"/>
          <xsd:enumeration value="mp3"/>
          <xsd:enumeration value="mp4"/>
          <xsd:enumeration value="mov"/>
          <xsd:enumeration value="swf"/>
          <xsd:enumeration value="flash"/>
          <xsd:enumeration value="ppt"/>
          <xsd:enumeration value="not specified"/>
        </xsd:restriction>
      </xsd:simpleType>
    </xsd:element>
    <xsd:element name="Language" ma:index="5" nillable="true" ma:displayName="Language" ma:default="English" ma:format="Dropdown" ma:internalName="Language">
      <xsd:simpleType>
        <xsd:restriction base="dms:Choice">
          <xsd:enumeration value="English"/>
          <xsd:enumeration value="Spanish"/>
          <xsd:enumeration value="Portuguese"/>
          <xsd:enumeration value="French"/>
          <xsd:enumeration value="All"/>
        </xsd:restriction>
      </xsd:simpleType>
    </xsd:element>
    <xsd:element name="Color" ma:index="6" nillable="true" ma:displayName="Color" ma:default="CMYK" ma:format="Dropdown" ma:internalName="Color">
      <xsd:simpleType>
        <xsd:restriction base="dms:Choice">
          <xsd:enumeration value="CMYK"/>
          <xsd:enumeration value="Black"/>
          <xsd:enumeration value="White"/>
          <xsd:enumeration value="Gray"/>
          <xsd:enumeration value="Lavender"/>
          <xsd:enumeration value="Cyan"/>
          <xsd:enumeration value="Aqua Blue"/>
          <xsd:enumeration value="Blue"/>
          <xsd:enumeration value="Light Blue"/>
          <xsd:enumeration value="Green"/>
          <xsd:enumeration value="Light Green"/>
          <xsd:enumeration value="Orange"/>
          <xsd:enumeration value="Light Orange"/>
          <xsd:enumeration value="Pink"/>
          <xsd:enumeration value="Purple"/>
          <xsd:enumeration value="Red"/>
          <xsd:enumeration value="Yellow"/>
          <xsd:enumeration value="Light Yellow"/>
          <xsd:enumeration value="color"/>
          <xsd:enumeration value="All colors"/>
          <xsd:enumeration value="not specified"/>
        </xsd:restriction>
      </xsd:simpleType>
    </xsd:element>
    <xsd:element name="Information" ma:index="13" nillable="true" ma:displayName="Information" ma:internalName="Informa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b33c0d84-3b33-4e00-9a0b-b066ee08f7c2">English</Language>
    <Link xmlns="b33c0d84-3b33-4e00-9a0b-b066ee08f7c2">https://intranet.paho.org/IB/Branding%20Materials%20PPT/MapWhiteSpanish110.ppt</Link>
    <Document_x0020_Type xmlns="b33c0d84-3b33-4e00-9a0b-b066ee08f7c2">ppt</Document_x0020_Type>
    <Information xmlns="b33c0d84-3b33-4e00-9a0b-b066ee08f7c2">To download the file, simply click on the above link and save the file to your computer.</Information>
    <Theme xmlns="b33c0d84-3b33-4e00-9a0b-b066ee08f7c2">Powerpoint_presentation</Theme>
    <Color xmlns="b33c0d84-3b33-4e00-9a0b-b066ee08f7c2">CMYK</Color>
  </documentManagement>
</p:properties>
</file>

<file path=customXml/itemProps1.xml><?xml version="1.0" encoding="utf-8"?>
<ds:datastoreItem xmlns:ds="http://schemas.openxmlformats.org/officeDocument/2006/customXml" ds:itemID="{2F04A371-3052-4B68-B733-A83E6CE18048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FB3784E-2212-487D-B4A3-D475F83483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095AF9-E3BA-4F53-8A1D-B17382EA4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c0d84-3b33-4e00-9a0b-b066ee08f7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FBDF2CD-6669-44AA-A8D9-70693C50C913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33c0d84-3b33-4e00-9a0b-b066ee08f7c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9109</TotalTime>
  <Words>1739</Words>
  <Application>Microsoft Office PowerPoint</Application>
  <PresentationFormat>On-screen Show (4:3)</PresentationFormat>
  <Paragraphs>242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Diseño personalizado</vt:lpstr>
      <vt:lpstr>OPS-OMS_esp</vt:lpstr>
      <vt:lpstr>PowerPoint Presentation</vt:lpstr>
      <vt:lpstr>Visión del Sistema de Salud</vt:lpstr>
      <vt:lpstr>Sistemas de Salud basados en la Atención Primaria de la Salud</vt:lpstr>
      <vt:lpstr>Cobertura Universal de Salud (CUS)</vt:lpstr>
      <vt:lpstr>PowerPoint Presentation</vt:lpstr>
      <vt:lpstr>PowerPoint Presentation</vt:lpstr>
      <vt:lpstr>PowerPoint Presentation</vt:lpstr>
      <vt:lpstr>Las tres dimensiones de la cobertura universal  en los sistemas de salud</vt:lpstr>
      <vt:lpstr>PowerPoint Presentation</vt:lpstr>
      <vt:lpstr>Enfoque Analítico</vt:lpstr>
      <vt:lpstr>Sistemas de Salud basados en APS Evolución del Marco Estratégico CUS un tema en  continuo desarrollo </vt:lpstr>
      <vt:lpstr>Evolución de la CUS en los Marcos Conceptuales y Estratégicos de la OPS  </vt:lpstr>
      <vt:lpstr>FESP</vt:lpstr>
      <vt:lpstr>CUS y la FESP # 7</vt:lpstr>
      <vt:lpstr>APS y CUS</vt:lpstr>
      <vt:lpstr>El Informe sobre la Salud en el Mundo 2008</vt:lpstr>
      <vt:lpstr>PowerPoint Presentation</vt:lpstr>
      <vt:lpstr>PowerPoint Presentation</vt:lpstr>
      <vt:lpstr>RISS y CUS</vt:lpstr>
      <vt:lpstr>PowerPoint Presentation</vt:lpstr>
      <vt:lpstr>Desafíos de las FESP</vt:lpstr>
    </vt:vector>
  </TitlesOfParts>
  <Company>PAHO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GRAPHIX3 PAHO</dc:creator>
  <cp:lastModifiedBy>Holder, Dr. Reynaldo (WDC)</cp:lastModifiedBy>
  <cp:revision>645</cp:revision>
  <cp:lastPrinted>2012-08-02T00:10:55Z</cp:lastPrinted>
  <dcterms:created xsi:type="dcterms:W3CDTF">2012-02-06T16:34:15Z</dcterms:created>
  <dcterms:modified xsi:type="dcterms:W3CDTF">2014-02-28T16:33:56Z</dcterms:modified>
</cp:coreProperties>
</file>