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3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GT95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20"/>
            <c:invertIfNegative val="0"/>
            <c:bubble3D val="0"/>
            <c:spPr>
              <a:solidFill>
                <a:srgbClr val="C00000"/>
              </a:solidFill>
            </c:spPr>
          </c:dPt>
          <c:cat>
            <c:strRef>
              <c:f>Sheet1!$A$2:$A$22</c:f>
              <c:strCache>
                <c:ptCount val="21"/>
                <c:pt idx="0">
                  <c:v>CUB</c:v>
                </c:pt>
                <c:pt idx="1">
                  <c:v>URY</c:v>
                </c:pt>
                <c:pt idx="2">
                  <c:v>NIC</c:v>
                </c:pt>
                <c:pt idx="3">
                  <c:v>BRA</c:v>
                </c:pt>
                <c:pt idx="4">
                  <c:v>CRI</c:v>
                </c:pt>
                <c:pt idx="5">
                  <c:v>ARG</c:v>
                </c:pt>
                <c:pt idx="6">
                  <c:v>MEX</c:v>
                </c:pt>
                <c:pt idx="7">
                  <c:v>SLV</c:v>
                </c:pt>
                <c:pt idx="8">
                  <c:v>CHL</c:v>
                </c:pt>
                <c:pt idx="9">
                  <c:v>PAN</c:v>
                </c:pt>
                <c:pt idx="10">
                  <c:v>DOM</c:v>
                </c:pt>
                <c:pt idx="11">
                  <c:v>HND</c:v>
                </c:pt>
                <c:pt idx="12">
                  <c:v>PER</c:v>
                </c:pt>
                <c:pt idx="13">
                  <c:v>COL</c:v>
                </c:pt>
                <c:pt idx="14">
                  <c:v>BOL</c:v>
                </c:pt>
                <c:pt idx="15">
                  <c:v>VEN</c:v>
                </c:pt>
                <c:pt idx="16">
                  <c:v>ECU</c:v>
                </c:pt>
                <c:pt idx="17">
                  <c:v>GTM</c:v>
                </c:pt>
                <c:pt idx="18">
                  <c:v>PRY</c:v>
                </c:pt>
                <c:pt idx="19">
                  <c:v>HTI</c:v>
                </c:pt>
                <c:pt idx="20">
                  <c:v>The Americas</c:v>
                </c:pt>
              </c:strCache>
            </c:strRef>
          </c:cat>
          <c:val>
            <c:numRef>
              <c:f>Sheet1!$B$2:$B$22</c:f>
              <c:numCache>
                <c:formatCode>0</c:formatCode>
                <c:ptCount val="21"/>
                <c:pt idx="0">
                  <c:v>93.452380952380949</c:v>
                </c:pt>
                <c:pt idx="1">
                  <c:v>89.568345323740999</c:v>
                </c:pt>
                <c:pt idx="2">
                  <c:v>78.431372549019613</c:v>
                </c:pt>
                <c:pt idx="3">
                  <c:v>76.912028725314187</c:v>
                </c:pt>
                <c:pt idx="4">
                  <c:v>66.666666666666657</c:v>
                </c:pt>
                <c:pt idx="5">
                  <c:v>55.968688845401168</c:v>
                </c:pt>
                <c:pt idx="6">
                  <c:v>51.302931596091206</c:v>
                </c:pt>
                <c:pt idx="7">
                  <c:v>50</c:v>
                </c:pt>
                <c:pt idx="8">
                  <c:v>41.449275362318836</c:v>
                </c:pt>
                <c:pt idx="9">
                  <c:v>39.24050632911392</c:v>
                </c:pt>
                <c:pt idx="10">
                  <c:v>34.193548387096776</c:v>
                </c:pt>
                <c:pt idx="11">
                  <c:v>33.557046979865774</c:v>
                </c:pt>
                <c:pt idx="12">
                  <c:v>29.597388465723611</c:v>
                </c:pt>
                <c:pt idx="13">
                  <c:v>27.629233511586452</c:v>
                </c:pt>
                <c:pt idx="14">
                  <c:v>25.368731563421832</c:v>
                </c:pt>
                <c:pt idx="15">
                  <c:v>22.404371584699454</c:v>
                </c:pt>
                <c:pt idx="16">
                  <c:v>21.266968325791854</c:v>
                </c:pt>
                <c:pt idx="17">
                  <c:v>14.071856287425149</c:v>
                </c:pt>
                <c:pt idx="18">
                  <c:v>9.795918367346939</c:v>
                </c:pt>
                <c:pt idx="19">
                  <c:v>9.2857142857142865</c:v>
                </c:pt>
                <c:pt idx="20">
                  <c:v>52.911555842479018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51361280"/>
        <c:axId val="47700160"/>
      </c:barChart>
      <c:catAx>
        <c:axId val="513612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47700160"/>
        <c:crosses val="autoZero"/>
        <c:auto val="1"/>
        <c:lblAlgn val="ctr"/>
        <c:lblOffset val="100"/>
        <c:noMultiLvlLbl val="0"/>
      </c:catAx>
      <c:valAx>
        <c:axId val="47700160"/>
        <c:scaling>
          <c:orientation val="minMax"/>
          <c:max val="10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1361280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7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36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8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5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1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18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63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9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2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DDAA8-9DCB-4170-A611-80E8C6A4FAEE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8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Percent of municipalities with MMR1 vaccination coverage ≥95% in children 1 year of age. Latin America, 2014</a:t>
            </a:r>
            <a:br>
              <a:rPr lang="en-US" sz="2800" b="1" dirty="0" smtClean="0"/>
            </a:b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82089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9"/>
          <p:cNvSpPr txBox="1">
            <a:spLocks noChangeArrowheads="1"/>
          </p:cNvSpPr>
          <p:nvPr/>
        </p:nvSpPr>
        <p:spPr bwMode="auto">
          <a:xfrm rot="5400000" flipV="1">
            <a:off x="-1437632" y="3164742"/>
            <a:ext cx="3489325" cy="461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200" dirty="0" smtClean="0"/>
              <a:t>Percent of municipalities with </a:t>
            </a:r>
          </a:p>
          <a:p>
            <a:pPr algn="ctr"/>
            <a:r>
              <a:rPr lang="en-US" sz="1200" dirty="0" smtClean="0"/>
              <a:t>MMR1 coverage ≥95%</a:t>
            </a:r>
            <a:endParaRPr lang="en-US" sz="1200" dirty="0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609600" y="6096000"/>
            <a:ext cx="73310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i="1" dirty="0"/>
              <a:t>Source: </a:t>
            </a:r>
            <a:r>
              <a:rPr lang="en-US" sz="1200" dirty="0"/>
              <a:t>Country report through the PAHO-WHO/UNICEF Joint Reporting Forms (JRF), </a:t>
            </a:r>
            <a:r>
              <a:rPr lang="en-US" sz="1200" dirty="0" smtClean="0"/>
              <a:t>2015.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8153400" y="3124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81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Percent of municipalities with MMR1 vaccination coverage ≥95% in children 1 year of age. Latin America, 2014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of municipalities with MMR1 vaccination coverage ≥95% in children 1 year of age, Latin America, 2014</dc:title>
  <dc:creator>Pacis, Ms. Carmelita Lucia (WDC)</dc:creator>
  <cp:lastModifiedBy>Pacis, Ms. Carmelita Lucia (WDC)</cp:lastModifiedBy>
  <cp:revision>10</cp:revision>
  <cp:lastPrinted>2015-11-06T19:37:46Z</cp:lastPrinted>
  <dcterms:created xsi:type="dcterms:W3CDTF">2015-11-04T23:19:39Z</dcterms:created>
  <dcterms:modified xsi:type="dcterms:W3CDTF">2015-11-09T16:03:37Z</dcterms:modified>
</cp:coreProperties>
</file>