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62" r:id="rId3"/>
    <p:sldId id="277" r:id="rId4"/>
    <p:sldId id="273" r:id="rId5"/>
    <p:sldId id="274" r:id="rId6"/>
    <p:sldId id="275" r:id="rId7"/>
    <p:sldId id="264" r:id="rId8"/>
    <p:sldId id="265" r:id="rId9"/>
    <p:sldId id="258" r:id="rId10"/>
    <p:sldId id="260" r:id="rId11"/>
    <p:sldId id="263" r:id="rId12"/>
    <p:sldId id="257" r:id="rId13"/>
    <p:sldId id="259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>
        <p:scale>
          <a:sx n="70" d="100"/>
          <a:sy n="70" d="100"/>
        </p:scale>
        <p:origin x="-140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E365E-8A78-466B-ACF3-8065AF63298D}" type="datetimeFigureOut">
              <a:rPr lang="en-US" smtClean="0"/>
              <a:pPr/>
              <a:t>6/23/2013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4D408-F7C3-43C6-9E12-CBD333D67C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0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Ole Norheim: Dashboard is good but will be very difficult for</a:t>
            </a:r>
            <a:r>
              <a:rPr lang="en-US" baseline="0" dirty="0" smtClean="0"/>
              <a:t> policymakers to understand, so we need clear and consistent </a:t>
            </a:r>
            <a:r>
              <a:rPr lang="en-US" baseline="0" smtClean="0"/>
              <a:t>definitions across ECEAs.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8E547-DC2C-42C6-B496-54E9CB3A557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0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ea typeface="ＭＳ Ｐゴシック" pitchFamily="34" charset="-128"/>
              </a:rPr>
              <a:t>India</a:t>
            </a:r>
            <a:r>
              <a:rPr lang="en-US" baseline="0" dirty="0" smtClean="0">
                <a:ea typeface="ＭＳ Ｐゴシック" pitchFamily="34" charset="-128"/>
              </a:rPr>
              <a:t> – National Efforts</a:t>
            </a:r>
          </a:p>
          <a:p>
            <a:r>
              <a:rPr lang="en-US" dirty="0" smtClean="0">
                <a:ea typeface="ＭＳ Ｐゴシック" pitchFamily="34" charset="-128"/>
              </a:rPr>
              <a:t>Choosing health book (put up a slide with a picture of the book) – part of policy uptake for DCPN</a:t>
            </a:r>
          </a:p>
          <a:p>
            <a:r>
              <a:rPr lang="en-US" dirty="0" smtClean="0">
                <a:ea typeface="ＭＳ Ｐゴシック" pitchFamily="34" charset="-128"/>
              </a:rPr>
              <a:t>Aims to influence big policy decisions and test pathways to policy uptake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/>
              <a:t>India – Bihar</a:t>
            </a:r>
          </a:p>
          <a:p>
            <a:pPr>
              <a:buFontTx/>
              <a:buChar char="-"/>
            </a:pPr>
            <a:r>
              <a:rPr lang="en-US" dirty="0" smtClean="0"/>
              <a:t>Emphasis on immunizations</a:t>
            </a:r>
          </a:p>
          <a:p>
            <a:pPr lvl="1"/>
            <a:r>
              <a:rPr lang="en-US" sz="2400" dirty="0">
                <a:ea typeface="ＭＳ Ｐゴシック" pitchFamily="34" charset="-128"/>
              </a:rPr>
              <a:t>Emphasis on immunizations</a:t>
            </a:r>
          </a:p>
          <a:p>
            <a:pPr lvl="1"/>
            <a:r>
              <a:rPr lang="en-US" sz="2400" dirty="0">
                <a:ea typeface="ＭＳ Ｐゴシック" pitchFamily="34" charset="-128"/>
              </a:rPr>
              <a:t>Avertable burden</a:t>
            </a:r>
          </a:p>
          <a:p>
            <a:pPr lvl="1"/>
            <a:r>
              <a:rPr lang="en-US" sz="2400" dirty="0">
                <a:ea typeface="ＭＳ Ｐゴシック" pitchFamily="34" charset="-128"/>
              </a:rPr>
              <a:t>On-going collaborations and emphasis on child health immunizations – measles and antigens</a:t>
            </a:r>
          </a:p>
          <a:p>
            <a:pPr lvl="1"/>
            <a:r>
              <a:rPr lang="en-US" sz="2400" dirty="0">
                <a:ea typeface="ＭＳ Ｐゴシック" pitchFamily="34" charset="-128"/>
              </a:rPr>
              <a:t>Avertable burden estimates and CE estimates and looking at policy instruments of increasing uptake; interim evaluation of what has been done on measles (fed sponsored effort)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585DB-5AB3-4208-BC0E-B8DFD02422E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India – Bihar</a:t>
            </a:r>
          </a:p>
          <a:p>
            <a:pPr>
              <a:buFontTx/>
              <a:buChar char="-"/>
            </a:pPr>
            <a:r>
              <a:rPr lang="en-US" dirty="0" smtClean="0"/>
              <a:t>Emphasis on immunizations</a:t>
            </a:r>
          </a:p>
          <a:p>
            <a:pPr lvl="1"/>
            <a:r>
              <a:rPr lang="en-US" sz="2400" dirty="0">
                <a:ea typeface="ＭＳ Ｐゴシック" pitchFamily="34" charset="-128"/>
              </a:rPr>
              <a:t>Emphasis on immunizations</a:t>
            </a:r>
          </a:p>
          <a:p>
            <a:pPr lvl="1"/>
            <a:r>
              <a:rPr lang="en-US" sz="2400" dirty="0">
                <a:ea typeface="ＭＳ Ｐゴシック" pitchFamily="34" charset="-128"/>
              </a:rPr>
              <a:t>Avertable burden</a:t>
            </a:r>
          </a:p>
          <a:p>
            <a:pPr lvl="1"/>
            <a:r>
              <a:rPr lang="en-US" sz="2400" dirty="0">
                <a:ea typeface="ＭＳ Ｐゴシック" pitchFamily="34" charset="-128"/>
              </a:rPr>
              <a:t>On-going collaborations and emphasis on child health immunizations – measles and antigens</a:t>
            </a:r>
          </a:p>
          <a:p>
            <a:pPr lvl="1"/>
            <a:r>
              <a:rPr lang="en-US" sz="2400" dirty="0">
                <a:ea typeface="ＭＳ Ｐゴシック" pitchFamily="34" charset="-128"/>
              </a:rPr>
              <a:t>Avertable burden estimates and CE estimates and looking at policy instruments of increasing uptake; interim evaluation of what has been done on measles (fed sponsored effort)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585DB-5AB3-4208-BC0E-B8DFD02422E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362200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(#)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3656"/>
            <a:ext cx="2758866" cy="164514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867400" y="457200"/>
            <a:ext cx="274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u="none" dirty="0" smtClean="0">
                <a:solidFill>
                  <a:srgbClr val="002060"/>
                </a:solidFill>
              </a:rPr>
              <a:t>www.dcp-3.org</a:t>
            </a:r>
          </a:p>
          <a:p>
            <a:pPr algn="r"/>
            <a:r>
              <a:rPr lang="en-US" sz="2600" baseline="0" dirty="0" smtClean="0">
                <a:solidFill>
                  <a:srgbClr val="002060"/>
                </a:solidFill>
              </a:rPr>
              <a:t>info@dcp-3.org </a:t>
            </a:r>
            <a:endParaRPr lang="en-US" sz="2600" dirty="0">
              <a:solidFill>
                <a:srgbClr val="002060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981200"/>
            <a:ext cx="86106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2CCDB748-FF0C-4736-ADE1-814AD3BC6195}" type="datetime1">
              <a:rPr lang="en-US" smtClean="0"/>
              <a:pPr/>
              <a:t>6/23/2013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2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24400" y="274638"/>
            <a:ext cx="3962400" cy="1143000"/>
          </a:xfrm>
        </p:spPr>
        <p:txBody>
          <a:bodyPr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pPr/>
              <a:t>6/23/2013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3656"/>
            <a:ext cx="2758866" cy="164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0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B674F-D465-4D95-9A61-6B1B72690732}" type="datetime1">
              <a:rPr lang="en-US" smtClean="0"/>
              <a:pPr/>
              <a:t>6/23/2013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CFD4A-D6EE-4E99-9A4F-609AB0C64C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4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364" y="2286001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cap="small" dirty="0" smtClean="0"/>
              <a:t>Economic </a:t>
            </a:r>
            <a:r>
              <a:rPr lang="en-US" sz="4000" b="1" cap="small" dirty="0"/>
              <a:t>Dimensions of NCDs in Latin America and the Caribbean Region – Disease Control Priorities </a:t>
            </a:r>
            <a:r>
              <a:rPr lang="en-US" sz="4000" b="1" cap="small" dirty="0" smtClean="0"/>
              <a:t>Network </a:t>
            </a:r>
            <a:br>
              <a:rPr lang="en-US" sz="4000" b="1" cap="small" dirty="0" smtClean="0"/>
            </a:br>
            <a:r>
              <a:rPr lang="en-US" sz="3600" dirty="0" smtClean="0"/>
              <a:t>June </a:t>
            </a:r>
            <a:r>
              <a:rPr lang="en-US" sz="3600" dirty="0"/>
              <a:t>24th – 25</a:t>
            </a:r>
            <a:r>
              <a:rPr lang="en-US" sz="3600" baseline="30000" dirty="0"/>
              <a:t>th</a:t>
            </a:r>
            <a:r>
              <a:rPr lang="en-US" sz="3600" dirty="0"/>
              <a:t>, 2013 </a:t>
            </a:r>
            <a:br>
              <a:rPr lang="en-US" sz="3600" dirty="0"/>
            </a:br>
            <a:r>
              <a:rPr lang="en-US" sz="3600" dirty="0"/>
              <a:t>Pan American Health Organization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638800"/>
            <a:ext cx="73152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Rachel Nugent, DCP3 Series </a:t>
            </a:r>
            <a:r>
              <a:rPr lang="en-US" dirty="0" smtClean="0">
                <a:solidFill>
                  <a:srgbClr val="C00000"/>
                </a:solidFill>
              </a:rPr>
              <a:t>Editor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University of Washington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0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585353"/>
              </p:ext>
            </p:extLst>
          </p:nvPr>
        </p:nvGraphicFramePr>
        <p:xfrm>
          <a:off x="457200" y="1828800"/>
          <a:ext cx="82296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DCP3</a:t>
                      </a:r>
                      <a:r>
                        <a:rPr lang="en-US" sz="2200" baseline="0" dirty="0" smtClean="0"/>
                        <a:t> Volume Topics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200" dirty="0" smtClean="0"/>
                        <a:t>Disease Control Priorities in</a:t>
                      </a:r>
                      <a:r>
                        <a:rPr lang="en-US" sz="2200" baseline="0" dirty="0" smtClean="0"/>
                        <a:t> Developing Countries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baseline="0" dirty="0" smtClean="0"/>
                        <a:t>2.    Reproductive, Maternal, Newborn and Child Health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dirty="0" smtClean="0"/>
                        <a:t>3.    Child and Adolescent Development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dirty="0" smtClean="0"/>
                        <a:t>4.    AIDS,</a:t>
                      </a:r>
                      <a:r>
                        <a:rPr lang="en-US" sz="2200" baseline="0" dirty="0" smtClean="0"/>
                        <a:t> STIs, TB and Malaria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dirty="0" smtClean="0"/>
                        <a:t>5.    Cardio-metabolic</a:t>
                      </a:r>
                      <a:r>
                        <a:rPr lang="en-US" sz="2200" baseline="0" dirty="0" smtClean="0"/>
                        <a:t> and Respiratory Diseases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dirty="0" smtClean="0"/>
                        <a:t>6.    Cancer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dirty="0" smtClean="0"/>
                        <a:t>7.    Environmental</a:t>
                      </a:r>
                      <a:r>
                        <a:rPr lang="en-US" sz="2200" baseline="0" dirty="0" smtClean="0"/>
                        <a:t> Health and Injury Prevention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dirty="0" smtClean="0"/>
                        <a:t>8.    Mental, Neurological</a:t>
                      </a:r>
                      <a:r>
                        <a:rPr lang="en-US" sz="2200" baseline="0" dirty="0" smtClean="0"/>
                        <a:t> and Substance Use Disorders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baseline="0" dirty="0" smtClean="0"/>
                        <a:t>9.    Essential Surgery 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pPr/>
              <a:t>6/23/2013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Disease Control Priorities, 3</a:t>
            </a:r>
            <a:r>
              <a:rPr lang="en-US" baseline="30000" dirty="0" smtClean="0"/>
              <a:t>rd</a:t>
            </a:r>
            <a:r>
              <a:rPr lang="en-US" dirty="0" smtClean="0"/>
              <a:t> Edition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Production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26670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00" dirty="0" smtClean="0"/>
          </a:p>
          <a:p>
            <a:pPr marL="0" indent="0">
              <a:buNone/>
            </a:pPr>
            <a:r>
              <a:rPr lang="en-US" sz="3000" dirty="0" smtClean="0"/>
              <a:t>2013/14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3000" dirty="0" smtClean="0"/>
              <a:t>2014/15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3000" dirty="0" smtClean="0"/>
              <a:t>2014/15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3000" smtClean="0"/>
              <a:t>2014/16</a:t>
            </a:r>
            <a:endParaRPr lang="en-US" sz="3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pPr/>
              <a:t>6/23/2013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65960" y="23622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35480" y="32766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5000" y="417576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74520" y="51054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32760" y="2057400"/>
            <a:ext cx="58064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Writing of chapters, web publication </a:t>
            </a:r>
          </a:p>
          <a:p>
            <a:endParaRPr lang="en-US" sz="3000" dirty="0"/>
          </a:p>
          <a:p>
            <a:r>
              <a:rPr lang="en-US" sz="3000" dirty="0" smtClean="0"/>
              <a:t>Editing and peer-led review</a:t>
            </a:r>
          </a:p>
          <a:p>
            <a:endParaRPr lang="en-US" sz="3000" dirty="0"/>
          </a:p>
          <a:p>
            <a:r>
              <a:rPr lang="en-US" sz="3000" dirty="0" smtClean="0"/>
              <a:t>Volume production</a:t>
            </a:r>
          </a:p>
          <a:p>
            <a:endParaRPr lang="en-US" sz="3000" dirty="0"/>
          </a:p>
          <a:p>
            <a:r>
              <a:rPr lang="en-US" sz="3000" dirty="0" smtClean="0"/>
              <a:t>Dissemination</a:t>
            </a:r>
          </a:p>
          <a:p>
            <a:endParaRPr lang="en-US" sz="3000" dirty="0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381500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7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Objectives of DCP3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Inform allocation of resources across interventions and health service delivery platforms.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Provide a comprehensive review of the efficacy and effectiveness of priority health interventions.</a:t>
            </a:r>
          </a:p>
          <a:p>
            <a:pPr marL="0" indent="0">
              <a:buNone/>
            </a:pPr>
            <a:endParaRPr lang="en-US" sz="1700" dirty="0" smtClean="0"/>
          </a:p>
          <a:p>
            <a:r>
              <a:rPr lang="en-US" dirty="0" smtClean="0"/>
              <a:t>Advance knowledge and practice of analytical methods for economic evaluation of health interventions.</a:t>
            </a:r>
          </a:p>
          <a:p>
            <a:pPr marL="0" indent="0">
              <a:buNone/>
            </a:pPr>
            <a:endParaRPr lang="en-US" sz="16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5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88B64C6A-3C8C-440D-89B1-474C40095C56}" type="datetime1">
              <a:rPr lang="en-US" smtClean="0"/>
              <a:pPr/>
              <a:t>6/23/2013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77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74638"/>
            <a:ext cx="5257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Economic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b="1" dirty="0" smtClean="0"/>
              <a:t>Extended cost-effectiveness analysis (ECEA)                     </a:t>
            </a:r>
            <a:r>
              <a:rPr lang="en-US" sz="2400" dirty="0" smtClean="0"/>
              <a:t>Assess distributional and financial protection consequences of policy choices affecting access, uptake and quality of interventions and delivery platforms.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600" dirty="0" smtClean="0"/>
          </a:p>
          <a:p>
            <a:pPr>
              <a:lnSpc>
                <a:spcPct val="110000"/>
              </a:lnSpc>
            </a:pPr>
            <a:r>
              <a:rPr lang="en-US" sz="2400" b="1" dirty="0" smtClean="0"/>
              <a:t>Benefit-Cost Analysis (BCA)                                                          </a:t>
            </a:r>
            <a:r>
              <a:rPr lang="en-US" sz="2400" dirty="0" smtClean="0"/>
              <a:t>Evaluate policies beyond the health sector.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600" dirty="0" smtClean="0"/>
          </a:p>
          <a:p>
            <a:pPr>
              <a:lnSpc>
                <a:spcPct val="110000"/>
              </a:lnSpc>
            </a:pPr>
            <a:r>
              <a:rPr lang="en-US" sz="2400" b="1" dirty="0" smtClean="0"/>
              <a:t>Costing   </a:t>
            </a:r>
            <a:r>
              <a:rPr lang="en-US" sz="2400" dirty="0" smtClean="0"/>
              <a:t>                                                                                            Information gathering on cost and cost-effectiveness of interventions, policies and other health system resources.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0" dirty="0"/>
          </a:p>
          <a:p>
            <a:pPr marL="0" indent="0">
              <a:lnSpc>
                <a:spcPct val="110000"/>
              </a:lnSpc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pPr/>
              <a:t>6/23/2013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NCD Priorities in LAC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are the important policy questions? </a:t>
            </a:r>
          </a:p>
          <a:p>
            <a:r>
              <a:rPr lang="en-US" dirty="0" smtClean="0"/>
              <a:t>What economic analysis is available; what is missing?</a:t>
            </a:r>
          </a:p>
          <a:p>
            <a:r>
              <a:rPr lang="en-US" dirty="0" smtClean="0"/>
              <a:t>How can economists contribute to policy development? </a:t>
            </a:r>
          </a:p>
          <a:p>
            <a:r>
              <a:rPr lang="en-US" dirty="0" smtClean="0"/>
              <a:t>What are the key questions that economics can contribute to --- </a:t>
            </a:r>
            <a:r>
              <a:rPr lang="en-US" dirty="0" err="1" smtClean="0"/>
              <a:t>multisectoral</a:t>
            </a:r>
            <a:r>
              <a:rPr lang="en-US" dirty="0" smtClean="0"/>
              <a:t> approach, equity impacts, financial risk protection, </a:t>
            </a:r>
            <a:r>
              <a:rPr lang="en-US" smtClean="0"/>
              <a:t>population prevention?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pPr/>
              <a:t>6/23/2013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6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 Control Priorities Network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pPr/>
              <a:t>6/23/2013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DCP3+</a:t>
            </a:r>
            <a:endParaRPr lang="en-US" dirty="0" smtClean="0"/>
          </a:p>
          <a:p>
            <a:r>
              <a:rPr lang="en-US" dirty="0" smtClean="0"/>
              <a:t>DCP Country and </a:t>
            </a:r>
          </a:p>
          <a:p>
            <a:pPr marL="0" indent="0">
              <a:buNone/>
            </a:pPr>
            <a:r>
              <a:rPr lang="en-US" dirty="0" smtClean="0"/>
              <a:t>       Region Network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Country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Costing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Optimization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Models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Institutional Network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5073342" y="2057400"/>
            <a:ext cx="867103" cy="1447800"/>
          </a:xfrm>
          <a:prstGeom prst="rightBrace">
            <a:avLst>
              <a:gd name="adj1" fmla="val 2879"/>
              <a:gd name="adj2" fmla="val 5326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34100" y="2488912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+mj-lt"/>
              </a:rPr>
              <a:t>UW DGH</a:t>
            </a:r>
            <a:endParaRPr lang="en-US" sz="3200" dirty="0"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081751" y="4541460"/>
            <a:ext cx="914400" cy="156966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47460" y="503390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IHME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04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 Control Priorities Network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pPr/>
              <a:t>6/23/2013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DCP3+</a:t>
            </a:r>
            <a:endParaRPr lang="en-US" dirty="0" smtClean="0"/>
          </a:p>
          <a:p>
            <a:r>
              <a:rPr lang="en-US" dirty="0" smtClean="0"/>
              <a:t>DCP Country and </a:t>
            </a:r>
          </a:p>
          <a:p>
            <a:pPr marL="0" indent="0">
              <a:buNone/>
            </a:pPr>
            <a:r>
              <a:rPr lang="en-US" dirty="0" smtClean="0"/>
              <a:t>       Region Network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Country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Costing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Optimization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Models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Institutional Network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5073342" y="2057400"/>
            <a:ext cx="867103" cy="1447800"/>
          </a:xfrm>
          <a:prstGeom prst="rightBrace">
            <a:avLst>
              <a:gd name="adj1" fmla="val 2879"/>
              <a:gd name="adj2" fmla="val 5326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34100" y="2488912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+mj-lt"/>
              </a:rPr>
              <a:t>UW DGH</a:t>
            </a:r>
            <a:endParaRPr lang="en-US" sz="3200" dirty="0"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081751" y="4541460"/>
            <a:ext cx="914400" cy="156966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47460" y="503390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IHME</a:t>
            </a:r>
            <a:endParaRPr lang="en-US" sz="3200" dirty="0">
              <a:latin typeface="+mj-lt"/>
            </a:endParaRPr>
          </a:p>
        </p:txBody>
      </p:sp>
      <p:sp>
        <p:nvSpPr>
          <p:cNvPr id="3" name="Oval 2"/>
          <p:cNvSpPr/>
          <p:nvPr/>
        </p:nvSpPr>
        <p:spPr>
          <a:xfrm>
            <a:off x="533400" y="2209800"/>
            <a:ext cx="3657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Network Collaborations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1400" dirty="0" smtClean="0">
                <a:ea typeface="ＭＳ Ｐゴシック" pitchFamily="34" charset="-128"/>
              </a:rPr>
              <a:t>(Component 13)</a:t>
            </a: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sz="2400" u="sng" dirty="0" smtClean="0"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400" u="sng" dirty="0" smtClean="0">
                <a:ea typeface="ＭＳ Ｐゴシック" pitchFamily="34" charset="-128"/>
              </a:rPr>
              <a:t>South Africa - PRICELESS</a:t>
            </a:r>
          </a:p>
          <a:p>
            <a:pPr eaLnBrk="1" hangingPunct="1"/>
            <a:r>
              <a:rPr lang="en-US" sz="2000" dirty="0" smtClean="0">
                <a:ea typeface="ＭＳ Ｐゴシック" pitchFamily="34" charset="-128"/>
              </a:rPr>
              <a:t>Partners: NIH and University of Witwatersrand </a:t>
            </a:r>
          </a:p>
          <a:p>
            <a:pPr eaLnBrk="1" hangingPunct="1"/>
            <a:r>
              <a:rPr lang="en-US" sz="2000" dirty="0" smtClean="0">
                <a:ea typeface="ＭＳ Ｐゴシック" pitchFamily="34" charset="-128"/>
              </a:rPr>
              <a:t>Aim: Development of institutional capacity for priority setting</a:t>
            </a:r>
          </a:p>
          <a:p>
            <a:pPr eaLnBrk="1" hangingPunct="1"/>
            <a:r>
              <a:rPr lang="en-US" sz="2000" dirty="0" smtClean="0">
                <a:ea typeface="ＭＳ Ｐゴシック" pitchFamily="34" charset="-128"/>
              </a:rPr>
              <a:t>Policy targets: Immunization, diabetes, salt reduction, </a:t>
            </a:r>
            <a:r>
              <a:rPr lang="en-US" sz="2000" dirty="0" smtClean="0">
                <a:ea typeface="ＭＳ Ｐゴシック" pitchFamily="34" charset="-128"/>
              </a:rPr>
              <a:t>PMTCT</a:t>
            </a:r>
          </a:p>
          <a:p>
            <a:pPr eaLnBrk="1" hangingPunct="1"/>
            <a:r>
              <a:rPr lang="en-US" sz="2000" dirty="0" smtClean="0">
                <a:ea typeface="ＭＳ Ｐゴシック" pitchFamily="34" charset="-128"/>
              </a:rPr>
              <a:t>Status: permanent health economics role in policy setting </a:t>
            </a:r>
            <a:endParaRPr lang="en-US" sz="2000" dirty="0" smtClean="0">
              <a:ea typeface="ＭＳ Ｐゴシック" pitchFamily="34" charset="-128"/>
            </a:endParaRPr>
          </a:p>
          <a:p>
            <a:pPr eaLnBrk="1" hangingPunct="1"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eaLnBrk="1" hangingPunct="1">
              <a:buNone/>
            </a:pPr>
            <a:r>
              <a:rPr lang="en-US" sz="2400" u="sng" dirty="0" smtClean="0">
                <a:ea typeface="ＭＳ Ｐゴシック" pitchFamily="34" charset="-128"/>
              </a:rPr>
              <a:t>India  - National</a:t>
            </a:r>
          </a:p>
          <a:p>
            <a:pPr eaLnBrk="1" hangingPunct="1"/>
            <a:r>
              <a:rPr lang="en-US" sz="2000" dirty="0" smtClean="0">
                <a:ea typeface="ＭＳ Ｐゴシック" pitchFamily="34" charset="-128"/>
              </a:rPr>
              <a:t>Partners: University of Toronto</a:t>
            </a:r>
          </a:p>
          <a:p>
            <a:pPr eaLnBrk="1" hangingPunct="1"/>
            <a:r>
              <a:rPr lang="en-US" sz="2000" dirty="0" smtClean="0">
                <a:ea typeface="ＭＳ Ｐゴシック" pitchFamily="34" charset="-128"/>
              </a:rPr>
              <a:t>Aim: Policy uptake </a:t>
            </a:r>
          </a:p>
          <a:p>
            <a:pPr eaLnBrk="1" hangingPunct="1"/>
            <a:r>
              <a:rPr lang="en-US" sz="2000" dirty="0" smtClean="0">
                <a:ea typeface="ＭＳ Ｐゴシック" pitchFamily="34" charset="-128"/>
              </a:rPr>
              <a:t>Policy targets: Supplementary immunization  of new antigens, rotavirus CEA, </a:t>
            </a:r>
            <a:r>
              <a:rPr lang="en-US" sz="2000" dirty="0" err="1" smtClean="0">
                <a:ea typeface="ＭＳ Ｐゴシック" pitchFamily="34" charset="-128"/>
              </a:rPr>
              <a:t>HiB</a:t>
            </a:r>
            <a:r>
              <a:rPr lang="en-US" sz="2000" dirty="0" smtClean="0">
                <a:ea typeface="ＭＳ Ｐゴシック" pitchFamily="34" charset="-128"/>
              </a:rPr>
              <a:t>, pneumococcal; cancer CEA; CVD</a:t>
            </a:r>
          </a:p>
          <a:p>
            <a:pPr eaLnBrk="1" hangingPunct="1"/>
            <a:endParaRPr lang="en-US" sz="2000" dirty="0" smtClean="0">
              <a:ea typeface="ＭＳ Ｐゴシック" pitchFamily="34" charset="-128"/>
            </a:endParaRPr>
          </a:p>
          <a:p>
            <a:pPr eaLnBrk="1" hangingPunct="1"/>
            <a:endParaRPr lang="en-US" sz="2000" dirty="0" smtClean="0">
              <a:ea typeface="ＭＳ Ｐゴシック" pitchFamily="34" charset="-128"/>
            </a:endParaRPr>
          </a:p>
          <a:p>
            <a:pPr eaLnBrk="1" hangingPunct="1"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3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>Country Collaborations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1400" dirty="0" smtClean="0">
                <a:ea typeface="ＭＳ Ｐゴシック" pitchFamily="34" charset="-128"/>
              </a:rPr>
              <a:t>(Component 13)</a:t>
            </a: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 smtClean="0">
                <a:ea typeface="ＭＳ Ｐゴシック" pitchFamily="34" charset="-128"/>
              </a:rPr>
              <a:t>India – Bihar, Karnataka</a:t>
            </a:r>
          </a:p>
          <a:p>
            <a:r>
              <a:rPr lang="en-US" sz="2000" dirty="0" smtClean="0">
                <a:ea typeface="ＭＳ Ｐゴシック" pitchFamily="34" charset="-128"/>
              </a:rPr>
              <a:t>Partner: Partners: University of Toronto</a:t>
            </a:r>
          </a:p>
          <a:p>
            <a:r>
              <a:rPr lang="en-US" sz="2000" dirty="0" smtClean="0">
                <a:ea typeface="ＭＳ Ｐゴシック" pitchFamily="34" charset="-128"/>
              </a:rPr>
              <a:t>Aim: Cost effectiveness of interventions for improving child health</a:t>
            </a:r>
          </a:p>
          <a:p>
            <a:r>
              <a:rPr lang="en-US" sz="2000" dirty="0" smtClean="0">
                <a:ea typeface="ＭＳ Ｐゴシック" pitchFamily="34" charset="-128"/>
              </a:rPr>
              <a:t>Policy targets:  Expanded coverage and new antigen use in immunization, cost of essential package</a:t>
            </a:r>
          </a:p>
          <a:p>
            <a:pPr>
              <a:buNone/>
            </a:pPr>
            <a:endParaRPr lang="en-US" sz="2400" u="sng" dirty="0" smtClean="0">
              <a:ea typeface="ＭＳ Ｐゴシック" pitchFamily="34" charset="-128"/>
            </a:endParaRPr>
          </a:p>
          <a:p>
            <a:pPr>
              <a:buNone/>
            </a:pPr>
            <a:r>
              <a:rPr lang="en-US" sz="2400" u="sng" dirty="0" smtClean="0">
                <a:ea typeface="ＭＳ Ｐゴシック" pitchFamily="34" charset="-128"/>
              </a:rPr>
              <a:t>Rwanda</a:t>
            </a:r>
          </a:p>
          <a:p>
            <a:r>
              <a:rPr lang="en-US" sz="2000" dirty="0" smtClean="0">
                <a:ea typeface="ＭＳ Ｐゴシック" pitchFamily="34" charset="-128"/>
              </a:rPr>
              <a:t>Potential Partners: Partners in Health and Rwanda </a:t>
            </a:r>
            <a:r>
              <a:rPr lang="en-US" sz="2000" dirty="0" err="1" smtClean="0">
                <a:ea typeface="ＭＳ Ｐゴシック" pitchFamily="34" charset="-128"/>
              </a:rPr>
              <a:t>MoH</a:t>
            </a:r>
            <a:r>
              <a:rPr lang="en-US" sz="2000" dirty="0" smtClean="0">
                <a:ea typeface="ＭＳ Ｐゴシック" pitchFamily="34" charset="-128"/>
              </a:rPr>
              <a:t>, NUR SPH</a:t>
            </a:r>
          </a:p>
          <a:p>
            <a:r>
              <a:rPr lang="en-US" sz="2000" dirty="0" smtClean="0">
                <a:ea typeface="ＭＳ Ｐゴシック" pitchFamily="34" charset="-128"/>
              </a:rPr>
              <a:t>Aim: Capacity-building for economic analysis, NCD platform cost effectiveness </a:t>
            </a:r>
          </a:p>
          <a:p>
            <a:r>
              <a:rPr lang="en-US" sz="2000" dirty="0" smtClean="0">
                <a:ea typeface="ＭＳ Ｐゴシック" pitchFamily="34" charset="-128"/>
              </a:rPr>
              <a:t>Policy targets: CHWs, NCDs, TBD</a:t>
            </a:r>
          </a:p>
          <a:p>
            <a:pPr>
              <a:buNone/>
            </a:pPr>
            <a:endParaRPr lang="en-US" sz="2000" dirty="0" smtClean="0">
              <a:ea typeface="ＭＳ Ｐゴシック" pitchFamily="34" charset="-128"/>
            </a:endParaRPr>
          </a:p>
          <a:p>
            <a:pPr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928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Collaborations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u="sng" dirty="0" smtClean="0"/>
              <a:t>WHO- PAHO</a:t>
            </a:r>
          </a:p>
          <a:p>
            <a:r>
              <a:rPr lang="en-US" sz="2000" dirty="0" smtClean="0">
                <a:ea typeface="ＭＳ Ｐゴシック" pitchFamily="34" charset="-128"/>
              </a:rPr>
              <a:t>Partner: Deputy Director, </a:t>
            </a:r>
            <a:r>
              <a:rPr lang="en-US" sz="2000" dirty="0" err="1" smtClean="0">
                <a:ea typeface="ＭＳ Ｐゴシック" pitchFamily="34" charset="-128"/>
              </a:rPr>
              <a:t>ProVac</a:t>
            </a:r>
            <a:r>
              <a:rPr lang="en-US" sz="2000" dirty="0" smtClean="0">
                <a:ea typeface="ＭＳ Ｐゴシック" pitchFamily="34" charset="-128"/>
              </a:rPr>
              <a:t>, NCD team</a:t>
            </a:r>
          </a:p>
          <a:p>
            <a:r>
              <a:rPr lang="en-US" sz="2000" dirty="0" smtClean="0">
                <a:ea typeface="ＭＳ Ｐゴシック" pitchFamily="34" charset="-128"/>
              </a:rPr>
              <a:t>Aim: Capacity building and methods development for economic analysis and policy influence</a:t>
            </a:r>
          </a:p>
          <a:p>
            <a:r>
              <a:rPr lang="en-US" sz="2000" dirty="0" smtClean="0">
                <a:ea typeface="ＭＳ Ｐゴシック" pitchFamily="34" charset="-128"/>
              </a:rPr>
              <a:t>Policy targets:  Immunization and </a:t>
            </a:r>
            <a:r>
              <a:rPr lang="en-US" sz="2000" dirty="0" smtClean="0">
                <a:ea typeface="ＭＳ Ｐゴシック" pitchFamily="34" charset="-128"/>
              </a:rPr>
              <a:t>NCDs</a:t>
            </a:r>
          </a:p>
          <a:p>
            <a:endParaRPr lang="en-US" sz="2000" dirty="0" smtClean="0">
              <a:ea typeface="ＭＳ Ｐゴシック" pitchFamily="34" charset="-128"/>
            </a:endParaRPr>
          </a:p>
          <a:p>
            <a:pPr>
              <a:buNone/>
            </a:pPr>
            <a:r>
              <a:rPr lang="en-US" sz="2800" u="sng" dirty="0" smtClean="0"/>
              <a:t>WHO-EMRO</a:t>
            </a:r>
            <a:endParaRPr lang="en-US" sz="2800" dirty="0" smtClean="0"/>
          </a:p>
          <a:p>
            <a:r>
              <a:rPr lang="en-US" sz="2000" dirty="0" smtClean="0">
                <a:ea typeface="ＭＳ Ｐゴシック" pitchFamily="34" charset="-128"/>
              </a:rPr>
              <a:t>Partner: </a:t>
            </a:r>
            <a:r>
              <a:rPr lang="en-US" sz="2000" dirty="0" smtClean="0">
                <a:ea typeface="ＭＳ Ｐゴシック" pitchFamily="34" charset="-128"/>
              </a:rPr>
              <a:t>Ala Alwan, EMRO Regional Director</a:t>
            </a:r>
            <a:endParaRPr lang="en-US" sz="2000" dirty="0" smtClean="0">
              <a:ea typeface="ＭＳ Ｐゴシック" pitchFamily="34" charset="-128"/>
            </a:endParaRPr>
          </a:p>
          <a:p>
            <a:r>
              <a:rPr lang="en-US" sz="2000" dirty="0" smtClean="0">
                <a:ea typeface="ＭＳ Ｐゴシック" pitchFamily="34" charset="-128"/>
              </a:rPr>
              <a:t>Aim: Produce </a:t>
            </a:r>
            <a:r>
              <a:rPr lang="en-US" sz="2000" dirty="0" smtClean="0">
                <a:ea typeface="ＭＳ Ｐゴシック" pitchFamily="34" charset="-128"/>
              </a:rPr>
              <a:t>economic evaluations and policy guidance document</a:t>
            </a:r>
            <a:endParaRPr lang="en-US" sz="2000" dirty="0" smtClean="0">
              <a:ea typeface="ＭＳ Ｐゴシック" pitchFamily="34" charset="-128"/>
            </a:endParaRPr>
          </a:p>
          <a:p>
            <a:r>
              <a:rPr lang="en-US" sz="2000" dirty="0" smtClean="0">
                <a:ea typeface="ＭＳ Ｐゴシック" pitchFamily="34" charset="-128"/>
              </a:rPr>
              <a:t>Policy targets:  NCD economic analysis, priority-setting</a:t>
            </a:r>
          </a:p>
          <a:p>
            <a:pPr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994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DCP2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pPr/>
              <a:t>6/23/2013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Content Placeholder 4" descr="DCP2 final cove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1524000"/>
            <a:ext cx="3727274" cy="4792210"/>
          </a:xfrm>
        </p:spPr>
      </p:pic>
    </p:spTree>
    <p:extLst>
      <p:ext uri="{BB962C8B-B14F-4D97-AF65-F5344CB8AC3E}">
        <p14:creationId xmlns:p14="http://schemas.microsoft.com/office/powerpoint/2010/main" val="32410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5486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DCP2 by the Numbers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pPr/>
              <a:t>6/23/2013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9"/>
          <p:cNvSpPr txBox="1">
            <a:spLocks/>
          </p:cNvSpPr>
          <p:nvPr/>
        </p:nvSpPr>
        <p:spPr>
          <a:xfrm>
            <a:off x="411480" y="1676400"/>
            <a:ext cx="8458200" cy="495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b="1" dirty="0" smtClean="0"/>
              <a:t>	</a:t>
            </a:r>
            <a:r>
              <a:rPr lang="en-US" dirty="0" smtClean="0"/>
              <a:t>2         	Number of books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	      4         	Number of years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        13        	Number of editors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        78        	Number of chapters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      350 </a:t>
            </a:r>
            <a:r>
              <a:rPr lang="en-US" b="1" dirty="0" smtClean="0"/>
              <a:t>       </a:t>
            </a:r>
            <a:r>
              <a:rPr lang="en-US" dirty="0" smtClean="0"/>
              <a:t>	Number of authors</a:t>
            </a:r>
          </a:p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75625" y="2514600"/>
            <a:ext cx="9441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68190" y="3124200"/>
            <a:ext cx="9441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12794" y="3733800"/>
            <a:ext cx="8679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75625" y="4267200"/>
            <a:ext cx="90510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12794" y="4876800"/>
            <a:ext cx="8679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3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Disease Control Priorities, 3</a:t>
            </a:r>
            <a:r>
              <a:rPr lang="en-US" baseline="30000" dirty="0" smtClean="0"/>
              <a:t>rd</a:t>
            </a:r>
            <a:r>
              <a:rPr lang="en-US" dirty="0" smtClean="0"/>
              <a:t> Edition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pPr/>
              <a:t>6/23/2013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9"/>
          <p:cNvSpPr txBox="1">
            <a:spLocks/>
          </p:cNvSpPr>
          <p:nvPr/>
        </p:nvSpPr>
        <p:spPr>
          <a:xfrm>
            <a:off x="457200" y="1584960"/>
            <a:ext cx="8458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b="1" dirty="0" smtClean="0"/>
              <a:t>	</a:t>
            </a:r>
            <a:r>
              <a:rPr lang="en-US" dirty="0"/>
              <a:t>9</a:t>
            </a:r>
            <a:r>
              <a:rPr lang="en-US" dirty="0" smtClean="0"/>
              <a:t>         	Number of volumes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	      5         	Number of years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        30        	Number of editors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      </a:t>
            </a:r>
            <a:r>
              <a:rPr lang="en-US" dirty="0" smtClean="0"/>
              <a:t>155        </a:t>
            </a:r>
            <a:r>
              <a:rPr lang="en-US" dirty="0" smtClean="0"/>
              <a:t>	Number of chapters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      400 </a:t>
            </a:r>
            <a:r>
              <a:rPr lang="en-US" b="1" dirty="0" smtClean="0"/>
              <a:t>       </a:t>
            </a:r>
            <a:r>
              <a:rPr lang="en-US" dirty="0" smtClean="0"/>
              <a:t>	Number of authors</a:t>
            </a:r>
          </a:p>
          <a:p>
            <a:pPr>
              <a:buFont typeface="Arial" pitchFamily="34" charset="0"/>
              <a:buNone/>
            </a:pPr>
            <a:r>
              <a:rPr lang="en-US" dirty="0"/>
              <a:t>	</a:t>
            </a:r>
            <a:r>
              <a:rPr lang="en-US" dirty="0" smtClean="0"/>
              <a:t>   </a:t>
            </a:r>
          </a:p>
          <a:p>
            <a:pPr algn="ctr">
              <a:buFont typeface="Arial" pitchFamily="34" charset="0"/>
              <a:buNone/>
            </a:pPr>
            <a:endParaRPr lang="en-US" b="1" dirty="0" smtClean="0"/>
          </a:p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36595" y="2497873"/>
            <a:ext cx="9441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36595" y="3048000"/>
            <a:ext cx="9441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36595" y="3679902"/>
            <a:ext cx="9441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36595" y="4267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36595" y="48006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0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700</Words>
  <Application>Microsoft Office PowerPoint</Application>
  <PresentationFormat>On-screen Show (4:3)</PresentationFormat>
  <Paragraphs>162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Economic Dimensions of NCDs in Latin America and the Caribbean Region – Disease Control Priorities Network  June 24th – 25th, 2013  Pan American Health Organization  </vt:lpstr>
      <vt:lpstr>Disease Control Priorities Network</vt:lpstr>
      <vt:lpstr>Disease Control Priorities Network</vt:lpstr>
      <vt:lpstr>Network Collaborations (Component 13)</vt:lpstr>
      <vt:lpstr>Country Collaborations (Component 13)</vt:lpstr>
      <vt:lpstr>Regional Collaborations</vt:lpstr>
      <vt:lpstr>DCP2</vt:lpstr>
      <vt:lpstr>DCP2 by the Numbers</vt:lpstr>
      <vt:lpstr>Disease Control Priorities, 3rd Edition </vt:lpstr>
      <vt:lpstr>Disease Control Priorities, 3rd Edition </vt:lpstr>
      <vt:lpstr>Production Timeline</vt:lpstr>
      <vt:lpstr>Objectives of DCP3</vt:lpstr>
      <vt:lpstr>Economic Analysis</vt:lpstr>
      <vt:lpstr>NCD Priorities in LAC Region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Brianne Adderley</dc:creator>
  <cp:lastModifiedBy>Microsoft Office User</cp:lastModifiedBy>
  <cp:revision>34</cp:revision>
  <dcterms:created xsi:type="dcterms:W3CDTF">2013-03-11T17:50:41Z</dcterms:created>
  <dcterms:modified xsi:type="dcterms:W3CDTF">2013-06-24T04:36:56Z</dcterms:modified>
</cp:coreProperties>
</file>