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188" autoAdjust="0"/>
    <p:restoredTop sz="92756" autoAdjust="0"/>
  </p:normalViewPr>
  <p:slideViewPr>
    <p:cSldViewPr snapToGrid="0">
      <p:cViewPr varScale="1">
        <p:scale>
          <a:sx n="118" d="100"/>
          <a:sy n="118" d="100"/>
        </p:scale>
        <p:origin x="-158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0586404209966055E-7"/>
                  <c:y val="-2.0774392280868331E-2"/>
                </c:manualLayout>
              </c:layout>
              <c:spPr>
                <a:ln>
                  <a:noFill/>
                </a:ln>
              </c:spPr>
              <c:txPr>
                <a:bodyPr anchor="t" anchorCtr="0"/>
                <a:lstStyle/>
                <a:p>
                  <a:pPr>
                    <a:defRPr sz="800" b="0" i="0" baseline="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2.5390923898839068E-2"/>
                </c:manualLayout>
              </c:layout>
              <c:spPr>
                <a:ln>
                  <a:noFill/>
                </a:ln>
              </c:spPr>
              <c:txPr>
                <a:bodyPr anchor="t" anchorCtr="0"/>
                <a:lstStyle/>
                <a:p>
                  <a:pPr>
                    <a:defRPr sz="800" b="0" i="0" baseline="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2.5390923898839068E-2"/>
                </c:manualLayout>
              </c:layout>
              <c:spPr>
                <a:ln>
                  <a:noFill/>
                </a:ln>
              </c:spPr>
              <c:txPr>
                <a:bodyPr anchor="t" anchorCtr="0"/>
                <a:lstStyle/>
                <a:p>
                  <a:pPr>
                    <a:defRPr sz="800" b="0" i="0" baseline="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"/>
                  <c:y val="-2.5390923898839068E-2"/>
                </c:manualLayout>
              </c:layout>
              <c:spPr>
                <a:ln>
                  <a:noFill/>
                </a:ln>
              </c:spPr>
              <c:txPr>
                <a:bodyPr anchor="t" anchorCtr="0"/>
                <a:lstStyle/>
                <a:p>
                  <a:pPr>
                    <a:defRPr sz="800" b="0" i="0" baseline="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PAN</c:v>
                </c:pt>
                <c:pt idx="2">
                  <c:v>DOM</c:v>
                </c:pt>
                <c:pt idx="3">
                  <c:v>NIC</c:v>
                </c:pt>
                <c:pt idx="4">
                  <c:v>URY</c:v>
                </c:pt>
                <c:pt idx="5">
                  <c:v>HTI</c:v>
                </c:pt>
                <c:pt idx="6">
                  <c:v>CHL</c:v>
                </c:pt>
                <c:pt idx="7">
                  <c:v>SLV</c:v>
                </c:pt>
                <c:pt idx="8">
                  <c:v>BRA</c:v>
                </c:pt>
                <c:pt idx="9">
                  <c:v>BOL</c:v>
                </c:pt>
                <c:pt idx="10">
                  <c:v>CUB</c:v>
                </c:pt>
                <c:pt idx="11">
                  <c:v>PER</c:v>
                </c:pt>
                <c:pt idx="12">
                  <c:v>HND</c:v>
                </c:pt>
                <c:pt idx="13">
                  <c:v>CAR</c:v>
                </c:pt>
                <c:pt idx="14">
                  <c:v>CRI</c:v>
                </c:pt>
                <c:pt idx="15">
                  <c:v>ECU</c:v>
                </c:pt>
                <c:pt idx="16">
                  <c:v>PRY</c:v>
                </c:pt>
                <c:pt idx="17">
                  <c:v>COL</c:v>
                </c:pt>
                <c:pt idx="18">
                  <c:v>VEN</c:v>
                </c:pt>
                <c:pt idx="19">
                  <c:v>MEX</c:v>
                </c:pt>
                <c:pt idx="20">
                  <c:v>ARG</c:v>
                </c:pt>
                <c:pt idx="21">
                  <c:v>CAN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15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2</c:v>
                </c:pt>
                <c:pt idx="5">
                  <c:v>6</c:v>
                </c:pt>
                <c:pt idx="6">
                  <c:v>27</c:v>
                </c:pt>
                <c:pt idx="7">
                  <c:v>8</c:v>
                </c:pt>
                <c:pt idx="8">
                  <c:v>123</c:v>
                </c:pt>
                <c:pt idx="9">
                  <c:v>9</c:v>
                </c:pt>
                <c:pt idx="10">
                  <c:v>1</c:v>
                </c:pt>
                <c:pt idx="11">
                  <c:v>8</c:v>
                </c:pt>
                <c:pt idx="12">
                  <c:v>7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1</c:v>
                </c:pt>
                <c:pt idx="19">
                  <c:v>5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PAN</c:v>
                </c:pt>
                <c:pt idx="2">
                  <c:v>DOM</c:v>
                </c:pt>
                <c:pt idx="3">
                  <c:v>NIC</c:v>
                </c:pt>
                <c:pt idx="4">
                  <c:v>URY</c:v>
                </c:pt>
                <c:pt idx="5">
                  <c:v>HTI</c:v>
                </c:pt>
                <c:pt idx="6">
                  <c:v>CHL</c:v>
                </c:pt>
                <c:pt idx="7">
                  <c:v>SLV</c:v>
                </c:pt>
                <c:pt idx="8">
                  <c:v>BRA</c:v>
                </c:pt>
                <c:pt idx="9">
                  <c:v>BOL</c:v>
                </c:pt>
                <c:pt idx="10">
                  <c:v>CUB</c:v>
                </c:pt>
                <c:pt idx="11">
                  <c:v>PER</c:v>
                </c:pt>
                <c:pt idx="12">
                  <c:v>HND</c:v>
                </c:pt>
                <c:pt idx="13">
                  <c:v>CAR</c:v>
                </c:pt>
                <c:pt idx="14">
                  <c:v>CRI</c:v>
                </c:pt>
                <c:pt idx="15">
                  <c:v>ECU</c:v>
                </c:pt>
                <c:pt idx="16">
                  <c:v>PRY</c:v>
                </c:pt>
                <c:pt idx="17">
                  <c:v>COL</c:v>
                </c:pt>
                <c:pt idx="18">
                  <c:v>VEN</c:v>
                </c:pt>
                <c:pt idx="19">
                  <c:v>MEX</c:v>
                </c:pt>
                <c:pt idx="20">
                  <c:v>ARG</c:v>
                </c:pt>
                <c:pt idx="21">
                  <c:v>CAN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9</c:v>
                </c:pt>
                <c:pt idx="4">
                  <c:v>2</c:v>
                </c:pt>
                <c:pt idx="5">
                  <c:v>7</c:v>
                </c:pt>
                <c:pt idx="6">
                  <c:v>42</c:v>
                </c:pt>
                <c:pt idx="7">
                  <c:v>15</c:v>
                </c:pt>
                <c:pt idx="8">
                  <c:v>274</c:v>
                </c:pt>
                <c:pt idx="9">
                  <c:v>26</c:v>
                </c:pt>
                <c:pt idx="10">
                  <c:v>7</c:v>
                </c:pt>
                <c:pt idx="11">
                  <c:v>63</c:v>
                </c:pt>
                <c:pt idx="12">
                  <c:v>56</c:v>
                </c:pt>
                <c:pt idx="13">
                  <c:v>21</c:v>
                </c:pt>
                <c:pt idx="14">
                  <c:v>21</c:v>
                </c:pt>
                <c:pt idx="15">
                  <c:v>24</c:v>
                </c:pt>
                <c:pt idx="16">
                  <c:v>25</c:v>
                </c:pt>
                <c:pt idx="17">
                  <c:v>145</c:v>
                </c:pt>
                <c:pt idx="18">
                  <c:v>89</c:v>
                </c:pt>
                <c:pt idx="19">
                  <c:v>531</c:v>
                </c:pt>
                <c:pt idx="20">
                  <c:v>214</c:v>
                </c:pt>
                <c:pt idx="2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1577088"/>
        <c:axId val="54813056"/>
      </c:barChart>
      <c:catAx>
        <c:axId val="4157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13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813056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Percentage</a:t>
                </a:r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77088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07324" y="203200"/>
            <a:ext cx="8736676" cy="7635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kern="0" dirty="0">
                <a:solidFill>
                  <a:schemeClr val="tx2"/>
                </a:solidFill>
              </a:rPr>
              <a:t>Proportion of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2015 </a:t>
            </a:r>
            <a:r>
              <a:rPr lang="en-US" altLang="en-US" sz="2400" b="1" kern="0" dirty="0">
                <a:solidFill>
                  <a:schemeClr val="tx2"/>
                </a:solidFill>
              </a:rPr>
              <a:t>Acute Flaccid Paralysis (AFP) Cases Pending Classification by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Country - </a:t>
            </a:r>
            <a:r>
              <a:rPr lang="en-US" altLang="en-US" sz="2400" b="1" kern="0" dirty="0">
                <a:solidFill>
                  <a:schemeClr val="tx2"/>
                </a:solidFill>
              </a:rPr>
              <a:t>The Americas</a:t>
            </a: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96250158"/>
              </p:ext>
            </p:extLst>
          </p:nvPr>
        </p:nvGraphicFramePr>
        <p:xfrm>
          <a:off x="-489635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299" y="6327375"/>
            <a:ext cx="39026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Data 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as of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20 February 2016 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(AFP Cases from All Ages)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Source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Country Reports in PAHO</a:t>
            </a:r>
            <a:endParaRPr lang="en-US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84302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64800" y="1282647"/>
            <a:ext cx="922101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 Cases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319577"/>
              </p:ext>
            </p:extLst>
          </p:nvPr>
        </p:nvGraphicFramePr>
        <p:xfrm>
          <a:off x="965301" y="1274190"/>
          <a:ext cx="7818690" cy="169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  <a:gridCol w="355395"/>
              </a:tblGrid>
              <a:tr h="1695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397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90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536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2780</TotalTime>
  <Words>58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Proportion of 2015 Acute Flaccid Paralysis (AFP) Cases Pending Classification by Country - The Americas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140</cp:revision>
  <dcterms:created xsi:type="dcterms:W3CDTF">2007-11-01T14:35:31Z</dcterms:created>
  <dcterms:modified xsi:type="dcterms:W3CDTF">2016-02-26T15:37:16Z</dcterms:modified>
</cp:coreProperties>
</file>