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R%20PT%20Panel%202010_201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R%20PT%20Panel%202010_2013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'Accred Status'!$C$2</c:f>
              <c:strCache>
                <c:ptCount val="1"/>
                <c:pt idx="0">
                  <c:v>Accred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dLbls>
            <c:txPr>
              <a:bodyPr/>
              <a:lstStyle/>
              <a:p>
                <a:pPr>
                  <a:defRPr lang="es-MX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'Accred Status'!$B$3:$B$9</c:f>
              <c:strCache>
                <c:ptCount val="7"/>
                <c:pt idx="0">
                  <c:v>ANDEAN</c:v>
                </c:pt>
                <c:pt idx="1">
                  <c:v>BRA</c:v>
                </c:pt>
                <c:pt idx="2">
                  <c:v>CAP&amp;MEX</c:v>
                </c:pt>
                <c:pt idx="3">
                  <c:v>CAR</c:v>
                </c:pt>
                <c:pt idx="4">
                  <c:v>LAC</c:v>
                </c:pt>
                <c:pt idx="5">
                  <c:v>NOA</c:v>
                </c:pt>
                <c:pt idx="6">
                  <c:v>SOC</c:v>
                </c:pt>
              </c:strCache>
            </c:strRef>
          </c:cat>
          <c:val>
            <c:numRef>
              <c:f>'Accred Status'!$C$3:$C$9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'Accred Status'!$D$2</c:f>
              <c:strCache>
                <c:ptCount val="1"/>
                <c:pt idx="0">
                  <c:v>Prov Accred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lang="es-MX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'Accred Status'!$B$3:$B$9</c:f>
              <c:strCache>
                <c:ptCount val="7"/>
                <c:pt idx="0">
                  <c:v>ANDEAN</c:v>
                </c:pt>
                <c:pt idx="1">
                  <c:v>BRA</c:v>
                </c:pt>
                <c:pt idx="2">
                  <c:v>CAP&amp;MEX</c:v>
                </c:pt>
                <c:pt idx="3">
                  <c:v>CAR</c:v>
                </c:pt>
                <c:pt idx="4">
                  <c:v>LAC</c:v>
                </c:pt>
                <c:pt idx="5">
                  <c:v>NOA</c:v>
                </c:pt>
                <c:pt idx="6">
                  <c:v>SOC</c:v>
                </c:pt>
              </c:strCache>
            </c:strRef>
          </c:cat>
          <c:val>
            <c:numRef>
              <c:f>'Accred Status'!$D$3:$D$9</c:f>
              <c:numCache>
                <c:formatCode>General</c:formatCode>
                <c:ptCount val="7"/>
                <c:pt idx="0">
                  <c:v>2</c:v>
                </c:pt>
                <c:pt idx="2">
                  <c:v>1</c:v>
                </c:pt>
                <c:pt idx="4">
                  <c:v>2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'Accred Status'!$E$2</c:f>
              <c:strCache>
                <c:ptCount val="1"/>
                <c:pt idx="0">
                  <c:v>Not Accred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'Accred Status'!$B$3:$B$9</c:f>
              <c:strCache>
                <c:ptCount val="7"/>
                <c:pt idx="0">
                  <c:v>ANDEAN</c:v>
                </c:pt>
                <c:pt idx="1">
                  <c:v>BRA</c:v>
                </c:pt>
                <c:pt idx="2">
                  <c:v>CAP&amp;MEX</c:v>
                </c:pt>
                <c:pt idx="3">
                  <c:v>CAR</c:v>
                </c:pt>
                <c:pt idx="4">
                  <c:v>LAC</c:v>
                </c:pt>
                <c:pt idx="5">
                  <c:v>NOA</c:v>
                </c:pt>
                <c:pt idx="6">
                  <c:v>SOC</c:v>
                </c:pt>
              </c:strCache>
            </c:strRef>
          </c:cat>
          <c:val>
            <c:numRef>
              <c:f>'Accred Status'!$E$3:$E$9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24064"/>
        <c:axId val="34034048"/>
        <c:axId val="0"/>
      </c:bar3DChart>
      <c:catAx>
        <c:axId val="34024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s-MX" sz="1200"/>
            </a:pPr>
            <a:endParaRPr lang="en-US"/>
          </a:p>
        </c:txPr>
        <c:crossAx val="34034048"/>
        <c:crosses val="autoZero"/>
        <c:auto val="1"/>
        <c:lblAlgn val="ctr"/>
        <c:lblOffset val="100"/>
        <c:noMultiLvlLbl val="0"/>
      </c:catAx>
      <c:valAx>
        <c:axId val="340340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n-US"/>
          </a:p>
        </c:txPr>
        <c:crossAx val="340240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075747118764699"/>
          <c:y val="1.8733852851802402E-2"/>
          <c:w val="0.43848505762470602"/>
          <c:h val="5.8660982589528399E-2"/>
        </c:manualLayout>
      </c:layout>
      <c:overlay val="0"/>
      <c:txPr>
        <a:bodyPr/>
        <a:lstStyle/>
        <a:p>
          <a:pPr>
            <a:defRPr lang="es-MX"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39933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18 (75%)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6</a:t>
                    </a:r>
                  </a:p>
                  <a:p>
                    <a:r>
                      <a:rPr lang="en-US" sz="1200" dirty="0" smtClean="0"/>
                      <a:t>(25%)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lang="es-MX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'Accred Status'!$C$21:$E$21</c:f>
              <c:strCache>
                <c:ptCount val="3"/>
                <c:pt idx="0">
                  <c:v>Accred</c:v>
                </c:pt>
                <c:pt idx="1">
                  <c:v>Prov Accred</c:v>
                </c:pt>
                <c:pt idx="2">
                  <c:v>Not Accred</c:v>
                </c:pt>
              </c:strCache>
            </c:strRef>
          </c:cat>
          <c:val>
            <c:numRef>
              <c:f>'Accred Status'!$C$22:$E$22</c:f>
              <c:numCache>
                <c:formatCode>General</c:formatCode>
                <c:ptCount val="3"/>
                <c:pt idx="0">
                  <c:v>18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E61AF-F91F-4972-82A5-AB875D3FD2CC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38299-61EF-45DE-8B8A-7034223FF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7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err="1" smtClean="0"/>
              <a:t>Acreditación</a:t>
            </a:r>
            <a:r>
              <a:rPr lang="en-US" altLang="en-US" dirty="0" smtClean="0"/>
              <a:t> de los </a:t>
            </a:r>
            <a:r>
              <a:rPr lang="en-US" altLang="en-US" dirty="0" err="1" smtClean="0"/>
              <a:t>laboratorios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sarampión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rubéola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Región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Américas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acorde</a:t>
            </a:r>
            <a:r>
              <a:rPr lang="en-US" altLang="en-US" dirty="0" smtClean="0"/>
              <a:t> a los </a:t>
            </a:r>
            <a:r>
              <a:rPr lang="en-US" altLang="en-US" dirty="0" err="1" smtClean="0"/>
              <a:t>criterios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definidos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OMS.</a:t>
            </a:r>
          </a:p>
          <a:p>
            <a:r>
              <a:rPr lang="en-US" altLang="en-US" dirty="0" smtClean="0"/>
              <a:t>(Accredited, Provisionally Accredited or Not-Accredited)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EQAP = External Quality Assurance Program</a:t>
            </a:r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200" b="0">
                <a:solidFill>
                  <a:schemeClr val="tx1"/>
                </a:solidFill>
              </a:rPr>
              <a:t>World Health Organization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16E280-9A06-4333-9502-2D1BA6F1D024}" type="datetime1">
              <a:rPr lang="en-GB" altLang="en-US" sz="1200" b="0">
                <a:solidFill>
                  <a:schemeClr val="tx1"/>
                </a:solidFill>
              </a:rPr>
              <a:pPr eaLnBrk="1" hangingPunct="1"/>
              <a:t>16/05/2014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0E3667-C52B-44F9-A886-D394D45610B7}" type="slidenum">
              <a:rPr lang="en-GB" alt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7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2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4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7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E34D-85C8-48AC-AE5A-5C929E1A5DB2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6C34-6F9D-47CC-822D-8581319C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4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1515714"/>
          <a:ext cx="6444015" cy="477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752231"/>
              </p:ext>
            </p:extLst>
          </p:nvPr>
        </p:nvGraphicFramePr>
        <p:xfrm>
          <a:off x="6236086" y="1873194"/>
          <a:ext cx="2907914" cy="25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435752" y="279331"/>
            <a:ext cx="8546708" cy="87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500" dirty="0">
                <a:solidFill>
                  <a:srgbClr val="000090"/>
                </a:solidFill>
                <a:latin typeface="Calibri" pitchFamily="-107" charset="0"/>
              </a:rPr>
              <a:t>Accreditation Status of National </a:t>
            </a:r>
            <a:r>
              <a:rPr lang="en-US" altLang="en-US" sz="2500" dirty="0" smtClean="0">
                <a:solidFill>
                  <a:srgbClr val="000090"/>
                </a:solidFill>
                <a:latin typeface="Calibri" pitchFamily="-107" charset="0"/>
              </a:rPr>
              <a:t>Measles </a:t>
            </a:r>
            <a:r>
              <a:rPr lang="en-US" altLang="en-US" sz="2500" dirty="0">
                <a:solidFill>
                  <a:srgbClr val="000090"/>
                </a:solidFill>
                <a:latin typeface="Calibri" pitchFamily="-107" charset="0"/>
              </a:rPr>
              <a:t>&amp; </a:t>
            </a:r>
            <a:r>
              <a:rPr lang="en-US" altLang="en-US" sz="2500" dirty="0" smtClean="0">
                <a:solidFill>
                  <a:srgbClr val="000090"/>
                </a:solidFill>
                <a:latin typeface="Calibri" pitchFamily="-107" charset="0"/>
              </a:rPr>
              <a:t>Rubella Laboratories, </a:t>
            </a:r>
            <a:r>
              <a:rPr lang="en-US" altLang="en-US" sz="2500" dirty="0">
                <a:solidFill>
                  <a:srgbClr val="000090"/>
                </a:solidFill>
                <a:latin typeface="Calibri" pitchFamily="-107" charset="0"/>
              </a:rPr>
              <a:t>The </a:t>
            </a:r>
            <a:r>
              <a:rPr lang="en-US" altLang="en-US" sz="2500" dirty="0" smtClean="0">
                <a:solidFill>
                  <a:srgbClr val="000090"/>
                </a:solidFill>
                <a:latin typeface="Calibri" pitchFamily="-107" charset="0"/>
              </a:rPr>
              <a:t>Americas, </a:t>
            </a:r>
            <a:r>
              <a:rPr lang="en-US" altLang="en-US" sz="2500" dirty="0">
                <a:solidFill>
                  <a:srgbClr val="000090"/>
                </a:solidFill>
                <a:latin typeface="Calibri" pitchFamily="-107" charset="0"/>
              </a:rPr>
              <a:t>2014*</a:t>
            </a:r>
            <a:endParaRPr lang="es-MX" altLang="en-US" sz="2500" dirty="0">
              <a:solidFill>
                <a:srgbClr val="000090"/>
              </a:solidFill>
              <a:latin typeface="Calibri" pitchFamily="-107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0" y="6400800"/>
            <a:ext cx="9144000" cy="50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dirty="0" smtClean="0">
                <a:solidFill>
                  <a:schemeClr val="tx1"/>
                </a:solidFill>
              </a:rPr>
              <a:t>* Data </a:t>
            </a:r>
            <a:r>
              <a:rPr lang="en-US" altLang="en-US" sz="800" dirty="0">
                <a:solidFill>
                  <a:schemeClr val="tx1"/>
                </a:solidFill>
              </a:rPr>
              <a:t>as of epidemiological week 12, </a:t>
            </a:r>
            <a:r>
              <a:rPr lang="en-US" altLang="en-US" sz="800" dirty="0" smtClean="0">
                <a:solidFill>
                  <a:schemeClr val="tx1"/>
                </a:solidFill>
              </a:rPr>
              <a:t>2014</a:t>
            </a:r>
          </a:p>
          <a:p>
            <a:pPr eaLnBrk="1" hangingPunct="1"/>
            <a:r>
              <a:rPr lang="en-US" altLang="en-US" sz="900" dirty="0" err="1" smtClean="0">
                <a:solidFill>
                  <a:schemeClr val="tx1"/>
                </a:solidFill>
              </a:rPr>
              <a:t>Accred</a:t>
            </a:r>
            <a:r>
              <a:rPr lang="en-US" altLang="en-US" sz="900" dirty="0" smtClean="0">
                <a:solidFill>
                  <a:schemeClr val="tx1"/>
                </a:solidFill>
              </a:rPr>
              <a:t>: accredited; </a:t>
            </a:r>
            <a:r>
              <a:rPr lang="en-US" altLang="en-US" sz="900" dirty="0" err="1" smtClean="0">
                <a:solidFill>
                  <a:schemeClr val="tx1"/>
                </a:solidFill>
              </a:rPr>
              <a:t>Prov</a:t>
            </a:r>
            <a:r>
              <a:rPr lang="en-US" altLang="en-US" sz="900" dirty="0" smtClean="0">
                <a:solidFill>
                  <a:schemeClr val="tx1"/>
                </a:solidFill>
              </a:rPr>
              <a:t> </a:t>
            </a:r>
            <a:r>
              <a:rPr lang="en-US" altLang="en-US" sz="900" dirty="0" err="1" smtClean="0">
                <a:solidFill>
                  <a:schemeClr val="tx1"/>
                </a:solidFill>
              </a:rPr>
              <a:t>Accred</a:t>
            </a:r>
            <a:r>
              <a:rPr lang="en-US" altLang="en-US" sz="900" dirty="0" smtClean="0">
                <a:solidFill>
                  <a:schemeClr val="tx1"/>
                </a:solidFill>
              </a:rPr>
              <a:t>: provisionally accredited. </a:t>
            </a:r>
          </a:p>
          <a:p>
            <a:pPr eaLnBrk="1" hangingPunct="1"/>
            <a:r>
              <a:rPr lang="en-US" altLang="en-US" sz="900" dirty="0" smtClean="0">
                <a:solidFill>
                  <a:schemeClr val="tx1"/>
                </a:solidFill>
              </a:rPr>
              <a:t>SOC: Southern cone; NOA: North America; LAC: Latin Caribbean; CAR: Caribbean; CAP: Central America; MEX: México; BRA: Brazil. </a:t>
            </a:r>
            <a:endParaRPr lang="en-US" altLang="en-US" sz="900" dirty="0">
              <a:solidFill>
                <a:schemeClr val="tx1"/>
              </a:solidFill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6433198" y="3962400"/>
            <a:ext cx="2634602" cy="229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u="sng" dirty="0">
                <a:latin typeface="Calibri" pitchFamily="-107" charset="0"/>
              </a:rPr>
              <a:t>Main issues to improve:</a:t>
            </a:r>
            <a:r>
              <a:rPr lang="en-US" altLang="en-US" sz="1800" dirty="0">
                <a:latin typeface="Calibri" pitchFamily="-107" charset="0"/>
              </a:rPr>
              <a:t>   </a:t>
            </a:r>
          </a:p>
          <a:p>
            <a:pPr marL="119063" indent="-119063" eaLnBrk="1" hangingPunct="1">
              <a:buFont typeface="Arial" charset="0"/>
              <a:buChar char="•"/>
            </a:pPr>
            <a:r>
              <a:rPr lang="en-US" altLang="en-US" sz="1800" dirty="0">
                <a:latin typeface="Calibri" pitchFamily="-107" charset="0"/>
              </a:rPr>
              <a:t>Timely report of results</a:t>
            </a:r>
          </a:p>
          <a:p>
            <a:pPr marL="119063" indent="-119063" eaLnBrk="1" hangingPunct="1">
              <a:buFont typeface="Arial" charset="0"/>
              <a:buChar char="•"/>
            </a:pPr>
            <a:r>
              <a:rPr lang="en-US" altLang="en-US" sz="1800" dirty="0">
                <a:latin typeface="Calibri" pitchFamily="-107" charset="0"/>
              </a:rPr>
              <a:t>Participation in the WHO External Quality Assurance Program (EQAP)</a:t>
            </a:r>
          </a:p>
          <a:p>
            <a:pPr marL="119063" indent="-119063" eaLnBrk="1" hangingPunct="1">
              <a:buFont typeface="Arial" charset="0"/>
              <a:buChar char="•"/>
            </a:pPr>
            <a:r>
              <a:rPr lang="en-US" altLang="en-US" sz="1800" dirty="0" smtClean="0">
                <a:latin typeface="Calibri" pitchFamily="-107" charset="0"/>
              </a:rPr>
              <a:t>Referral </a:t>
            </a:r>
            <a:r>
              <a:rPr lang="en-US" altLang="en-US" sz="1800" dirty="0">
                <a:latin typeface="Calibri" pitchFamily="-107" charset="0"/>
              </a:rPr>
              <a:t>of specimens for Quality Control (QC) </a:t>
            </a:r>
          </a:p>
        </p:txBody>
      </p:sp>
    </p:spTree>
    <p:extLst>
      <p:ext uri="{BB962C8B-B14F-4D97-AF65-F5344CB8AC3E}">
        <p14:creationId xmlns:p14="http://schemas.microsoft.com/office/powerpoint/2010/main" val="10876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Danovaro, Dr. Carolina (WDC)</dc:creator>
  <cp:lastModifiedBy>Pacis, Ms. Carmelita Lucia (WDC)</cp:lastModifiedBy>
  <cp:revision>8</cp:revision>
  <dcterms:created xsi:type="dcterms:W3CDTF">2014-05-15T18:09:36Z</dcterms:created>
  <dcterms:modified xsi:type="dcterms:W3CDTF">2014-05-16T14:55:31Z</dcterms:modified>
</cp:coreProperties>
</file>