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NIC</c:v>
                </c:pt>
                <c:pt idx="3">
                  <c:v>URY</c:v>
                </c:pt>
                <c:pt idx="4">
                  <c:v>VEN</c:v>
                </c:pt>
                <c:pt idx="5">
                  <c:v>MEX</c:v>
                </c:pt>
                <c:pt idx="6">
                  <c:v>GTM</c:v>
                </c:pt>
                <c:pt idx="7">
                  <c:v>PAN</c:v>
                </c:pt>
                <c:pt idx="8">
                  <c:v>CAR</c:v>
                </c:pt>
                <c:pt idx="9">
                  <c:v>COL</c:v>
                </c:pt>
                <c:pt idx="10">
                  <c:v>PRY</c:v>
                </c:pt>
                <c:pt idx="11">
                  <c:v>CHL</c:v>
                </c:pt>
                <c:pt idx="12">
                  <c:v>BRA</c:v>
                </c:pt>
                <c:pt idx="13">
                  <c:v>CRI</c:v>
                </c:pt>
                <c:pt idx="14">
                  <c:v>HTI</c:v>
                </c:pt>
                <c:pt idx="15">
                  <c:v>BOL</c:v>
                </c:pt>
                <c:pt idx="16">
                  <c:v>SLV</c:v>
                </c:pt>
                <c:pt idx="17">
                  <c:v>PER</c:v>
                </c:pt>
                <c:pt idx="18">
                  <c:v>ECU</c:v>
                </c:pt>
                <c:pt idx="19">
                  <c:v>ARG</c:v>
                </c:pt>
                <c:pt idx="20">
                  <c:v>DOM</c:v>
                </c:pt>
              </c:strCache>
            </c:strRef>
          </c:cat>
          <c:val>
            <c:numRef>
              <c:f>Sheet1!$B$2:$B$22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Classified</c:v>
                </c:pt>
              </c:strCache>
            </c:strRef>
          </c:tx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NIC</c:v>
                </c:pt>
                <c:pt idx="3">
                  <c:v>URY</c:v>
                </c:pt>
                <c:pt idx="4">
                  <c:v>VEN</c:v>
                </c:pt>
                <c:pt idx="5">
                  <c:v>MEX</c:v>
                </c:pt>
                <c:pt idx="6">
                  <c:v>GTM</c:v>
                </c:pt>
                <c:pt idx="7">
                  <c:v>PAN</c:v>
                </c:pt>
                <c:pt idx="8">
                  <c:v>CAR</c:v>
                </c:pt>
                <c:pt idx="9">
                  <c:v>COL</c:v>
                </c:pt>
                <c:pt idx="10">
                  <c:v>PRY</c:v>
                </c:pt>
                <c:pt idx="11">
                  <c:v>CHL</c:v>
                </c:pt>
                <c:pt idx="12">
                  <c:v>BRA</c:v>
                </c:pt>
                <c:pt idx="13">
                  <c:v>CRI</c:v>
                </c:pt>
                <c:pt idx="14">
                  <c:v>HTI</c:v>
                </c:pt>
                <c:pt idx="15">
                  <c:v>BOL</c:v>
                </c:pt>
                <c:pt idx="16">
                  <c:v>SLV</c:v>
                </c:pt>
                <c:pt idx="17">
                  <c:v>PER</c:v>
                </c:pt>
                <c:pt idx="18">
                  <c:v>ECU</c:v>
                </c:pt>
                <c:pt idx="19">
                  <c:v>ARG</c:v>
                </c:pt>
                <c:pt idx="20">
                  <c:v>DOM</c:v>
                </c:pt>
              </c:strCache>
            </c:strRef>
          </c:cat>
          <c:val>
            <c:numRef>
              <c:f>Sheet1!$C$2:$C$22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Pending</c:v>
                </c:pt>
              </c:strCache>
            </c:strRef>
          </c:tx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NIC</c:v>
                </c:pt>
                <c:pt idx="3">
                  <c:v>URY</c:v>
                </c:pt>
                <c:pt idx="4">
                  <c:v>VEN</c:v>
                </c:pt>
                <c:pt idx="5">
                  <c:v>MEX</c:v>
                </c:pt>
                <c:pt idx="6">
                  <c:v>GTM</c:v>
                </c:pt>
                <c:pt idx="7">
                  <c:v>PAN</c:v>
                </c:pt>
                <c:pt idx="8">
                  <c:v>CAR</c:v>
                </c:pt>
                <c:pt idx="9">
                  <c:v>COL</c:v>
                </c:pt>
                <c:pt idx="10">
                  <c:v>PRY</c:v>
                </c:pt>
                <c:pt idx="11">
                  <c:v>CHL</c:v>
                </c:pt>
                <c:pt idx="12">
                  <c:v>BRA</c:v>
                </c:pt>
                <c:pt idx="13">
                  <c:v>CRI</c:v>
                </c:pt>
                <c:pt idx="14">
                  <c:v>HTI</c:v>
                </c:pt>
                <c:pt idx="15">
                  <c:v>BOL</c:v>
                </c:pt>
                <c:pt idx="16">
                  <c:v>SLV</c:v>
                </c:pt>
                <c:pt idx="17">
                  <c:v>PER</c:v>
                </c:pt>
                <c:pt idx="18">
                  <c:v>ECU</c:v>
                </c:pt>
                <c:pt idx="19">
                  <c:v>ARG</c:v>
                </c:pt>
                <c:pt idx="20">
                  <c:v>DOM</c:v>
                </c:pt>
              </c:strCache>
            </c:strRef>
          </c:cat>
          <c:val>
            <c:numRef>
              <c:f>Sheet1!$D$2:$D$22</c:f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 Clasificados</c:v>
                </c:pt>
              </c:strCache>
            </c:strRef>
          </c:tx>
          <c:spPr>
            <a:solidFill>
              <a:srgbClr val="008080"/>
            </a:solidFill>
          </c:spPr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NIC</c:v>
                </c:pt>
                <c:pt idx="3">
                  <c:v>URY</c:v>
                </c:pt>
                <c:pt idx="4">
                  <c:v>VEN</c:v>
                </c:pt>
                <c:pt idx="5">
                  <c:v>MEX</c:v>
                </c:pt>
                <c:pt idx="6">
                  <c:v>GTM</c:v>
                </c:pt>
                <c:pt idx="7">
                  <c:v>PAN</c:v>
                </c:pt>
                <c:pt idx="8">
                  <c:v>CAR</c:v>
                </c:pt>
                <c:pt idx="9">
                  <c:v>COL</c:v>
                </c:pt>
                <c:pt idx="10">
                  <c:v>PRY</c:v>
                </c:pt>
                <c:pt idx="11">
                  <c:v>CHL</c:v>
                </c:pt>
                <c:pt idx="12">
                  <c:v>BRA</c:v>
                </c:pt>
                <c:pt idx="13">
                  <c:v>CRI</c:v>
                </c:pt>
                <c:pt idx="14">
                  <c:v>HTI</c:v>
                </c:pt>
                <c:pt idx="15">
                  <c:v>BOL</c:v>
                </c:pt>
                <c:pt idx="16">
                  <c:v>SLV</c:v>
                </c:pt>
                <c:pt idx="17">
                  <c:v>PER</c:v>
                </c:pt>
                <c:pt idx="18">
                  <c:v>ECU</c:v>
                </c:pt>
                <c:pt idx="19">
                  <c:v>ARG</c:v>
                </c:pt>
                <c:pt idx="20">
                  <c:v>DOM</c:v>
                </c:pt>
              </c:strCache>
            </c:strRef>
          </c:cat>
          <c:val>
            <c:numRef>
              <c:f>Sheet1!$E$2:$E$22</c:f>
              <c:numCache>
                <c:formatCode>0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99.846625766871171</c:v>
                </c:pt>
                <c:pt idx="6">
                  <c:v>99.431818181818173</c:v>
                </c:pt>
                <c:pt idx="7">
                  <c:v>98.630136986301366</c:v>
                </c:pt>
                <c:pt idx="8">
                  <c:v>98.6013986013986</c:v>
                </c:pt>
                <c:pt idx="9">
                  <c:v>97.060195986934204</c:v>
                </c:pt>
                <c:pt idx="10">
                  <c:v>97.007042253521121</c:v>
                </c:pt>
                <c:pt idx="11">
                  <c:v>96.728307254623047</c:v>
                </c:pt>
                <c:pt idx="12">
                  <c:v>95.971767946290242</c:v>
                </c:pt>
                <c:pt idx="13">
                  <c:v>95.454545454545453</c:v>
                </c:pt>
                <c:pt idx="14">
                  <c:v>95.294117647058812</c:v>
                </c:pt>
                <c:pt idx="15">
                  <c:v>95.180722891566262</c:v>
                </c:pt>
                <c:pt idx="16">
                  <c:v>94.628099173553721</c:v>
                </c:pt>
                <c:pt idx="17">
                  <c:v>93.709677419354847</c:v>
                </c:pt>
                <c:pt idx="18">
                  <c:v>85.263157894736835</c:v>
                </c:pt>
                <c:pt idx="19">
                  <c:v>78.605769230769226</c:v>
                </c:pt>
                <c:pt idx="20">
                  <c:v>44.186046511627907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 Pendientes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HND</c:v>
                </c:pt>
                <c:pt idx="2">
                  <c:v>NIC</c:v>
                </c:pt>
                <c:pt idx="3">
                  <c:v>URY</c:v>
                </c:pt>
                <c:pt idx="4">
                  <c:v>VEN</c:v>
                </c:pt>
                <c:pt idx="5">
                  <c:v>MEX</c:v>
                </c:pt>
                <c:pt idx="6">
                  <c:v>GTM</c:v>
                </c:pt>
                <c:pt idx="7">
                  <c:v>PAN</c:v>
                </c:pt>
                <c:pt idx="8">
                  <c:v>CAR</c:v>
                </c:pt>
                <c:pt idx="9">
                  <c:v>COL</c:v>
                </c:pt>
                <c:pt idx="10">
                  <c:v>PRY</c:v>
                </c:pt>
                <c:pt idx="11">
                  <c:v>CHL</c:v>
                </c:pt>
                <c:pt idx="12">
                  <c:v>BRA</c:v>
                </c:pt>
                <c:pt idx="13">
                  <c:v>CRI</c:v>
                </c:pt>
                <c:pt idx="14">
                  <c:v>HTI</c:v>
                </c:pt>
                <c:pt idx="15">
                  <c:v>BOL</c:v>
                </c:pt>
                <c:pt idx="16">
                  <c:v>SLV</c:v>
                </c:pt>
                <c:pt idx="17">
                  <c:v>PER</c:v>
                </c:pt>
                <c:pt idx="18">
                  <c:v>ECU</c:v>
                </c:pt>
                <c:pt idx="19">
                  <c:v>ARG</c:v>
                </c:pt>
                <c:pt idx="20">
                  <c:v>DOM</c:v>
                </c:pt>
              </c:strCache>
            </c:strRef>
          </c:cat>
          <c:val>
            <c:numRef>
              <c:f>Sheet1!$F$2:$F$22</c:f>
              <c:numCache>
                <c:formatCode>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0.15337423312883436</c:v>
                </c:pt>
                <c:pt idx="6">
                  <c:v>0.56818181818181823</c:v>
                </c:pt>
                <c:pt idx="7">
                  <c:v>1.3698630136986301</c:v>
                </c:pt>
                <c:pt idx="8">
                  <c:v>1.3986013986013985</c:v>
                </c:pt>
                <c:pt idx="9">
                  <c:v>2.9398040130657956</c:v>
                </c:pt>
                <c:pt idx="10">
                  <c:v>2.992957746478873</c:v>
                </c:pt>
                <c:pt idx="11">
                  <c:v>3.2716927453769555</c:v>
                </c:pt>
                <c:pt idx="12">
                  <c:v>4.0282320537097602</c:v>
                </c:pt>
                <c:pt idx="13">
                  <c:v>4.5454545454545459</c:v>
                </c:pt>
                <c:pt idx="14">
                  <c:v>4.7058823529411766</c:v>
                </c:pt>
                <c:pt idx="15">
                  <c:v>4.8192771084337354</c:v>
                </c:pt>
                <c:pt idx="16">
                  <c:v>5.3719008264462813</c:v>
                </c:pt>
                <c:pt idx="17">
                  <c:v>6.290322580645161</c:v>
                </c:pt>
                <c:pt idx="18">
                  <c:v>14.736842105263156</c:v>
                </c:pt>
                <c:pt idx="19">
                  <c:v>21.394230769230766</c:v>
                </c:pt>
                <c:pt idx="20">
                  <c:v>55.813953488372093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overlap val="100"/>
        <c:axId val="108612096"/>
        <c:axId val="39091520"/>
      </c:barChart>
      <c:catAx>
        <c:axId val="108612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9091520"/>
        <c:crosses val="autoZero"/>
        <c:auto val="1"/>
        <c:lblAlgn val="ctr"/>
        <c:lblOffset val="100"/>
        <c:noMultiLvlLbl val="0"/>
      </c:catAx>
      <c:valAx>
        <c:axId val="39091520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08612096"/>
        <c:crosses val="autoZero"/>
        <c:crossBetween val="between"/>
        <c:majorUnit val="2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0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1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6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9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9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3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4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0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9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6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1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71A6-1801-42E2-BB8E-E9B6ED2E965F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2CAA-D66E-48FE-A970-44F006E06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6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594648"/>
              </p:ext>
            </p:extLst>
          </p:nvPr>
        </p:nvGraphicFramePr>
        <p:xfrm>
          <a:off x="457200" y="1520825"/>
          <a:ext cx="8382000" cy="4605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50"/>
          <p:cNvSpPr>
            <a:spLocks noChangeArrowheads="1"/>
          </p:cNvSpPr>
          <p:nvPr/>
        </p:nvSpPr>
        <p:spPr bwMode="auto">
          <a:xfrm>
            <a:off x="1554163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197</a:t>
            </a:r>
            <a:endParaRPr lang="en-US" dirty="0"/>
          </a:p>
        </p:txBody>
      </p:sp>
      <p:sp>
        <p:nvSpPr>
          <p:cNvPr id="13" name="Rectangle 51"/>
          <p:cNvSpPr>
            <a:spLocks noChangeArrowheads="1"/>
          </p:cNvSpPr>
          <p:nvPr/>
        </p:nvSpPr>
        <p:spPr bwMode="auto">
          <a:xfrm>
            <a:off x="4074346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286</a:t>
            </a:r>
            <a:endParaRPr lang="en-US" dirty="0"/>
          </a:p>
        </p:txBody>
      </p:sp>
      <p:sp>
        <p:nvSpPr>
          <p:cNvPr id="14" name="Rectangle 52"/>
          <p:cNvSpPr>
            <a:spLocks noChangeArrowheads="1"/>
          </p:cNvSpPr>
          <p:nvPr/>
        </p:nvSpPr>
        <p:spPr bwMode="auto">
          <a:xfrm>
            <a:off x="1863522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161</a:t>
            </a:r>
            <a:endParaRPr lang="en-US" dirty="0"/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2247900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10</a:t>
            </a:r>
            <a:endParaRPr lang="en-US" dirty="0"/>
          </a:p>
        </p:txBody>
      </p:sp>
      <p:sp>
        <p:nvSpPr>
          <p:cNvPr id="16" name="Rectangle 54"/>
          <p:cNvSpPr>
            <a:spLocks noChangeArrowheads="1"/>
          </p:cNvSpPr>
          <p:nvPr/>
        </p:nvSpPr>
        <p:spPr bwMode="auto">
          <a:xfrm>
            <a:off x="3709683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73</a:t>
            </a:r>
            <a:endParaRPr lang="en-US" dirty="0"/>
          </a:p>
        </p:txBody>
      </p:sp>
      <p:sp>
        <p:nvSpPr>
          <p:cNvPr id="17" name="Rectangle 55"/>
          <p:cNvSpPr>
            <a:spLocks noChangeArrowheads="1"/>
          </p:cNvSpPr>
          <p:nvPr/>
        </p:nvSpPr>
        <p:spPr bwMode="auto">
          <a:xfrm>
            <a:off x="4400088" y="1533525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2143</a:t>
            </a:r>
            <a:endParaRPr lang="en-US" dirty="0"/>
          </a:p>
        </p:txBody>
      </p:sp>
      <p:sp>
        <p:nvSpPr>
          <p:cNvPr id="18" name="Rectangle 56"/>
          <p:cNvSpPr>
            <a:spLocks noChangeArrowheads="1"/>
          </p:cNvSpPr>
          <p:nvPr/>
        </p:nvSpPr>
        <p:spPr bwMode="auto">
          <a:xfrm>
            <a:off x="7315200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620</a:t>
            </a:r>
            <a:endParaRPr lang="en-US" dirty="0"/>
          </a:p>
        </p:txBody>
      </p:sp>
      <p:sp>
        <p:nvSpPr>
          <p:cNvPr id="19" name="Rectangle 57"/>
          <p:cNvSpPr>
            <a:spLocks noChangeArrowheads="1"/>
          </p:cNvSpPr>
          <p:nvPr/>
        </p:nvSpPr>
        <p:spPr bwMode="auto">
          <a:xfrm>
            <a:off x="7667265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285</a:t>
            </a:r>
            <a:endParaRPr lang="en-US" dirty="0"/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789026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568</a:t>
            </a:r>
            <a:endParaRPr lang="en-US" dirty="0"/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6951561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242</a:t>
            </a:r>
            <a:endParaRPr lang="en-US" dirty="0"/>
          </a:p>
        </p:txBody>
      </p:sp>
      <p:sp>
        <p:nvSpPr>
          <p:cNvPr id="22" name="Rectangle 61"/>
          <p:cNvSpPr>
            <a:spLocks noChangeArrowheads="1"/>
          </p:cNvSpPr>
          <p:nvPr/>
        </p:nvSpPr>
        <p:spPr bwMode="auto">
          <a:xfrm>
            <a:off x="8042121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416</a:t>
            </a:r>
            <a:endParaRPr lang="en-US" dirty="0"/>
          </a:p>
        </p:txBody>
      </p:sp>
      <p:sp>
        <p:nvSpPr>
          <p:cNvPr id="23" name="Rectangle 62"/>
          <p:cNvSpPr>
            <a:spLocks noChangeArrowheads="1"/>
          </p:cNvSpPr>
          <p:nvPr/>
        </p:nvSpPr>
        <p:spPr bwMode="auto">
          <a:xfrm>
            <a:off x="5483022" y="1533525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5809</a:t>
            </a:r>
            <a:endParaRPr lang="en-US" dirty="0"/>
          </a:p>
        </p:txBody>
      </p:sp>
      <p:sp>
        <p:nvSpPr>
          <p:cNvPr id="24" name="Rectangle 63"/>
          <p:cNvSpPr>
            <a:spLocks noChangeArrowheads="1"/>
          </p:cNvSpPr>
          <p:nvPr/>
        </p:nvSpPr>
        <p:spPr bwMode="auto">
          <a:xfrm>
            <a:off x="5140122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703</a:t>
            </a:r>
            <a:endParaRPr lang="en-US" dirty="0"/>
          </a:p>
        </p:txBody>
      </p:sp>
      <p:sp>
        <p:nvSpPr>
          <p:cNvPr id="25" name="Rectangle 64"/>
          <p:cNvSpPr>
            <a:spLocks noChangeArrowheads="1"/>
          </p:cNvSpPr>
          <p:nvPr/>
        </p:nvSpPr>
        <p:spPr bwMode="auto">
          <a:xfrm>
            <a:off x="6629400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83</a:t>
            </a:r>
            <a:endParaRPr lang="en-US" dirty="0"/>
          </a:p>
        </p:txBody>
      </p:sp>
      <p:sp>
        <p:nvSpPr>
          <p:cNvPr id="26" name="Rectangle 67"/>
          <p:cNvSpPr>
            <a:spLocks noChangeArrowheads="1"/>
          </p:cNvSpPr>
          <p:nvPr/>
        </p:nvSpPr>
        <p:spPr bwMode="auto">
          <a:xfrm>
            <a:off x="3341890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176</a:t>
            </a:r>
            <a:endParaRPr lang="en-US" dirty="0"/>
          </a:p>
        </p:txBody>
      </p:sp>
      <p:sp>
        <p:nvSpPr>
          <p:cNvPr id="27" name="Rectangle 68"/>
          <p:cNvSpPr>
            <a:spLocks noChangeArrowheads="1"/>
          </p:cNvSpPr>
          <p:nvPr/>
        </p:nvSpPr>
        <p:spPr bwMode="auto">
          <a:xfrm>
            <a:off x="1138238" y="1533525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1247</a:t>
            </a:r>
            <a:endParaRPr lang="en-US" dirty="0"/>
          </a:p>
        </p:txBody>
      </p:sp>
      <p:sp>
        <p:nvSpPr>
          <p:cNvPr id="28" name="Rectangle 69"/>
          <p:cNvSpPr>
            <a:spLocks noChangeArrowheads="1"/>
          </p:cNvSpPr>
          <p:nvPr/>
        </p:nvSpPr>
        <p:spPr bwMode="auto">
          <a:xfrm>
            <a:off x="854075" y="1520825"/>
            <a:ext cx="2016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Arial" charset="0"/>
              </a:rPr>
              <a:t>N =</a:t>
            </a:r>
            <a:endParaRPr lang="en-US"/>
          </a:p>
        </p:txBody>
      </p:sp>
      <p:sp>
        <p:nvSpPr>
          <p:cNvPr id="29" name="Rectangle 53"/>
          <p:cNvSpPr>
            <a:spLocks noChangeArrowheads="1"/>
          </p:cNvSpPr>
          <p:nvPr/>
        </p:nvSpPr>
        <p:spPr bwMode="auto">
          <a:xfrm>
            <a:off x="2635250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636</a:t>
            </a:r>
            <a:endParaRPr lang="en-US" dirty="0"/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2954439" y="1533525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4564</a:t>
            </a:r>
            <a:endParaRPr lang="en-US" dirty="0"/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5884761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44</a:t>
            </a:r>
            <a:endParaRPr lang="en-US" dirty="0"/>
          </a:p>
        </p:txBody>
      </p:sp>
      <p:sp>
        <p:nvSpPr>
          <p:cNvPr id="32" name="Rectangle 64"/>
          <p:cNvSpPr>
            <a:spLocks noChangeArrowheads="1"/>
          </p:cNvSpPr>
          <p:nvPr/>
        </p:nvSpPr>
        <p:spPr bwMode="auto">
          <a:xfrm>
            <a:off x="6219465" y="1533525"/>
            <a:ext cx="21159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170</a:t>
            </a:r>
            <a:endParaRPr lang="en-US" dirty="0"/>
          </a:p>
        </p:txBody>
      </p:sp>
      <p:sp>
        <p:nvSpPr>
          <p:cNvPr id="33" name="Rectangle 61"/>
          <p:cNvSpPr>
            <a:spLocks noChangeArrowheads="1"/>
          </p:cNvSpPr>
          <p:nvPr/>
        </p:nvSpPr>
        <p:spPr bwMode="auto">
          <a:xfrm>
            <a:off x="8435052" y="1533525"/>
            <a:ext cx="14106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000000"/>
                </a:solidFill>
                <a:latin typeface="Arial" charset="0"/>
              </a:rPr>
              <a:t>86</a:t>
            </a:r>
            <a:endParaRPr lang="en-US" dirty="0"/>
          </a:p>
        </p:txBody>
      </p:sp>
      <p:sp>
        <p:nvSpPr>
          <p:cNvPr id="34" name="Rectangle 2"/>
          <p:cNvSpPr>
            <a:spLocks noGrp="1"/>
          </p:cNvSpPr>
          <p:nvPr>
            <p:ph type="title"/>
          </p:nvPr>
        </p:nvSpPr>
        <p:spPr>
          <a:xfrm>
            <a:off x="128588" y="246063"/>
            <a:ext cx="8843962" cy="1143000"/>
          </a:xfrm>
        </p:spPr>
        <p:txBody>
          <a:bodyPr/>
          <a:lstStyle/>
          <a:p>
            <a:pPr eaLnBrk="1" hangingPunct="1"/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Proporción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casos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sospechosos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 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sarampión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/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rubéola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 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clasificación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final. Las </a:t>
            </a:r>
            <a:r>
              <a:rPr lang="en-US" sz="25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Américas</a:t>
            </a:r>
            <a:r>
              <a:rPr lang="en-US" sz="25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2015*</a:t>
            </a:r>
            <a:endParaRPr lang="en-US" sz="2500" dirty="0" smtClean="0">
              <a:cs typeface="Arial" charset="0"/>
            </a:endParaRPr>
          </a:p>
        </p:txBody>
      </p: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304800" y="6172200"/>
            <a:ext cx="37382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Fuente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: MESS, ISIS y </a:t>
            </a:r>
            <a:r>
              <a:rPr lang="en-US" sz="1200" dirty="0" err="1">
                <a:solidFill>
                  <a:srgbClr val="000000"/>
                </a:solidFill>
                <a:latin typeface="Arial" charset="0"/>
              </a:rPr>
              <a:t>informe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 de los </a:t>
            </a:r>
            <a:r>
              <a:rPr lang="en-US" sz="1200" dirty="0" err="1">
                <a:solidFill>
                  <a:srgbClr val="000000"/>
                </a:solidFill>
                <a:latin typeface="Arial" charset="0"/>
              </a:rPr>
              <a:t>países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 a la OPS.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*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Datos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al 4 de </a:t>
            </a:r>
            <a:r>
              <a:rPr lang="en-US" sz="1200" dirty="0" err="1" smtClean="0">
                <a:solidFill>
                  <a:srgbClr val="000000"/>
                </a:solidFill>
                <a:latin typeface="Arial" charset="0"/>
              </a:rPr>
              <a:t>febrero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 del 2016.</a:t>
            </a: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 rot="16200000">
            <a:off x="-252392" y="3056522"/>
            <a:ext cx="12330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Arial" charset="0"/>
              </a:rPr>
              <a:t>Porcentaje</a:t>
            </a:r>
            <a:endParaRPr lang="en-US" sz="1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80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Proporción de casos sospechosos de sarampión/rubéola con clasificación final. Las Américas, 2015*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measles/rubella suspect cases with final classification. The Americas, 2015*</dc:title>
  <dc:creator>Pacis, Ms. Carmelita Lucia (WDC)</dc:creator>
  <cp:lastModifiedBy>Pacis, Ms. Carmelita Lucia (WDC)</cp:lastModifiedBy>
  <cp:revision>5</cp:revision>
  <dcterms:created xsi:type="dcterms:W3CDTF">2016-02-04T21:13:37Z</dcterms:created>
  <dcterms:modified xsi:type="dcterms:W3CDTF">2016-02-04T23:36:04Z</dcterms:modified>
</cp:coreProperties>
</file>