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sldIdLst>
    <p:sldId id="259" r:id="rId2"/>
    <p:sldId id="260" r:id="rId3"/>
    <p:sldId id="261" r:id="rId4"/>
    <p:sldId id="264" r:id="rId5"/>
    <p:sldId id="267" r:id="rId6"/>
    <p:sldId id="276" r:id="rId7"/>
    <p:sldId id="268" r:id="rId8"/>
    <p:sldId id="269" r:id="rId9"/>
    <p:sldId id="270" r:id="rId10"/>
    <p:sldId id="265" r:id="rId11"/>
    <p:sldId id="266" r:id="rId12"/>
    <p:sldId id="271" r:id="rId13"/>
    <p:sldId id="272" r:id="rId14"/>
    <p:sldId id="273" r:id="rId15"/>
    <p:sldId id="275" r:id="rId16"/>
    <p:sldId id="286" r:id="rId17"/>
    <p:sldId id="288" r:id="rId18"/>
    <p:sldId id="289" r:id="rId19"/>
    <p:sldId id="290" r:id="rId20"/>
    <p:sldId id="291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DDA13888-EF47-4E55-95FA-2C97917CF842}">
          <p14:sldIdLst>
            <p14:sldId id="259"/>
            <p14:sldId id="260"/>
            <p14:sldId id="261"/>
            <p14:sldId id="264"/>
            <p14:sldId id="267"/>
            <p14:sldId id="276"/>
            <p14:sldId id="268"/>
            <p14:sldId id="269"/>
            <p14:sldId id="270"/>
            <p14:sldId id="265"/>
            <p14:sldId id="266"/>
            <p14:sldId id="271"/>
            <p14:sldId id="272"/>
            <p14:sldId id="273"/>
            <p14:sldId id="275"/>
            <p14:sldId id="286"/>
            <p14:sldId id="288"/>
            <p14:sldId id="289"/>
            <p14:sldId id="290"/>
            <p14:sldId id="291"/>
            <p14:sldId id="277"/>
            <p14:sldId id="278"/>
            <p14:sldId id="279"/>
            <p14:sldId id="280"/>
            <p14:sldId id="281"/>
            <p14:sldId id="282"/>
            <p14:sldId id="2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851" autoAdjust="0"/>
    <p:restoredTop sz="94660"/>
  </p:normalViewPr>
  <p:slideViewPr>
    <p:cSldViewPr>
      <p:cViewPr varScale="1">
        <p:scale>
          <a:sx n="92" d="100"/>
          <a:sy n="92" d="100"/>
        </p:scale>
        <p:origin x="-20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12E792-9663-47D0-9C04-58B2382513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796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B6D3F-0CEB-4519-8D5F-EA1A3E24314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5288" y="609600"/>
            <a:ext cx="2336800" cy="17526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2622550"/>
            <a:ext cx="5868987" cy="746918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5F98C-AF2A-4314-A9B0-4FDA6A79E9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795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565D4-00FA-452F-9D6D-742CB15C1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20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66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E4265-D762-4CB7-9F8D-007872A133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33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49C89-DA8D-44C1-A62F-FAF8423C28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36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090F1-BBCB-424F-BC43-CC805BC03A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99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85CA2-F18D-4AE3-A6A4-B1B1EB2DD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10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EE388-FC03-4631-9CFA-2EDABE8B27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40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27E34-4D3C-484F-B21D-3184CA22A6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83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CFF42-A562-4233-9399-0F4522F49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44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75EF2-9E26-40A9-9343-E77E9DA224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0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A1115-A7B7-49D0-863E-D0227BC1EC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86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38200"/>
            <a:ext cx="792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A39974-42D4-47A5-92A3-A1BBF9417A6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199" name="Picture 7" descr="consumer_blue_wav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2438399"/>
          </a:xfrm>
        </p:spPr>
        <p:txBody>
          <a:bodyPr/>
          <a:lstStyle/>
          <a:p>
            <a:r>
              <a:rPr lang="en-US" altLang="en-US" sz="4000" b="1" dirty="0"/>
              <a:t>Mammography Regulations and Standards in the U.S.: </a:t>
            </a:r>
            <a:r>
              <a:rPr lang="en-US" altLang="en-US" sz="4000" b="1" dirty="0" smtClean="0"/>
              <a:t/>
            </a:r>
            <a:br>
              <a:rPr lang="en-US" altLang="en-US" sz="4000" b="1" dirty="0" smtClean="0"/>
            </a:br>
            <a:r>
              <a:rPr lang="en-US" altLang="en-US" sz="3200" dirty="0" smtClean="0"/>
              <a:t>The </a:t>
            </a:r>
            <a:r>
              <a:rPr lang="en-US" altLang="en-US" sz="3200" dirty="0"/>
              <a:t>Basics of the 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 smtClean="0"/>
              <a:t>Mammography </a:t>
            </a:r>
            <a:r>
              <a:rPr lang="en-US" altLang="en-US" sz="3200" dirty="0"/>
              <a:t>Quality Standards Act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114800"/>
            <a:ext cx="7620000" cy="1981200"/>
          </a:xfrm>
        </p:spPr>
        <p:txBody>
          <a:bodyPr/>
          <a:lstStyle/>
          <a:p>
            <a:r>
              <a:rPr lang="en-US" altLang="en-US" sz="2000" dirty="0"/>
              <a:t>Helen J. Barr, MD</a:t>
            </a:r>
          </a:p>
          <a:p>
            <a:r>
              <a:rPr lang="en-US" altLang="en-US" sz="2000" dirty="0"/>
              <a:t>Director, Division of Mammography Quality Standards</a:t>
            </a:r>
          </a:p>
          <a:p>
            <a:r>
              <a:rPr lang="en-US" altLang="en-US" sz="2000" dirty="0"/>
              <a:t>Center for Devices and Radiological Health</a:t>
            </a:r>
          </a:p>
          <a:p>
            <a:r>
              <a:rPr lang="en-US" altLang="en-US" sz="2000" dirty="0"/>
              <a:t>Food and Drug Administration</a:t>
            </a:r>
          </a:p>
          <a:p>
            <a:r>
              <a:rPr lang="en-US" altLang="en-US" sz="2000" dirty="0"/>
              <a:t>Department of Health and Human Services</a:t>
            </a:r>
          </a:p>
          <a:p>
            <a:pPr algn="r"/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924800" cy="914400"/>
          </a:xfrm>
        </p:spPr>
        <p:txBody>
          <a:bodyPr/>
          <a:lstStyle/>
          <a:p>
            <a:pPr algn="l"/>
            <a:r>
              <a:rPr lang="en-US" sz="4000" dirty="0"/>
              <a:t>Patient Focused Features MQSA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Requires facilities to release ORIGINAL mammograms temporarily or permanently to patient, representative, or  provider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Requires </a:t>
            </a:r>
            <a:r>
              <a:rPr lang="en-US" sz="3000" dirty="0" smtClean="0"/>
              <a:t>patients </a:t>
            </a:r>
            <a:r>
              <a:rPr lang="en-US" sz="3000" dirty="0"/>
              <a:t>to get WRITTEN results of mammogram in LAY LANGUAGE, in addition to health care </a:t>
            </a:r>
            <a:r>
              <a:rPr lang="en-US" sz="3000" dirty="0" smtClean="0"/>
              <a:t>providers’ medical report</a:t>
            </a:r>
            <a:endParaRPr lang="en-US" sz="3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Establishes TIME FRAMES for communicating results to patients and health care providers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54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924800" cy="914400"/>
          </a:xfrm>
        </p:spPr>
        <p:txBody>
          <a:bodyPr/>
          <a:lstStyle/>
          <a:p>
            <a:pPr algn="l"/>
            <a:r>
              <a:rPr lang="en-US" sz="4000" dirty="0"/>
              <a:t>Patient Focused Features MQSA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Requires </a:t>
            </a:r>
            <a:r>
              <a:rPr lang="en-US" sz="3000" dirty="0" smtClean="0"/>
              <a:t>CERTIFICATE </a:t>
            </a:r>
            <a:r>
              <a:rPr lang="en-US" sz="3000" dirty="0"/>
              <a:t>to be prominently displayed so that </a:t>
            </a:r>
            <a:r>
              <a:rPr lang="en-US" sz="3000" dirty="0" smtClean="0"/>
              <a:t>patients know </a:t>
            </a:r>
            <a:r>
              <a:rPr lang="en-US" sz="3000" dirty="0"/>
              <a:t>facility has met quality standards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Requires annual PUBLICALLY AVAILABLE REPORT on facility adverse events/compliance actions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Requires special training for </a:t>
            </a:r>
            <a:r>
              <a:rPr lang="en-US" sz="3000" dirty="0" smtClean="0"/>
              <a:t>technologists who </a:t>
            </a:r>
            <a:r>
              <a:rPr lang="en-US" sz="3000" dirty="0"/>
              <a:t>perform mammograms on patients with IMPLANTS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81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924800" cy="914400"/>
          </a:xfrm>
        </p:spPr>
        <p:txBody>
          <a:bodyPr/>
          <a:lstStyle/>
          <a:p>
            <a:pPr algn="l"/>
            <a:r>
              <a:rPr lang="en-US" sz="4000" dirty="0"/>
              <a:t>Quality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Quality Control testing and standards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Quality Assurance standards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Equipment standards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Annual Physics Survey + Equipment Evaluation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Consumer complaint mechanism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Infection control procedures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Records Retention and Release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999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924800" cy="914400"/>
          </a:xfrm>
        </p:spPr>
        <p:txBody>
          <a:bodyPr/>
          <a:lstStyle/>
          <a:p>
            <a:pPr algn="l"/>
            <a:r>
              <a:rPr lang="en-US" sz="4000" dirty="0"/>
              <a:t>Quality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000" dirty="0"/>
              <a:t>Personnel qualifications - Interpreting physicians, Radiologic technologists, Medical physicists (licenses and certificates; initial and continuing education and experience)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000" dirty="0"/>
              <a:t>Standards for reports to referring healthcare providers and patients - assessment categories; time frames for reporting results </a:t>
            </a:r>
          </a:p>
          <a:p>
            <a:r>
              <a:rPr lang="en-US" sz="3000" dirty="0"/>
              <a:t>Medical Outcomes Audit</a:t>
            </a:r>
          </a:p>
          <a:p>
            <a:pPr marL="0" indent="0">
              <a:buNone/>
            </a:pPr>
            <a:endParaRPr lang="en-US" sz="3000" dirty="0"/>
          </a:p>
          <a:p>
            <a:pPr>
              <a:lnSpc>
                <a:spcPct val="80000"/>
              </a:lnSpc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17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8077200" cy="914400"/>
          </a:xfrm>
        </p:spPr>
        <p:txBody>
          <a:bodyPr/>
          <a:lstStyle/>
          <a:p>
            <a:pPr algn="l"/>
            <a:r>
              <a:rPr lang="en-US" sz="3600" dirty="0"/>
              <a:t>Quality Control </a:t>
            </a:r>
            <a:r>
              <a:rPr lang="en-US" sz="3600" dirty="0" smtClean="0"/>
              <a:t>Testing Examples</a:t>
            </a:r>
            <a:endParaRPr lang="en-US" sz="3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9" y="1959499"/>
            <a:ext cx="8004742" cy="421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590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924800" cy="1066800"/>
          </a:xfrm>
        </p:spPr>
        <p:txBody>
          <a:bodyPr/>
          <a:lstStyle/>
          <a:p>
            <a:pPr algn="l"/>
            <a:r>
              <a:rPr lang="en-US" sz="2800" dirty="0"/>
              <a:t>Personnel </a:t>
            </a:r>
            <a:r>
              <a:rPr lang="en-US" sz="2800" dirty="0" smtClean="0"/>
              <a:t>Qualification Examples </a:t>
            </a:r>
            <a:br>
              <a:rPr lang="en-US" sz="2800" dirty="0" smtClean="0"/>
            </a:br>
            <a:r>
              <a:rPr lang="en-US" sz="3600" dirty="0" smtClean="0"/>
              <a:t>Interpreting Physician: Initial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229600" cy="3886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000" dirty="0" smtClean="0"/>
              <a:t>Licensed </a:t>
            </a:r>
            <a:r>
              <a:rPr lang="en-US" sz="3000" dirty="0"/>
              <a:t>to practice medicine in a State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3000" dirty="0" smtClean="0"/>
              <a:t>Specialty board certification or</a:t>
            </a:r>
            <a:endParaRPr lang="en-US" sz="3000" dirty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3000" dirty="0" smtClean="0"/>
              <a:t>At </a:t>
            </a:r>
            <a:r>
              <a:rPr lang="en-US" sz="3000" dirty="0"/>
              <a:t>least 3 months of formal training </a:t>
            </a:r>
            <a:r>
              <a:rPr lang="en-US" sz="3000" dirty="0" smtClean="0"/>
              <a:t>mammography interpretation </a:t>
            </a:r>
            <a:r>
              <a:rPr lang="en-US" sz="3000" dirty="0"/>
              <a:t>under direct supervision of a qualified physician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3000" dirty="0" smtClean="0"/>
              <a:t>60 </a:t>
            </a:r>
            <a:r>
              <a:rPr lang="en-US" sz="3000" dirty="0"/>
              <a:t>hours of Category I </a:t>
            </a:r>
            <a:r>
              <a:rPr lang="en-US" sz="3000" dirty="0" smtClean="0"/>
              <a:t>CME</a:t>
            </a:r>
            <a:endParaRPr lang="en-US" sz="3000" dirty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3000" dirty="0" smtClean="0"/>
              <a:t>Interpreted at </a:t>
            </a:r>
            <a:r>
              <a:rPr lang="en-US" sz="3000" dirty="0"/>
              <a:t>least 240 </a:t>
            </a:r>
            <a:r>
              <a:rPr lang="en-US" sz="3000" dirty="0" smtClean="0"/>
              <a:t>mammograms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38064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924800" cy="914400"/>
          </a:xfrm>
        </p:spPr>
        <p:txBody>
          <a:bodyPr/>
          <a:lstStyle/>
          <a:p>
            <a:pPr algn="l"/>
            <a:r>
              <a:rPr lang="en-US" sz="3600" dirty="0" smtClean="0"/>
              <a:t>Interpreting Physician: Continuing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4525963"/>
          </a:xfrm>
        </p:spPr>
        <p:txBody>
          <a:bodyPr/>
          <a:lstStyle/>
          <a:p>
            <a:r>
              <a:rPr lang="en-US" sz="3000" dirty="0" smtClean="0"/>
              <a:t>From </a:t>
            </a:r>
            <a:r>
              <a:rPr lang="en-US" sz="3000" dirty="0"/>
              <a:t>the date of the end of calendar year in which the initial qualifications are met, must read at least 960 mammographic examination within 24 months period, 15 category I continuing education within 36 months </a:t>
            </a:r>
          </a:p>
          <a:p>
            <a:r>
              <a:rPr lang="en-US" sz="3000" dirty="0" smtClean="0"/>
              <a:t>8 </a:t>
            </a:r>
            <a:r>
              <a:rPr lang="en-US" sz="3000" dirty="0"/>
              <a:t>hours of new mammographic modality related training before providing services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90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924800" cy="914400"/>
          </a:xfrm>
        </p:spPr>
        <p:txBody>
          <a:bodyPr/>
          <a:lstStyle/>
          <a:p>
            <a:pPr algn="l"/>
            <a:r>
              <a:rPr lang="en-US" sz="3600" dirty="0" smtClean="0"/>
              <a:t>Technologist: Initial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981201"/>
            <a:ext cx="8229600" cy="4267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000" dirty="0" smtClean="0"/>
              <a:t>Licensed </a:t>
            </a:r>
            <a:r>
              <a:rPr lang="en-US" sz="3000" dirty="0"/>
              <a:t>to perform general radiographic procedures in a State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3000" dirty="0" smtClean="0"/>
              <a:t>Certified </a:t>
            </a:r>
            <a:r>
              <a:rPr lang="en-US" sz="3000" dirty="0"/>
              <a:t>by an appropriate specialty area by a body determined by FDA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40 contact hours training in mammography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At least 25 examinations under the direct supervision of a qualified </a:t>
            </a:r>
            <a:r>
              <a:rPr lang="en-US" sz="3000" dirty="0" smtClean="0"/>
              <a:t>Rad </a:t>
            </a:r>
            <a:r>
              <a:rPr lang="en-US" sz="3000" dirty="0"/>
              <a:t>Tech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36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924800" cy="914400"/>
          </a:xfrm>
        </p:spPr>
        <p:txBody>
          <a:bodyPr/>
          <a:lstStyle/>
          <a:p>
            <a:pPr algn="l"/>
            <a:r>
              <a:rPr lang="en-US" sz="3600" dirty="0" smtClean="0"/>
              <a:t>Technologist: Continuing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1"/>
            <a:ext cx="8229600" cy="3733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 </a:t>
            </a:r>
            <a:r>
              <a:rPr lang="en-US" sz="3000" dirty="0" smtClean="0"/>
              <a:t>From </a:t>
            </a:r>
            <a:r>
              <a:rPr lang="en-US" sz="3000" dirty="0"/>
              <a:t>the date of the end of calendar year in which the initial qualifications are met, 15 continuing education units within 36 months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 </a:t>
            </a:r>
            <a:r>
              <a:rPr lang="en-US" sz="3000" dirty="0" smtClean="0"/>
              <a:t>8 </a:t>
            </a:r>
            <a:r>
              <a:rPr lang="en-US" sz="3000" dirty="0"/>
              <a:t>hours of new mammographic modality related training before providing services in a new modality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10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924800" cy="914400"/>
          </a:xfrm>
        </p:spPr>
        <p:txBody>
          <a:bodyPr/>
          <a:lstStyle/>
          <a:p>
            <a:pPr algn="l"/>
            <a:r>
              <a:rPr lang="en-US" sz="3600" dirty="0" smtClean="0"/>
              <a:t>Medical Physicist: Initial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1"/>
            <a:ext cx="8229600" cy="3810000"/>
          </a:xfrm>
        </p:spPr>
        <p:txBody>
          <a:bodyPr/>
          <a:lstStyle/>
          <a:p>
            <a:r>
              <a:rPr lang="en-US" sz="3000" dirty="0" smtClean="0"/>
              <a:t>State </a:t>
            </a:r>
            <a:r>
              <a:rPr lang="en-US" sz="3000" dirty="0"/>
              <a:t>approved or certified </a:t>
            </a:r>
            <a:r>
              <a:rPr lang="en-US" sz="3000" dirty="0" smtClean="0"/>
              <a:t>by FDA approved body</a:t>
            </a:r>
            <a:endParaRPr lang="en-US" sz="3000" dirty="0"/>
          </a:p>
          <a:p>
            <a:pPr lvl="0"/>
            <a:r>
              <a:rPr lang="en-US" sz="3000" dirty="0" smtClean="0"/>
              <a:t>Master’s </a:t>
            </a:r>
            <a:r>
              <a:rPr lang="en-US" sz="3000" dirty="0"/>
              <a:t>degree or higher in physical science with at least 20 hours in physics</a:t>
            </a:r>
          </a:p>
          <a:p>
            <a:pPr lvl="0"/>
            <a:r>
              <a:rPr lang="en-US" sz="3000" dirty="0"/>
              <a:t>20 contact hours in mammography</a:t>
            </a:r>
          </a:p>
          <a:p>
            <a:pPr lvl="0"/>
            <a:r>
              <a:rPr lang="en-US" sz="3000" dirty="0"/>
              <a:t>At least 1 facility and 10 mammography units survey experience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97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7924800" cy="914400"/>
          </a:xfrm>
        </p:spPr>
        <p:txBody>
          <a:bodyPr/>
          <a:lstStyle/>
          <a:p>
            <a:pPr algn="l"/>
            <a:r>
              <a:rPr lang="en-US" altLang="en-US" dirty="0"/>
              <a:t>MQSA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8229600" cy="44497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 Mammography Quality Standards Act was signed into law October 27, 1992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It required </a:t>
            </a:r>
            <a:r>
              <a:rPr lang="en-US" dirty="0"/>
              <a:t>all mammography facilities to be certified by October 1, 1994, in order to legally operate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Is administered </a:t>
            </a:r>
            <a:r>
              <a:rPr lang="en-US" dirty="0"/>
              <a:t>by the U.S. Food and Drug Administration ( FDA)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924800" cy="914400"/>
          </a:xfrm>
        </p:spPr>
        <p:txBody>
          <a:bodyPr/>
          <a:lstStyle/>
          <a:p>
            <a:pPr algn="l"/>
            <a:r>
              <a:rPr lang="en-US" sz="3600" dirty="0" smtClean="0"/>
              <a:t>Medical Physicist: Continuing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From the date of the end of calendar year in which the initial qualifications are met, 15 continuing education units within 36 months, experience of surveying 2 mammographic facilities and total of 10 mammographic units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000" dirty="0" smtClean="0"/>
              <a:t>8 </a:t>
            </a:r>
            <a:r>
              <a:rPr lang="en-US" sz="3000" dirty="0"/>
              <a:t>hours of new mammographic modality related training before providing services in a new modality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28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924800" cy="914400"/>
          </a:xfrm>
        </p:spPr>
        <p:txBody>
          <a:bodyPr/>
          <a:lstStyle/>
          <a:p>
            <a:pPr algn="l"/>
            <a:r>
              <a:rPr lang="en-US" sz="4000" dirty="0"/>
              <a:t>Information Management: MPRIS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Insures the quality, reliability, integrity, and accessibility of accreditation, certification, inspection, compliance, and billing data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Inspection reports uploaded from inspector laptops to database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Receives info from accreditation bodies and state certifiers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Sends certification data to CMS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Allows certified facility search by zip code</a:t>
            </a:r>
          </a:p>
          <a:p>
            <a:pPr marL="0" indent="0">
              <a:buNone/>
            </a:pPr>
            <a:endParaRPr lang="en-US" sz="3000" dirty="0"/>
          </a:p>
          <a:p>
            <a:pPr>
              <a:lnSpc>
                <a:spcPct val="80000"/>
              </a:lnSpc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20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924800" cy="914400"/>
          </a:xfrm>
        </p:spPr>
        <p:txBody>
          <a:bodyPr/>
          <a:lstStyle/>
          <a:p>
            <a:pPr algn="l"/>
            <a:r>
              <a:rPr lang="en-US" sz="4000" dirty="0"/>
              <a:t>Has MQSA Been Successful?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r>
              <a:rPr lang="en-US" sz="2800" dirty="0"/>
              <a:t>Since  MQSA, the morbidity and mortality rates of breast cancer have been decreasing about 2% per </a:t>
            </a:r>
            <a:r>
              <a:rPr lang="en-US" sz="2800" dirty="0" smtClean="0"/>
              <a:t>year from 2002 to 2011 </a:t>
            </a:r>
            <a:r>
              <a:rPr lang="en-US" sz="2800" dirty="0"/>
              <a:t>(new treatments, increased awareness)</a:t>
            </a:r>
          </a:p>
          <a:p>
            <a:r>
              <a:rPr lang="en-US" sz="2800" dirty="0"/>
              <a:t>In 1975 the five-year survival rate was 75.5%. In </a:t>
            </a:r>
            <a:r>
              <a:rPr lang="en-US" sz="2800" dirty="0" smtClean="0"/>
              <a:t>1990 it was 84.6%. In 2006 it was 90.6%</a:t>
            </a:r>
            <a:endParaRPr lang="en-US" sz="2800" dirty="0"/>
          </a:p>
          <a:p>
            <a:r>
              <a:rPr lang="en-US" sz="2800" dirty="0"/>
              <a:t>Between 1994 and 1996, only </a:t>
            </a:r>
            <a:r>
              <a:rPr lang="en-US" sz="2800" dirty="0" smtClean="0"/>
              <a:t>76% </a:t>
            </a:r>
            <a:r>
              <a:rPr lang="en-US" sz="2800" dirty="0"/>
              <a:t>of mammography units passed accreditation on first full attempt – currently 99%</a:t>
            </a:r>
          </a:p>
          <a:p>
            <a:pPr marL="0" indent="0">
              <a:buNone/>
            </a:pPr>
            <a:endParaRPr lang="en-US" sz="3000" dirty="0"/>
          </a:p>
          <a:p>
            <a:pPr>
              <a:lnSpc>
                <a:spcPct val="80000"/>
              </a:lnSpc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58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924800" cy="1066800"/>
          </a:xfrm>
        </p:spPr>
        <p:txBody>
          <a:bodyPr/>
          <a:lstStyle/>
          <a:p>
            <a:pPr algn="l"/>
            <a:r>
              <a:rPr lang="en-US" sz="4000" dirty="0"/>
              <a:t>Has MQSA Been Successful</a:t>
            </a:r>
            <a:r>
              <a:rPr lang="en-US" sz="4000" dirty="0" smtClean="0"/>
              <a:t>?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/>
              <a:t>Compliance: % Violation 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3581400"/>
          </a:xfrm>
        </p:spPr>
        <p:txBody>
          <a:bodyPr/>
          <a:lstStyle/>
          <a:p>
            <a:endParaRPr lang="en-US" sz="3000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7620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5800" y="5486400"/>
            <a:ext cx="792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578963"/>
              </a:buClr>
              <a:buSzTx/>
              <a:buFont typeface="Monotype Sorts" pitchFamily="2" charset="2"/>
              <a:buNone/>
              <a:tabLst/>
              <a:defRPr/>
            </a:pP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Of facilities with violations, only 0.4%  have Level 1 (the most serious) violations</a:t>
            </a:r>
            <a:endParaRPr kumimoji="1" lang="en-US" sz="24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747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ose-Image-Quality-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8833"/>
            <a:ext cx="7315200" cy="507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924800" cy="533400"/>
          </a:xfrm>
        </p:spPr>
        <p:txBody>
          <a:bodyPr/>
          <a:lstStyle/>
          <a:p>
            <a:pPr algn="l"/>
            <a:r>
              <a:rPr lang="en-US" sz="3200" dirty="0"/>
              <a:t>Dose and Image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3581400"/>
          </a:xfrm>
        </p:spPr>
        <p:txBody>
          <a:bodyPr/>
          <a:lstStyle/>
          <a:p>
            <a:endParaRPr lang="en-US" sz="3000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21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924800" cy="914400"/>
          </a:xfrm>
        </p:spPr>
        <p:txBody>
          <a:bodyPr/>
          <a:lstStyle/>
          <a:p>
            <a:pPr algn="l"/>
            <a:r>
              <a:rPr lang="en-US" sz="4000" dirty="0"/>
              <a:t>Current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Average number of mammography </a:t>
            </a:r>
            <a:r>
              <a:rPr lang="en-US" sz="2400" dirty="0" smtClean="0"/>
              <a:t>units </a:t>
            </a:r>
            <a:r>
              <a:rPr lang="en-US" sz="2400" dirty="0"/>
              <a:t>per certified facility is </a:t>
            </a:r>
            <a:r>
              <a:rPr lang="en-US" sz="2400" dirty="0" smtClean="0"/>
              <a:t>1.6 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94% </a:t>
            </a:r>
            <a:r>
              <a:rPr lang="en-US" sz="2400" dirty="0"/>
              <a:t>of certified facilities are now </a:t>
            </a:r>
            <a:r>
              <a:rPr lang="en-US" sz="2400" dirty="0" smtClean="0"/>
              <a:t>completely digital 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In ten </a:t>
            </a:r>
            <a:r>
              <a:rPr lang="en-US" sz="2400" dirty="0"/>
              <a:t>States and the Armed </a:t>
            </a:r>
            <a:r>
              <a:rPr lang="en-US" sz="2400" dirty="0" smtClean="0"/>
              <a:t>Forces, 100</a:t>
            </a:r>
            <a:r>
              <a:rPr lang="en-US" sz="2400" dirty="0"/>
              <a:t>% of certified facilities are all digital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In </a:t>
            </a:r>
            <a:r>
              <a:rPr lang="en-US" sz="2400" dirty="0" smtClean="0"/>
              <a:t>35 states, over </a:t>
            </a:r>
            <a:r>
              <a:rPr lang="en-US" sz="2400" dirty="0"/>
              <a:t>90% of </a:t>
            </a:r>
            <a:r>
              <a:rPr lang="en-US" sz="2400" dirty="0" smtClean="0"/>
              <a:t>certified </a:t>
            </a:r>
            <a:r>
              <a:rPr lang="en-US" sz="2400" dirty="0"/>
              <a:t>facilities are all digital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Approximately </a:t>
            </a:r>
            <a:r>
              <a:rPr lang="en-US" sz="2400" dirty="0" smtClean="0"/>
              <a:t>39 </a:t>
            </a:r>
            <a:r>
              <a:rPr lang="en-US" sz="2400" dirty="0"/>
              <a:t>million mammograms are performed yearly in U.S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en-US" sz="1800" dirty="0"/>
              <a:t>Source: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MQSA National Statistics </a:t>
            </a:r>
            <a:r>
              <a:rPr lang="en-US" sz="1800" dirty="0"/>
              <a:t>web page (data from MPRIS)</a:t>
            </a:r>
          </a:p>
          <a:p>
            <a:pPr marL="0" indent="0">
              <a:buNone/>
            </a:pPr>
            <a:endParaRPr lang="en-US" sz="3000" dirty="0"/>
          </a:p>
          <a:p>
            <a:pPr>
              <a:lnSpc>
                <a:spcPct val="80000"/>
              </a:lnSpc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63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924800" cy="1066800"/>
          </a:xfrm>
        </p:spPr>
        <p:txBody>
          <a:bodyPr/>
          <a:lstStyle/>
          <a:p>
            <a:pPr algn="l"/>
            <a:r>
              <a:rPr lang="en-US" sz="3600" dirty="0" smtClean="0"/>
              <a:t>Take Home Point: Mammography </a:t>
            </a:r>
            <a:r>
              <a:rPr lang="en-US" sz="3600" dirty="0"/>
              <a:t>Is a Team </a:t>
            </a:r>
            <a:r>
              <a:rPr lang="en-US" sz="3600" dirty="0" smtClean="0"/>
              <a:t>Sport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924800" cy="4343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000" dirty="0"/>
              <a:t>Interpreting Physicians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000" dirty="0"/>
              <a:t>Mammography Technologists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000" dirty="0"/>
              <a:t>Medical </a:t>
            </a:r>
            <a:r>
              <a:rPr lang="en-US" sz="3000" dirty="0" smtClean="0"/>
              <a:t>Physicists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Other imagers: breast ultrasound; MRI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Surgeons; Pathologists</a:t>
            </a:r>
            <a:endParaRPr lang="en-US" sz="3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Administrators/Purchasers</a:t>
            </a:r>
            <a:endParaRPr lang="en-US" sz="3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Support </a:t>
            </a:r>
            <a:r>
              <a:rPr lang="en-US" sz="3000" dirty="0"/>
              <a:t>Staff</a:t>
            </a:r>
          </a:p>
          <a:p>
            <a:pPr marL="0" indent="0">
              <a:buNone/>
            </a:pPr>
            <a:endParaRPr lang="en-US" sz="3000" dirty="0"/>
          </a:p>
          <a:p>
            <a:pPr>
              <a:lnSpc>
                <a:spcPct val="80000"/>
              </a:lnSpc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81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924800" cy="914400"/>
          </a:xfrm>
        </p:spPr>
        <p:txBody>
          <a:bodyPr/>
          <a:lstStyle/>
          <a:p>
            <a:pPr algn="l"/>
            <a:r>
              <a:rPr lang="en-US" sz="4000" dirty="0"/>
              <a:t>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382000" cy="4525963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MQSA Internet home page</a:t>
            </a:r>
          </a:p>
          <a:p>
            <a:pPr marL="0" indent="0" algn="r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400" dirty="0"/>
              <a:t>www.fda.gov/Radiation-EmittingProducts/MammographyQualityStandardsActandProgram/default.htm</a:t>
            </a:r>
          </a:p>
          <a:p>
            <a:pPr marL="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Policy Guidance Help System (PGHS</a:t>
            </a:r>
            <a:r>
              <a:rPr lang="en-US" sz="2800" dirty="0" smtClean="0"/>
              <a:t>)</a:t>
            </a:r>
          </a:p>
          <a:p>
            <a:pPr marL="27432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dirty="0" smtClean="0"/>
              <a:t>www.fda.gov/Radiation-EmittingProducts/MammographyQualityStandardsActandProgram/Guidance/PolicyGuidanceHelpSystem/default.htm</a:t>
            </a:r>
            <a:endParaRPr lang="en-US" sz="1200" dirty="0"/>
          </a:p>
          <a:p>
            <a:pPr mar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Certified facility search by ZIP </a:t>
            </a:r>
            <a:r>
              <a:rPr lang="en-US" sz="2800" dirty="0" smtClean="0"/>
              <a:t>Code</a:t>
            </a:r>
          </a:p>
          <a:p>
            <a:pPr marL="27432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www.accessdata.fda.gov/scripts/cdrh/cfdocs/cfMQSA/mqsa.cfm</a:t>
            </a:r>
            <a:endParaRPr lang="en-US" sz="1200" dirty="0"/>
          </a:p>
          <a:p>
            <a:pPr marL="457200" indent="-457200">
              <a:spcBef>
                <a:spcPts val="1800"/>
              </a:spcBef>
              <a:spcAft>
                <a:spcPts val="0"/>
              </a:spcAft>
            </a:pPr>
            <a:r>
              <a:rPr lang="en-US" sz="2800" dirty="0"/>
              <a:t>MQSA Facility Hotline: 1-800-838-7715</a:t>
            </a:r>
          </a:p>
          <a:p>
            <a:pPr marL="0" indent="0">
              <a:buNone/>
            </a:pPr>
            <a:endParaRPr lang="en-US" sz="3000" dirty="0"/>
          </a:p>
          <a:p>
            <a:pPr>
              <a:lnSpc>
                <a:spcPct val="80000"/>
              </a:lnSpc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82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924800" cy="914400"/>
          </a:xfrm>
        </p:spPr>
        <p:txBody>
          <a:bodyPr/>
          <a:lstStyle/>
          <a:p>
            <a:pPr algn="l"/>
            <a:r>
              <a:rPr lang="en-US" sz="4000" dirty="0"/>
              <a:t>Key Features of MQSA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Implementing regulations set BASELINE QUALITY STANDARDS that all mammography facilities must meet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Requires facilities undergo ANNUAL INSPECTION against those standards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Requires mammography units at facilities be ACCREDITED by an FDA-approved body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5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924800" cy="914400"/>
          </a:xfrm>
        </p:spPr>
        <p:txBody>
          <a:bodyPr/>
          <a:lstStyle/>
          <a:p>
            <a:pPr algn="l"/>
            <a:r>
              <a:rPr lang="en-US" sz="4000" dirty="0"/>
              <a:t>Key Features of MQSA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Once accredited, a facility is CERTIFIED by FDA (or FDA-approved state), allowing it to legally perform mammography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If standards are not met, MQSA allows for COMPLIANCE AND ENFORCEMNT ACTIONS, both corrective and punitive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7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924800" cy="914400"/>
          </a:xfrm>
        </p:spPr>
        <p:txBody>
          <a:bodyPr/>
          <a:lstStyle/>
          <a:p>
            <a:pPr algn="l"/>
            <a:r>
              <a:rPr lang="en-US" sz="4000" dirty="0"/>
              <a:t>Accreditation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Each facility undergoes accreditation initially and every 3 years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Clinical and phantom images are reviewed by experts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Other QC and personnel documentation is reviewed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3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924800" cy="914400"/>
          </a:xfrm>
        </p:spPr>
        <p:txBody>
          <a:bodyPr/>
          <a:lstStyle/>
          <a:p>
            <a:pPr algn="l"/>
            <a:r>
              <a:rPr lang="en-US" sz="4000" dirty="0"/>
              <a:t>Phantom Image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473" y="1981200"/>
            <a:ext cx="45490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681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924800" cy="914400"/>
          </a:xfrm>
        </p:spPr>
        <p:txBody>
          <a:bodyPr/>
          <a:lstStyle/>
          <a:p>
            <a:pPr algn="l"/>
            <a:r>
              <a:rPr lang="en-US" sz="4000" dirty="0" smtClean="0"/>
              <a:t>Inspection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Each facility is inspected annually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Approximately </a:t>
            </a:r>
            <a:r>
              <a:rPr lang="en-US" dirty="0" smtClean="0"/>
              <a:t>8,700 </a:t>
            </a:r>
            <a:r>
              <a:rPr lang="en-US" dirty="0"/>
              <a:t>mammography facilities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Facilities pay an inspection fee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Inspections performed under contract with States or by FDA (90% by States)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Inspectors trained by FDA (approx. 200 active inspectors)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51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924800" cy="914400"/>
          </a:xfrm>
        </p:spPr>
        <p:txBody>
          <a:bodyPr/>
          <a:lstStyle/>
          <a:p>
            <a:pPr algn="l"/>
            <a:r>
              <a:rPr lang="en-US" sz="4000" dirty="0"/>
              <a:t>Inspection Finding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Level 3</a:t>
            </a:r>
            <a:r>
              <a:rPr lang="en-US" dirty="0"/>
              <a:t> - Facility performance generally satisfactory with a minor deviation from MQSA standards (next inspection)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Level 2</a:t>
            </a:r>
            <a:r>
              <a:rPr lang="en-US" dirty="0"/>
              <a:t> - Facility performance generally acceptable with a deviation that may compromise quality (30 days)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Level 1</a:t>
            </a:r>
            <a:r>
              <a:rPr lang="en-US" dirty="0"/>
              <a:t> - Deviation that may seriously compromise quality (15 days)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00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924800" cy="914400"/>
          </a:xfrm>
        </p:spPr>
        <p:txBody>
          <a:bodyPr/>
          <a:lstStyle/>
          <a:p>
            <a:pPr algn="l"/>
            <a:r>
              <a:rPr lang="en-US" sz="4000" dirty="0"/>
              <a:t>Compliance and </a:t>
            </a:r>
            <a:r>
              <a:rPr lang="en-US" sz="4000" dirty="0" smtClean="0"/>
              <a:t>Enforcement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Directed Plan of Correction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Patient and Provider Notification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Follow-Up Inspection (fee based)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Certificate </a:t>
            </a:r>
            <a:r>
              <a:rPr lang="en-US" dirty="0" smtClean="0"/>
              <a:t>Revocation/ Suspension 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Civil Money Penalty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07033"/>
      </p:ext>
    </p:extLst>
  </p:cSld>
  <p:clrMapOvr>
    <a:masterClrMapping/>
  </p:clrMapOvr>
</p:sld>
</file>

<file path=ppt/theme/theme1.xml><?xml version="1.0" encoding="utf-8"?>
<a:theme xmlns:a="http://schemas.openxmlformats.org/drawingml/2006/main" name="FDA_Template">
  <a:themeElements>
    <a:clrScheme name="FDA Standard template blue wav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DA Standard template blue wa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DA Standard template blue wav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DA Standard template blue wav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DA Standard template blue wav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DA Standard template blue wav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DA Standard template blue wav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DA Standard template blue wav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DA Standard template blue wav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DA Standard template blue wav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DA Standard template blue wav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DA Standard template blue wav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DA Standard template blue wav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DA Standard template blue wav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FDA_Template</Template>
  <TotalTime>293</TotalTime>
  <Words>997</Words>
  <Application>Microsoft Office PowerPoint</Application>
  <PresentationFormat>On-screen Show (4:3)</PresentationFormat>
  <Paragraphs>129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FDA_Template</vt:lpstr>
      <vt:lpstr>Mammography Regulations and Standards in the U.S.:  The Basics of the  Mammography Quality Standards Act</vt:lpstr>
      <vt:lpstr>MQSA</vt:lpstr>
      <vt:lpstr>Key Features of MQSA</vt:lpstr>
      <vt:lpstr>Key Features of MQSA</vt:lpstr>
      <vt:lpstr>Accreditation</vt:lpstr>
      <vt:lpstr>Phantom Image</vt:lpstr>
      <vt:lpstr>Inspection</vt:lpstr>
      <vt:lpstr>Inspection Finding Levels</vt:lpstr>
      <vt:lpstr>Compliance and Enforcement</vt:lpstr>
      <vt:lpstr>Patient Focused Features MQSA</vt:lpstr>
      <vt:lpstr>Patient Focused Features MQSA</vt:lpstr>
      <vt:lpstr>Quality Standards</vt:lpstr>
      <vt:lpstr>Quality Standards</vt:lpstr>
      <vt:lpstr>Quality Control Testing Examples</vt:lpstr>
      <vt:lpstr>Personnel Qualification Examples  Interpreting Physician: Initial</vt:lpstr>
      <vt:lpstr>Interpreting Physician: Continuing</vt:lpstr>
      <vt:lpstr>Technologist: Initial</vt:lpstr>
      <vt:lpstr>Technologist: Continuing</vt:lpstr>
      <vt:lpstr>Medical Physicist: Initial</vt:lpstr>
      <vt:lpstr>Medical Physicist: Continuing</vt:lpstr>
      <vt:lpstr>Information Management: MPRIS</vt:lpstr>
      <vt:lpstr>Has MQSA Been Successful?</vt:lpstr>
      <vt:lpstr>Has MQSA Been Successful? Compliance: % Violation Free</vt:lpstr>
      <vt:lpstr>Dose and Image Quality</vt:lpstr>
      <vt:lpstr>Current Statistics</vt:lpstr>
      <vt:lpstr>Take Home Point: Mammography Is a Team Sport</vt:lpstr>
      <vt:lpstr>More Information</vt:lpstr>
    </vt:vector>
  </TitlesOfParts>
  <Company>US FDA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TJH</dc:creator>
  <cp:lastModifiedBy>Villegoureix, Ms. Indira (WDC)</cp:lastModifiedBy>
  <cp:revision>58</cp:revision>
  <dcterms:created xsi:type="dcterms:W3CDTF">2014-11-14T12:07:44Z</dcterms:created>
  <dcterms:modified xsi:type="dcterms:W3CDTF">2014-11-21T14:56:10Z</dcterms:modified>
</cp:coreProperties>
</file>