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6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BB1B-5AE0-4CB5-8664-CEB834EF0059}" type="datetimeFigureOut">
              <a:rPr lang="en-GB" altLang="es-MX"/>
              <a:pPr>
                <a:defRPr/>
              </a:pPr>
              <a:t>20/03/2014</a:t>
            </a:fld>
            <a:endParaRPr lang="en-GB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974F9-8AED-438A-B31D-4E106AD91C19}" type="slidenum">
              <a:rPr lang="en-GB" altLang="es-MX"/>
              <a:pPr>
                <a:defRPr/>
              </a:pPr>
              <a:t>‹#›</a:t>
            </a:fld>
            <a:endParaRPr lang="en-GB" altLang="es-MX"/>
          </a:p>
        </p:txBody>
      </p:sp>
    </p:spTree>
    <p:extLst>
      <p:ext uri="{BB962C8B-B14F-4D97-AF65-F5344CB8AC3E}">
        <p14:creationId xmlns:p14="http://schemas.microsoft.com/office/powerpoint/2010/main" val="95235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9F43-C52A-43C1-A804-92E184F21DAA}" type="datetimeFigureOut">
              <a:rPr lang="en-GB" altLang="es-MX"/>
              <a:pPr>
                <a:defRPr/>
              </a:pPr>
              <a:t>20/03/2014</a:t>
            </a:fld>
            <a:endParaRPr lang="en-GB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DF454-66FF-4C2A-B908-EC23EDAEB9CB}" type="slidenum">
              <a:rPr lang="en-GB" altLang="es-MX"/>
              <a:pPr>
                <a:defRPr/>
              </a:pPr>
              <a:t>‹#›</a:t>
            </a:fld>
            <a:endParaRPr lang="en-GB" altLang="es-MX"/>
          </a:p>
        </p:txBody>
      </p:sp>
    </p:spTree>
    <p:extLst>
      <p:ext uri="{BB962C8B-B14F-4D97-AF65-F5344CB8AC3E}">
        <p14:creationId xmlns:p14="http://schemas.microsoft.com/office/powerpoint/2010/main" val="159496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05D9-5438-4535-9F1C-A1D8436F074A}" type="datetimeFigureOut">
              <a:rPr lang="en-GB" altLang="es-MX"/>
              <a:pPr>
                <a:defRPr/>
              </a:pPr>
              <a:t>20/03/2014</a:t>
            </a:fld>
            <a:endParaRPr lang="en-GB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71E5E-4070-47A3-98FC-6AE45390A4E3}" type="slidenum">
              <a:rPr lang="en-GB" altLang="es-MX"/>
              <a:pPr>
                <a:defRPr/>
              </a:pPr>
              <a:t>‹#›</a:t>
            </a:fld>
            <a:endParaRPr lang="en-GB" altLang="es-MX"/>
          </a:p>
        </p:txBody>
      </p:sp>
    </p:spTree>
    <p:extLst>
      <p:ext uri="{BB962C8B-B14F-4D97-AF65-F5344CB8AC3E}">
        <p14:creationId xmlns:p14="http://schemas.microsoft.com/office/powerpoint/2010/main" val="35022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F1D8-6584-4608-8045-A77DB1EFC360}" type="datetimeFigureOut">
              <a:rPr lang="en-GB" altLang="es-MX"/>
              <a:pPr>
                <a:defRPr/>
              </a:pPr>
              <a:t>20/03/2014</a:t>
            </a:fld>
            <a:endParaRPr lang="en-GB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0C683-5191-4553-8266-8B51A1FBF76C}" type="slidenum">
              <a:rPr lang="en-GB" altLang="es-MX"/>
              <a:pPr>
                <a:defRPr/>
              </a:pPr>
              <a:t>‹#›</a:t>
            </a:fld>
            <a:endParaRPr lang="en-GB" altLang="es-MX"/>
          </a:p>
        </p:txBody>
      </p:sp>
    </p:spTree>
    <p:extLst>
      <p:ext uri="{BB962C8B-B14F-4D97-AF65-F5344CB8AC3E}">
        <p14:creationId xmlns:p14="http://schemas.microsoft.com/office/powerpoint/2010/main" val="114174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A1E3-8A60-424D-AD94-25D9FFF4ECB8}" type="datetimeFigureOut">
              <a:rPr lang="en-GB" altLang="es-MX"/>
              <a:pPr>
                <a:defRPr/>
              </a:pPr>
              <a:t>20/03/2014</a:t>
            </a:fld>
            <a:endParaRPr lang="en-GB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82CF3-18F5-4AFA-A767-1542D8C6B250}" type="slidenum">
              <a:rPr lang="en-GB" altLang="es-MX"/>
              <a:pPr>
                <a:defRPr/>
              </a:pPr>
              <a:t>‹#›</a:t>
            </a:fld>
            <a:endParaRPr lang="en-GB" altLang="es-MX"/>
          </a:p>
        </p:txBody>
      </p:sp>
    </p:spTree>
    <p:extLst>
      <p:ext uri="{BB962C8B-B14F-4D97-AF65-F5344CB8AC3E}">
        <p14:creationId xmlns:p14="http://schemas.microsoft.com/office/powerpoint/2010/main" val="111175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FA574-FF8D-4682-B55F-112B43E63591}" type="datetimeFigureOut">
              <a:rPr lang="en-GB" altLang="es-MX"/>
              <a:pPr>
                <a:defRPr/>
              </a:pPr>
              <a:t>20/03/2014</a:t>
            </a:fld>
            <a:endParaRPr lang="en-GB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45BE1-5837-4721-BCF1-AAC4D124065B}" type="slidenum">
              <a:rPr lang="en-GB" altLang="es-MX"/>
              <a:pPr>
                <a:defRPr/>
              </a:pPr>
              <a:t>‹#›</a:t>
            </a:fld>
            <a:endParaRPr lang="en-GB" altLang="es-MX"/>
          </a:p>
        </p:txBody>
      </p:sp>
    </p:spTree>
    <p:extLst>
      <p:ext uri="{BB962C8B-B14F-4D97-AF65-F5344CB8AC3E}">
        <p14:creationId xmlns:p14="http://schemas.microsoft.com/office/powerpoint/2010/main" val="389983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3DA3D-F29E-47E2-9DAF-5A69E50F703C}" type="datetimeFigureOut">
              <a:rPr lang="en-GB" altLang="es-MX"/>
              <a:pPr>
                <a:defRPr/>
              </a:pPr>
              <a:t>20/03/2014</a:t>
            </a:fld>
            <a:endParaRPr lang="en-GB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s-MX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14F2-4FBE-4525-B2FF-3E286B095B77}" type="slidenum">
              <a:rPr lang="en-GB" altLang="es-MX"/>
              <a:pPr>
                <a:defRPr/>
              </a:pPr>
              <a:t>‹#›</a:t>
            </a:fld>
            <a:endParaRPr lang="en-GB" altLang="es-MX"/>
          </a:p>
        </p:txBody>
      </p:sp>
    </p:spTree>
    <p:extLst>
      <p:ext uri="{BB962C8B-B14F-4D97-AF65-F5344CB8AC3E}">
        <p14:creationId xmlns:p14="http://schemas.microsoft.com/office/powerpoint/2010/main" val="150869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B30D-EFC4-4C70-A5CC-C414BE0B01A2}" type="datetimeFigureOut">
              <a:rPr lang="en-GB" altLang="es-MX"/>
              <a:pPr>
                <a:defRPr/>
              </a:pPr>
              <a:t>20/03/2014</a:t>
            </a:fld>
            <a:endParaRPr lang="en-GB" alt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s-MX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D1CB3-038A-4B72-8DF3-38D3D57E3BE5}" type="slidenum">
              <a:rPr lang="en-GB" altLang="es-MX"/>
              <a:pPr>
                <a:defRPr/>
              </a:pPr>
              <a:t>‹#›</a:t>
            </a:fld>
            <a:endParaRPr lang="en-GB" altLang="es-MX"/>
          </a:p>
        </p:txBody>
      </p:sp>
    </p:spTree>
    <p:extLst>
      <p:ext uri="{BB962C8B-B14F-4D97-AF65-F5344CB8AC3E}">
        <p14:creationId xmlns:p14="http://schemas.microsoft.com/office/powerpoint/2010/main" val="193323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2A7DB-26A9-4E9E-A72E-5F365FFEEA29}" type="datetimeFigureOut">
              <a:rPr lang="en-GB" altLang="es-MX"/>
              <a:pPr>
                <a:defRPr/>
              </a:pPr>
              <a:t>20/03/2014</a:t>
            </a:fld>
            <a:endParaRPr lang="en-GB" altLang="es-MX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53FAA-7995-403A-A3DA-CC90428EB530}" type="slidenum">
              <a:rPr lang="en-GB" altLang="es-MX"/>
              <a:pPr>
                <a:defRPr/>
              </a:pPr>
              <a:t>‹#›</a:t>
            </a:fld>
            <a:endParaRPr lang="en-GB" altLang="es-MX"/>
          </a:p>
        </p:txBody>
      </p:sp>
    </p:spTree>
    <p:extLst>
      <p:ext uri="{BB962C8B-B14F-4D97-AF65-F5344CB8AC3E}">
        <p14:creationId xmlns:p14="http://schemas.microsoft.com/office/powerpoint/2010/main" val="290433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64303-F0CE-4D34-9A4B-29E051134B2E}" type="datetimeFigureOut">
              <a:rPr lang="en-GB" altLang="es-MX"/>
              <a:pPr>
                <a:defRPr/>
              </a:pPr>
              <a:t>20/03/2014</a:t>
            </a:fld>
            <a:endParaRPr lang="en-GB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CE391-DFE0-47E9-B7FB-5346D6820949}" type="slidenum">
              <a:rPr lang="en-GB" altLang="es-MX"/>
              <a:pPr>
                <a:defRPr/>
              </a:pPr>
              <a:t>‹#›</a:t>
            </a:fld>
            <a:endParaRPr lang="en-GB" altLang="es-MX"/>
          </a:p>
        </p:txBody>
      </p:sp>
    </p:spTree>
    <p:extLst>
      <p:ext uri="{BB962C8B-B14F-4D97-AF65-F5344CB8AC3E}">
        <p14:creationId xmlns:p14="http://schemas.microsoft.com/office/powerpoint/2010/main" val="418794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5444D-047C-4C5D-BA0E-298C58337932}" type="datetimeFigureOut">
              <a:rPr lang="en-GB" altLang="es-MX"/>
              <a:pPr>
                <a:defRPr/>
              </a:pPr>
              <a:t>20/03/2014</a:t>
            </a:fld>
            <a:endParaRPr lang="en-GB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C7E3-0565-481B-BA34-01A4B9870590}" type="slidenum">
              <a:rPr lang="en-GB" altLang="es-MX"/>
              <a:pPr>
                <a:defRPr/>
              </a:pPr>
              <a:t>‹#›</a:t>
            </a:fld>
            <a:endParaRPr lang="en-GB" altLang="es-MX"/>
          </a:p>
        </p:txBody>
      </p:sp>
    </p:spTree>
    <p:extLst>
      <p:ext uri="{BB962C8B-B14F-4D97-AF65-F5344CB8AC3E}">
        <p14:creationId xmlns:p14="http://schemas.microsoft.com/office/powerpoint/2010/main" val="320350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smtClean="0"/>
              <a:t>Click to edit Master title style</a:t>
            </a:r>
            <a:endParaRPr lang="en-GB" altLang="es-MX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 smtClean="0"/>
              <a:t>Click to edit Master text styles</a:t>
            </a:r>
          </a:p>
          <a:p>
            <a:pPr lvl="1"/>
            <a:r>
              <a:rPr lang="en-US" altLang="es-MX" smtClean="0"/>
              <a:t>Second level</a:t>
            </a:r>
          </a:p>
          <a:p>
            <a:pPr lvl="2"/>
            <a:r>
              <a:rPr lang="en-US" altLang="es-MX" smtClean="0"/>
              <a:t>Third level</a:t>
            </a:r>
          </a:p>
          <a:p>
            <a:pPr lvl="3"/>
            <a:r>
              <a:rPr lang="en-US" altLang="es-MX" smtClean="0"/>
              <a:t>Fourth level</a:t>
            </a:r>
          </a:p>
          <a:p>
            <a:pPr lvl="4"/>
            <a:r>
              <a:rPr lang="en-US" altLang="es-MX" smtClean="0"/>
              <a:t>Fifth level</a:t>
            </a:r>
            <a:endParaRPr lang="en-GB" altLang="es-MX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F5357-1CF8-4BD2-A024-1A6887C03E1D}" type="datetimeFigureOut">
              <a:rPr lang="en-GB" alt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20/03/2014</a:t>
            </a:fld>
            <a:endParaRPr lang="en-GB" altLang="es-MX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s-MX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837527-2A9B-438C-99E7-D4055FB65C19}" type="slidenum">
              <a:rPr lang="en-GB" alt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s-MX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2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s-ES_tradnl" altLang="es-MX" sz="2400" b="1" dirty="0" smtClean="0">
                <a:latin typeface="Arial" charset="0"/>
              </a:rPr>
              <a:t>Distribución global de los genotipos de rubéola, 2013*</a:t>
            </a:r>
          </a:p>
        </p:txBody>
      </p:sp>
      <p:sp>
        <p:nvSpPr>
          <p:cNvPr id="10245" name="Timestamp"/>
          <p:cNvSpPr txBox="1">
            <a:spLocks noChangeArrowheads="1"/>
          </p:cNvSpPr>
          <p:nvPr/>
        </p:nvSpPr>
        <p:spPr bwMode="auto">
          <a:xfrm>
            <a:off x="279400" y="6103937"/>
            <a:ext cx="2540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s-PE" altLang="es-MX" sz="11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*Datos hasta 3 de febrero del 2014</a:t>
            </a:r>
            <a:endParaRPr lang="es-PE" altLang="es-MX" sz="11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46" name="Disclaimer"/>
          <p:cNvSpPr txBox="1">
            <a:spLocks noChangeArrowheads="1"/>
          </p:cNvSpPr>
          <p:nvPr/>
        </p:nvSpPr>
        <p:spPr bwMode="auto">
          <a:xfrm>
            <a:off x="4743450" y="5638800"/>
            <a:ext cx="41719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s-ES" sz="1000" dirty="0">
                <a:latin typeface="Times New Roman" pitchFamily="18" charset="0"/>
                <a:cs typeface="Arial" charset="0"/>
              </a:rPr>
              <a:t>Los límites y nombres que se muestran en este mapa no implican la emisión de una opinión de ningún tipo por parte de la Organización Mundial de la Salud en relación a la situación legal de ningún país, territorio, ciudad o área o de sus autoridades, o sobre la delimitación de fronteras o límites.  Líneas punteadas en los mapas representan fronteras aproximadas para las que aún no hay acuerdo. ©OMS 2014. Todos los derechos reservados.</a:t>
            </a:r>
          </a:p>
        </p:txBody>
      </p:sp>
      <p:pic>
        <p:nvPicPr>
          <p:cNvPr id="10247" name="WHOlogo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63" y="6084887"/>
            <a:ext cx="330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ataSource"/>
          <p:cNvSpPr txBox="1">
            <a:spLocks noChangeArrowheads="1"/>
          </p:cNvSpPr>
          <p:nvPr/>
        </p:nvSpPr>
        <p:spPr bwMode="auto">
          <a:xfrm>
            <a:off x="304800" y="5943600"/>
            <a:ext cx="25400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s-MX" sz="1100" dirty="0" err="1" smtClean="0">
                <a:latin typeface="Arial" charset="0"/>
              </a:rPr>
              <a:t>Fuente</a:t>
            </a:r>
            <a:r>
              <a:rPr lang="fr-FR" altLang="es-MX" sz="1100" dirty="0" smtClean="0">
                <a:latin typeface="Arial" charset="0"/>
              </a:rPr>
              <a:t>: </a:t>
            </a:r>
            <a:r>
              <a:rPr lang="fr-FR" altLang="es-MX" sz="1100" dirty="0" err="1" smtClean="0">
                <a:latin typeface="Arial" charset="0"/>
              </a:rPr>
              <a:t>RubeNS</a:t>
            </a:r>
            <a:r>
              <a:rPr lang="fr-FR" altLang="es-MX" sz="1100" dirty="0" smtClean="0">
                <a:latin typeface="Arial" charset="0"/>
              </a:rPr>
              <a:t> </a:t>
            </a:r>
            <a:r>
              <a:rPr lang="fr-FR" altLang="es-MX" sz="1100" dirty="0" err="1">
                <a:latin typeface="Arial" charset="0"/>
              </a:rPr>
              <a:t>Database</a:t>
            </a:r>
            <a:endParaRPr lang="en-US" altLang="es-MX" sz="1100" dirty="0"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1143000"/>
            <a:ext cx="9144000" cy="4371975"/>
            <a:chOff x="0" y="985838"/>
            <a:chExt cx="9144000" cy="4371975"/>
          </a:xfrm>
        </p:grpSpPr>
        <p:grpSp>
          <p:nvGrpSpPr>
            <p:cNvPr id="10242" name="Group 1"/>
            <p:cNvGrpSpPr>
              <a:grpSpLocks/>
            </p:cNvGrpSpPr>
            <p:nvPr/>
          </p:nvGrpSpPr>
          <p:grpSpPr bwMode="auto">
            <a:xfrm>
              <a:off x="0" y="985838"/>
              <a:ext cx="9144000" cy="4371975"/>
              <a:chOff x="0" y="986254"/>
              <a:chExt cx="9144000" cy="4371975"/>
            </a:xfrm>
          </p:grpSpPr>
          <p:pic>
            <p:nvPicPr>
              <p:cNvPr id="10248" name="Picture 2" descr="Y:\maps\measles\genotypes\rubella_genotype_map_Jan_Dec_201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5572" b="16864"/>
              <a:stretch>
                <a:fillRect/>
              </a:stretch>
            </p:blipFill>
            <p:spPr bwMode="auto">
              <a:xfrm>
                <a:off x="0" y="986254"/>
                <a:ext cx="9144000" cy="4371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ect_na"/>
              <p:cNvSpPr/>
              <p:nvPr/>
            </p:nvSpPr>
            <p:spPr bwMode="auto">
              <a:xfrm>
                <a:off x="6673850" y="5064541"/>
                <a:ext cx="317500" cy="139700"/>
              </a:xfrm>
              <a:prstGeom prst="rect">
                <a:avLst/>
              </a:prstGeom>
              <a:solidFill>
                <a:srgbClr val="828282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altLang="es-MX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50" name="legend_na"/>
              <p:cNvSpPr txBox="1">
                <a:spLocks noChangeArrowheads="1"/>
              </p:cNvSpPr>
              <p:nvPr/>
            </p:nvSpPr>
            <p:spPr bwMode="auto">
              <a:xfrm>
                <a:off x="6979790" y="5013176"/>
                <a:ext cx="1292393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s-MX" sz="1100" b="1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Not applicable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6462559" y="4352827"/>
              <a:ext cx="947695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bIns="0" rtlCol="0">
              <a:spAutoFit/>
            </a:bodyPr>
            <a:lstStyle/>
            <a:p>
              <a:r>
                <a:rPr lang="en-US" sz="1200" b="1" dirty="0" err="1" smtClean="0">
                  <a:latin typeface="Arial" pitchFamily="34" charset="0"/>
                  <a:cs typeface="Arial" pitchFamily="34" charset="0"/>
                </a:rPr>
                <a:t>Genotipos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98516" y="4342176"/>
              <a:ext cx="1554616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bIns="0" rtlCol="0">
              <a:spAutoFit/>
            </a:bodyPr>
            <a:lstStyle/>
            <a:p>
              <a:r>
                <a:rPr lang="es-ES_tradnl" sz="1000" b="1" dirty="0" smtClean="0">
                  <a:latin typeface="Arial" pitchFamily="34" charset="0"/>
                  <a:cs typeface="Arial" pitchFamily="34" charset="0"/>
                </a:rPr>
                <a:t>Gráfico proporcional</a:t>
              </a:r>
            </a:p>
            <a:p>
              <a:r>
                <a:rPr lang="es-ES_tradnl" sz="1000" b="1" dirty="0" smtClean="0">
                  <a:latin typeface="Arial" pitchFamily="34" charset="0"/>
                  <a:cs typeface="Arial" pitchFamily="34" charset="0"/>
                </a:rPr>
                <a:t>a  número de genotipo</a:t>
              </a:r>
              <a:endParaRPr lang="es-ES_tradnl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29058" y="4991492"/>
              <a:ext cx="1219200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tlCol="0">
              <a:spAutoFit/>
            </a:bodyPr>
            <a:lstStyle/>
            <a:p>
              <a:r>
                <a:rPr lang="en-US" sz="1300" b="1" dirty="0" smtClean="0"/>
                <a:t>No </a:t>
              </a:r>
              <a:r>
                <a:rPr lang="en-US" sz="1300" b="1" dirty="0" err="1" smtClean="0"/>
                <a:t>aplica</a:t>
              </a:r>
              <a:endParaRPr lang="en-US" sz="13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311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Distribución global de los genotipos de rubéola, 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rubella genotypes from Jan to Dec 2013</dc:title>
  <dc:creator>Bravo, Ms. Pamela (WDC)</dc:creator>
  <cp:lastModifiedBy>Pacis, Ms. Carmelita Lucia (WDC)</cp:lastModifiedBy>
  <cp:revision>9</cp:revision>
  <dcterms:created xsi:type="dcterms:W3CDTF">2014-03-20T19:11:15Z</dcterms:created>
  <dcterms:modified xsi:type="dcterms:W3CDTF">2014-03-20T22:07:51Z</dcterms:modified>
</cp:coreProperties>
</file>