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1" r:id="rId3"/>
    <p:sldId id="262" r:id="rId4"/>
    <p:sldId id="264" r:id="rId5"/>
    <p:sldId id="268" r:id="rId6"/>
    <p:sldId id="269" r:id="rId7"/>
    <p:sldId id="258" r:id="rId8"/>
    <p:sldId id="260" r:id="rId9"/>
    <p:sldId id="271" r:id="rId10"/>
    <p:sldId id="272" r:id="rId11"/>
    <p:sldId id="273" r:id="rId12"/>
    <p:sldId id="270"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kern="1200">
        <a:solidFill>
          <a:schemeClr val="tx1"/>
        </a:solidFill>
        <a:latin typeface="Calibri" pitchFamily="34" charset="0"/>
        <a:ea typeface="ＭＳ Ｐゴシック" pitchFamily="-84" charset="-128"/>
        <a:cs typeface="+mn-cs"/>
      </a:defRPr>
    </a:lvl6pPr>
    <a:lvl7pPr marL="2743200" algn="l" defTabSz="914400" rtl="0" eaLnBrk="1" latinLnBrk="0" hangingPunct="1">
      <a:defRPr kern="1200">
        <a:solidFill>
          <a:schemeClr val="tx1"/>
        </a:solidFill>
        <a:latin typeface="Calibri" pitchFamily="34" charset="0"/>
        <a:ea typeface="ＭＳ Ｐゴシック" pitchFamily="-84" charset="-128"/>
        <a:cs typeface="+mn-cs"/>
      </a:defRPr>
    </a:lvl7pPr>
    <a:lvl8pPr marL="3200400" algn="l" defTabSz="914400" rtl="0" eaLnBrk="1" latinLnBrk="0" hangingPunct="1">
      <a:defRPr kern="1200">
        <a:solidFill>
          <a:schemeClr val="tx1"/>
        </a:solidFill>
        <a:latin typeface="Calibri" pitchFamily="34" charset="0"/>
        <a:ea typeface="ＭＳ Ｐゴシック" pitchFamily="-84" charset="-128"/>
        <a:cs typeface="+mn-cs"/>
      </a:defRPr>
    </a:lvl8pPr>
    <a:lvl9pPr marL="3657600" algn="l" defTabSz="914400" rtl="0" eaLnBrk="1" latinLnBrk="0" hangingPunct="1">
      <a:defRPr kern="1200">
        <a:solidFill>
          <a:schemeClr val="tx1"/>
        </a:solidFill>
        <a:latin typeface="Calibri"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9697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44" d="100"/>
          <a:sy n="44" d="100"/>
        </p:scale>
        <p:origin x="-12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46390-5606-41C5-AD36-D1B19BC6CDD6}" type="doc">
      <dgm:prSet loTypeId="urn:microsoft.com/office/officeart/2005/8/layout/hProcess9" loCatId="process" qsTypeId="urn:microsoft.com/office/officeart/2005/8/quickstyle/simple1" qsCatId="simple" csTypeId="urn:microsoft.com/office/officeart/2005/8/colors/accent1_4" csCatId="accent1" phldr="1"/>
      <dgm:spPr/>
    </dgm:pt>
    <dgm:pt modelId="{25472FDD-0190-41CE-8848-4AC57FD01E5B}">
      <dgm:prSet phldrT="[Texto]"/>
      <dgm:spPr/>
      <dgm:t>
        <a:bodyPr/>
        <a:lstStyle/>
        <a:p>
          <a:r>
            <a:rPr lang="es-AR" dirty="0" smtClean="0"/>
            <a:t>Marco Legal definido claramente</a:t>
          </a:r>
          <a:endParaRPr lang="es-AR" dirty="0"/>
        </a:p>
      </dgm:t>
    </dgm:pt>
    <dgm:pt modelId="{6DA26FD0-513F-4958-B769-089D9789A27E}" type="parTrans" cxnId="{6A21C6A3-85CF-430A-A22D-D3F67EF35C9A}">
      <dgm:prSet/>
      <dgm:spPr/>
    </dgm:pt>
    <dgm:pt modelId="{1208D545-7B61-4505-819C-3E20BFA5EF28}" type="sibTrans" cxnId="{6A21C6A3-85CF-430A-A22D-D3F67EF35C9A}">
      <dgm:prSet/>
      <dgm:spPr/>
    </dgm:pt>
    <dgm:pt modelId="{670CCE20-3BBF-4D80-AD13-13ABDE591AAA}">
      <dgm:prSet phldrT="[Texto]"/>
      <dgm:spPr/>
      <dgm:t>
        <a:bodyPr/>
        <a:lstStyle/>
        <a:p>
          <a:r>
            <a:rPr lang="es-AR" dirty="0" smtClean="0"/>
            <a:t>Ciencia reguladora en la Toma de decisiones</a:t>
          </a:r>
          <a:endParaRPr lang="es-AR" dirty="0"/>
        </a:p>
      </dgm:t>
    </dgm:pt>
    <dgm:pt modelId="{B263FBB0-B4A5-46DD-891B-B8EAB659D140}" type="parTrans" cxnId="{62893AD5-460E-499A-817E-0B381AA3DBBD}">
      <dgm:prSet/>
      <dgm:spPr/>
    </dgm:pt>
    <dgm:pt modelId="{8607A906-EF08-404F-9E72-0915ABE3EE8B}" type="sibTrans" cxnId="{62893AD5-460E-499A-817E-0B381AA3DBBD}">
      <dgm:prSet/>
      <dgm:spPr/>
    </dgm:pt>
    <dgm:pt modelId="{10CA2FC2-47E9-4BF4-A726-85987B31B133}">
      <dgm:prSet phldrT="[Texto]"/>
      <dgm:spPr/>
      <dgm:t>
        <a:bodyPr/>
        <a:lstStyle/>
        <a:p>
          <a:r>
            <a:rPr lang="es-AR" dirty="0" smtClean="0"/>
            <a:t>Buenas Practicas regulatorias</a:t>
          </a:r>
          <a:endParaRPr lang="es-AR" dirty="0"/>
        </a:p>
      </dgm:t>
    </dgm:pt>
    <dgm:pt modelId="{B28EC768-4095-4CA6-978C-C4A76AD1BBDF}" type="parTrans" cxnId="{CA30F633-628A-499C-AAA2-3DC4C8B84057}">
      <dgm:prSet/>
      <dgm:spPr/>
    </dgm:pt>
    <dgm:pt modelId="{EFEB3EBF-1100-4DE2-8C72-F10E9769967D}" type="sibTrans" cxnId="{CA30F633-628A-499C-AAA2-3DC4C8B84057}">
      <dgm:prSet/>
      <dgm:spPr/>
    </dgm:pt>
    <dgm:pt modelId="{898229DC-0FCE-4F1A-9FCA-784C8799E568}" type="pres">
      <dgm:prSet presAssocID="{D5D46390-5606-41C5-AD36-D1B19BC6CDD6}" presName="CompostProcess" presStyleCnt="0">
        <dgm:presLayoutVars>
          <dgm:dir/>
          <dgm:resizeHandles val="exact"/>
        </dgm:presLayoutVars>
      </dgm:prSet>
      <dgm:spPr/>
    </dgm:pt>
    <dgm:pt modelId="{F4671F3F-9845-4ED2-8813-71E036F5F7FA}" type="pres">
      <dgm:prSet presAssocID="{D5D46390-5606-41C5-AD36-D1B19BC6CDD6}" presName="arrow" presStyleLbl="bgShp" presStyleIdx="0" presStyleCnt="1"/>
      <dgm:spPr/>
    </dgm:pt>
    <dgm:pt modelId="{63C82CC6-1705-4B73-A845-980A1253493B}" type="pres">
      <dgm:prSet presAssocID="{D5D46390-5606-41C5-AD36-D1B19BC6CDD6}" presName="linearProcess" presStyleCnt="0"/>
      <dgm:spPr/>
    </dgm:pt>
    <dgm:pt modelId="{F967DF30-D2CF-4E73-8DA2-FB7B151C3D65}" type="pres">
      <dgm:prSet presAssocID="{25472FDD-0190-41CE-8848-4AC57FD01E5B}" presName="textNode" presStyleLbl="node1" presStyleIdx="0" presStyleCnt="3">
        <dgm:presLayoutVars>
          <dgm:bulletEnabled val="1"/>
        </dgm:presLayoutVars>
      </dgm:prSet>
      <dgm:spPr/>
      <dgm:t>
        <a:bodyPr/>
        <a:lstStyle/>
        <a:p>
          <a:endParaRPr lang="es-AR"/>
        </a:p>
      </dgm:t>
    </dgm:pt>
    <dgm:pt modelId="{A72A2459-089A-4802-A379-96AD5F761FEC}" type="pres">
      <dgm:prSet presAssocID="{1208D545-7B61-4505-819C-3E20BFA5EF28}" presName="sibTrans" presStyleCnt="0"/>
      <dgm:spPr/>
    </dgm:pt>
    <dgm:pt modelId="{A4B1335F-C6B2-4FCB-96CC-B2A7FD18C178}" type="pres">
      <dgm:prSet presAssocID="{670CCE20-3BBF-4D80-AD13-13ABDE591AAA}" presName="textNode" presStyleLbl="node1" presStyleIdx="1" presStyleCnt="3">
        <dgm:presLayoutVars>
          <dgm:bulletEnabled val="1"/>
        </dgm:presLayoutVars>
      </dgm:prSet>
      <dgm:spPr/>
    </dgm:pt>
    <dgm:pt modelId="{14277C67-4588-4C56-A383-F16EB16D8DD9}" type="pres">
      <dgm:prSet presAssocID="{8607A906-EF08-404F-9E72-0915ABE3EE8B}" presName="sibTrans" presStyleCnt="0"/>
      <dgm:spPr/>
    </dgm:pt>
    <dgm:pt modelId="{E8B5F4F2-1B9E-4D19-AFC0-5C4D113CFCCB}" type="pres">
      <dgm:prSet presAssocID="{10CA2FC2-47E9-4BF4-A726-85987B31B133}" presName="textNode" presStyleLbl="node1" presStyleIdx="2" presStyleCnt="3">
        <dgm:presLayoutVars>
          <dgm:bulletEnabled val="1"/>
        </dgm:presLayoutVars>
      </dgm:prSet>
      <dgm:spPr/>
      <dgm:t>
        <a:bodyPr/>
        <a:lstStyle/>
        <a:p>
          <a:endParaRPr lang="es-AR"/>
        </a:p>
      </dgm:t>
    </dgm:pt>
  </dgm:ptLst>
  <dgm:cxnLst>
    <dgm:cxn modelId="{10941487-6FB8-464C-9219-3D1AA9DF2861}" type="presOf" srcId="{D5D46390-5606-41C5-AD36-D1B19BC6CDD6}" destId="{898229DC-0FCE-4F1A-9FCA-784C8799E568}" srcOrd="0" destOrd="0" presId="urn:microsoft.com/office/officeart/2005/8/layout/hProcess9"/>
    <dgm:cxn modelId="{CA30F633-628A-499C-AAA2-3DC4C8B84057}" srcId="{D5D46390-5606-41C5-AD36-D1B19BC6CDD6}" destId="{10CA2FC2-47E9-4BF4-A726-85987B31B133}" srcOrd="2" destOrd="0" parTransId="{B28EC768-4095-4CA6-978C-C4A76AD1BBDF}" sibTransId="{EFEB3EBF-1100-4DE2-8C72-F10E9769967D}"/>
    <dgm:cxn modelId="{6A21C6A3-85CF-430A-A22D-D3F67EF35C9A}" srcId="{D5D46390-5606-41C5-AD36-D1B19BC6CDD6}" destId="{25472FDD-0190-41CE-8848-4AC57FD01E5B}" srcOrd="0" destOrd="0" parTransId="{6DA26FD0-513F-4958-B769-089D9789A27E}" sibTransId="{1208D545-7B61-4505-819C-3E20BFA5EF28}"/>
    <dgm:cxn modelId="{52CF05C1-14A1-420F-BDA3-8209081FE398}" type="presOf" srcId="{25472FDD-0190-41CE-8848-4AC57FD01E5B}" destId="{F967DF30-D2CF-4E73-8DA2-FB7B151C3D65}" srcOrd="0" destOrd="0" presId="urn:microsoft.com/office/officeart/2005/8/layout/hProcess9"/>
    <dgm:cxn modelId="{62893AD5-460E-499A-817E-0B381AA3DBBD}" srcId="{D5D46390-5606-41C5-AD36-D1B19BC6CDD6}" destId="{670CCE20-3BBF-4D80-AD13-13ABDE591AAA}" srcOrd="1" destOrd="0" parTransId="{B263FBB0-B4A5-46DD-891B-B8EAB659D140}" sibTransId="{8607A906-EF08-404F-9E72-0915ABE3EE8B}"/>
    <dgm:cxn modelId="{EC6CCFAB-BA99-4699-BF1D-3119586B4C6F}" type="presOf" srcId="{10CA2FC2-47E9-4BF4-A726-85987B31B133}" destId="{E8B5F4F2-1B9E-4D19-AFC0-5C4D113CFCCB}" srcOrd="0" destOrd="0" presId="urn:microsoft.com/office/officeart/2005/8/layout/hProcess9"/>
    <dgm:cxn modelId="{97C27C25-D131-4F5C-9CBB-4F1E41DE04A5}" type="presOf" srcId="{670CCE20-3BBF-4D80-AD13-13ABDE591AAA}" destId="{A4B1335F-C6B2-4FCB-96CC-B2A7FD18C178}" srcOrd="0" destOrd="0" presId="urn:microsoft.com/office/officeart/2005/8/layout/hProcess9"/>
    <dgm:cxn modelId="{0614B88F-EFB3-4EA7-8E04-BBF4CE9E6873}" type="presParOf" srcId="{898229DC-0FCE-4F1A-9FCA-784C8799E568}" destId="{F4671F3F-9845-4ED2-8813-71E036F5F7FA}" srcOrd="0" destOrd="0" presId="urn:microsoft.com/office/officeart/2005/8/layout/hProcess9"/>
    <dgm:cxn modelId="{184D2509-564E-4E90-BEF4-3C8DA903252B}" type="presParOf" srcId="{898229DC-0FCE-4F1A-9FCA-784C8799E568}" destId="{63C82CC6-1705-4B73-A845-980A1253493B}" srcOrd="1" destOrd="0" presId="urn:microsoft.com/office/officeart/2005/8/layout/hProcess9"/>
    <dgm:cxn modelId="{E5E22E94-AF66-42DE-83F3-0FDFABB596BA}" type="presParOf" srcId="{63C82CC6-1705-4B73-A845-980A1253493B}" destId="{F967DF30-D2CF-4E73-8DA2-FB7B151C3D65}" srcOrd="0" destOrd="0" presId="urn:microsoft.com/office/officeart/2005/8/layout/hProcess9"/>
    <dgm:cxn modelId="{8312994F-3BD3-4A0D-ABA3-E165FFC1011A}" type="presParOf" srcId="{63C82CC6-1705-4B73-A845-980A1253493B}" destId="{A72A2459-089A-4802-A379-96AD5F761FEC}" srcOrd="1" destOrd="0" presId="urn:microsoft.com/office/officeart/2005/8/layout/hProcess9"/>
    <dgm:cxn modelId="{3EDCE86A-CBA6-4A17-A93B-31FD6B941BDE}" type="presParOf" srcId="{63C82CC6-1705-4B73-A845-980A1253493B}" destId="{A4B1335F-C6B2-4FCB-96CC-B2A7FD18C178}" srcOrd="2" destOrd="0" presId="urn:microsoft.com/office/officeart/2005/8/layout/hProcess9"/>
    <dgm:cxn modelId="{3F307A41-9B35-4C1B-8359-05F86A77332F}" type="presParOf" srcId="{63C82CC6-1705-4B73-A845-980A1253493B}" destId="{14277C67-4588-4C56-A383-F16EB16D8DD9}" srcOrd="3" destOrd="0" presId="urn:microsoft.com/office/officeart/2005/8/layout/hProcess9"/>
    <dgm:cxn modelId="{2646337B-C58F-4B23-9B2B-14610D246525}" type="presParOf" srcId="{63C82CC6-1705-4B73-A845-980A1253493B}" destId="{E8B5F4F2-1B9E-4D19-AFC0-5C4D113CFCCB}"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7C58C7D5-006A-4785-9232-6F2A1E37D0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35087F7D-939E-47C1-BD51-25A83A76D975}">
      <dgm:prSet phldrT="[Texto]"/>
      <dgm:spPr/>
      <dgm:t>
        <a:bodyPr/>
        <a:lstStyle/>
        <a:p>
          <a:r>
            <a:rPr lang="es-AR" dirty="0" smtClean="0"/>
            <a:t>Ventas por internet</a:t>
          </a:r>
          <a:endParaRPr lang="es-AR" dirty="0"/>
        </a:p>
      </dgm:t>
    </dgm:pt>
    <dgm:pt modelId="{B07CFABC-50FF-46E6-B1D7-72BB38BF3618}" type="parTrans" cxnId="{FA388E4E-7B9C-4B9E-BADF-26A211E8EAED}">
      <dgm:prSet/>
      <dgm:spPr/>
      <dgm:t>
        <a:bodyPr/>
        <a:lstStyle/>
        <a:p>
          <a:endParaRPr lang="es-AR"/>
        </a:p>
      </dgm:t>
    </dgm:pt>
    <dgm:pt modelId="{E02DA1AF-E66A-4C6A-BFEA-1BE45BCD1626}" type="sibTrans" cxnId="{FA388E4E-7B9C-4B9E-BADF-26A211E8EAED}">
      <dgm:prSet/>
      <dgm:spPr/>
      <dgm:t>
        <a:bodyPr/>
        <a:lstStyle/>
        <a:p>
          <a:endParaRPr lang="es-AR"/>
        </a:p>
      </dgm:t>
    </dgm:pt>
    <dgm:pt modelId="{05C1B9D5-59A2-4A81-84D2-66C58A8F9DE7}">
      <dgm:prSet phldrT="[Texto]"/>
      <dgm:spPr/>
      <dgm:t>
        <a:bodyPr/>
        <a:lstStyle/>
        <a:p>
          <a:r>
            <a:rPr lang="es-AR" dirty="0" smtClean="0"/>
            <a:t>Trazabilidad de medicamentos</a:t>
          </a:r>
          <a:endParaRPr lang="es-AR" dirty="0"/>
        </a:p>
      </dgm:t>
    </dgm:pt>
    <dgm:pt modelId="{FC6935BE-8CAB-4DAD-9626-C13C229884F9}" type="parTrans" cxnId="{47B729A5-F017-4453-914D-B3F15FC3309D}">
      <dgm:prSet/>
      <dgm:spPr/>
      <dgm:t>
        <a:bodyPr/>
        <a:lstStyle/>
        <a:p>
          <a:endParaRPr lang="es-AR"/>
        </a:p>
      </dgm:t>
    </dgm:pt>
    <dgm:pt modelId="{5D76AF49-7873-4166-B4BF-A3C3068F2A60}" type="sibTrans" cxnId="{47B729A5-F017-4453-914D-B3F15FC3309D}">
      <dgm:prSet/>
      <dgm:spPr/>
      <dgm:t>
        <a:bodyPr/>
        <a:lstStyle/>
        <a:p>
          <a:endParaRPr lang="es-AR"/>
        </a:p>
      </dgm:t>
    </dgm:pt>
    <dgm:pt modelId="{F0C03E1F-55EC-4EDE-B170-AD911A9BA7D1}" type="pres">
      <dgm:prSet presAssocID="{7C58C7D5-006A-4785-9232-6F2A1E37D0E8}" presName="Name0" presStyleCnt="0">
        <dgm:presLayoutVars>
          <dgm:dir/>
          <dgm:animLvl val="lvl"/>
          <dgm:resizeHandles/>
        </dgm:presLayoutVars>
      </dgm:prSet>
      <dgm:spPr/>
    </dgm:pt>
    <dgm:pt modelId="{9B267425-8091-4DD5-BA1A-171311E5BFCD}" type="pres">
      <dgm:prSet presAssocID="{35087F7D-939E-47C1-BD51-25A83A76D975}" presName="linNode" presStyleCnt="0"/>
      <dgm:spPr/>
    </dgm:pt>
    <dgm:pt modelId="{009AF11E-25FA-454E-A96A-CFE7A6B8A90C}" type="pres">
      <dgm:prSet presAssocID="{35087F7D-939E-47C1-BD51-25A83A76D975}" presName="parentShp" presStyleLbl="node1" presStyleIdx="0" presStyleCnt="2">
        <dgm:presLayoutVars>
          <dgm:bulletEnabled val="1"/>
        </dgm:presLayoutVars>
      </dgm:prSet>
      <dgm:spPr/>
      <dgm:t>
        <a:bodyPr/>
        <a:lstStyle/>
        <a:p>
          <a:endParaRPr lang="es-AR"/>
        </a:p>
      </dgm:t>
    </dgm:pt>
    <dgm:pt modelId="{D9982F66-B517-4C05-8E0F-0C8CC010D533}" type="pres">
      <dgm:prSet presAssocID="{35087F7D-939E-47C1-BD51-25A83A76D975}" presName="childShp" presStyleLbl="bgAccFollowNode1" presStyleIdx="0" presStyleCnt="2">
        <dgm:presLayoutVars>
          <dgm:bulletEnabled val="1"/>
        </dgm:presLayoutVars>
      </dgm:prSet>
      <dgm:spPr/>
      <dgm:t>
        <a:bodyPr/>
        <a:lstStyle/>
        <a:p>
          <a:endParaRPr lang="es-AR"/>
        </a:p>
      </dgm:t>
    </dgm:pt>
    <dgm:pt modelId="{E24B213D-CCA4-4D65-B9D5-B7BE81224916}" type="pres">
      <dgm:prSet presAssocID="{E02DA1AF-E66A-4C6A-BFEA-1BE45BCD1626}" presName="spacing" presStyleCnt="0"/>
      <dgm:spPr/>
    </dgm:pt>
    <dgm:pt modelId="{F36E0D39-B35F-4845-8B96-8524AC31B2FE}" type="pres">
      <dgm:prSet presAssocID="{05C1B9D5-59A2-4A81-84D2-66C58A8F9DE7}" presName="linNode" presStyleCnt="0"/>
      <dgm:spPr/>
    </dgm:pt>
    <dgm:pt modelId="{17F56AE2-A786-49C5-B6A6-9D2F1BA6DF59}" type="pres">
      <dgm:prSet presAssocID="{05C1B9D5-59A2-4A81-84D2-66C58A8F9DE7}" presName="parentShp" presStyleLbl="node1" presStyleIdx="1" presStyleCnt="2">
        <dgm:presLayoutVars>
          <dgm:bulletEnabled val="1"/>
        </dgm:presLayoutVars>
      </dgm:prSet>
      <dgm:spPr/>
    </dgm:pt>
    <dgm:pt modelId="{4AB8442D-A21D-4B53-9B11-5440DF84641C}" type="pres">
      <dgm:prSet presAssocID="{05C1B9D5-59A2-4A81-84D2-66C58A8F9DE7}" presName="childShp" presStyleLbl="bgAccFollowNode1" presStyleIdx="1" presStyleCnt="2">
        <dgm:presLayoutVars>
          <dgm:bulletEnabled val="1"/>
        </dgm:presLayoutVars>
      </dgm:prSet>
      <dgm:spPr/>
    </dgm:pt>
  </dgm:ptLst>
  <dgm:cxnLst>
    <dgm:cxn modelId="{9D262B4A-89E8-4132-B460-1F5D334B0D59}" type="presOf" srcId="{7C58C7D5-006A-4785-9232-6F2A1E37D0E8}" destId="{F0C03E1F-55EC-4EDE-B170-AD911A9BA7D1}" srcOrd="0" destOrd="0" presId="urn:microsoft.com/office/officeart/2005/8/layout/vList6"/>
    <dgm:cxn modelId="{B975C2A0-D173-4B57-A12B-2A67ADF65F8A}" type="presOf" srcId="{05C1B9D5-59A2-4A81-84D2-66C58A8F9DE7}" destId="{17F56AE2-A786-49C5-B6A6-9D2F1BA6DF59}" srcOrd="0" destOrd="0" presId="urn:microsoft.com/office/officeart/2005/8/layout/vList6"/>
    <dgm:cxn modelId="{FA388E4E-7B9C-4B9E-BADF-26A211E8EAED}" srcId="{7C58C7D5-006A-4785-9232-6F2A1E37D0E8}" destId="{35087F7D-939E-47C1-BD51-25A83A76D975}" srcOrd="0" destOrd="0" parTransId="{B07CFABC-50FF-46E6-B1D7-72BB38BF3618}" sibTransId="{E02DA1AF-E66A-4C6A-BFEA-1BE45BCD1626}"/>
    <dgm:cxn modelId="{47B729A5-F017-4453-914D-B3F15FC3309D}" srcId="{7C58C7D5-006A-4785-9232-6F2A1E37D0E8}" destId="{05C1B9D5-59A2-4A81-84D2-66C58A8F9DE7}" srcOrd="1" destOrd="0" parTransId="{FC6935BE-8CAB-4DAD-9626-C13C229884F9}" sibTransId="{5D76AF49-7873-4166-B4BF-A3C3068F2A60}"/>
    <dgm:cxn modelId="{68322A3F-D68A-4410-AF87-6B5F49A83DAE}" type="presOf" srcId="{35087F7D-939E-47C1-BD51-25A83A76D975}" destId="{009AF11E-25FA-454E-A96A-CFE7A6B8A90C}" srcOrd="0" destOrd="0" presId="urn:microsoft.com/office/officeart/2005/8/layout/vList6"/>
    <dgm:cxn modelId="{337810AB-C296-43D2-A184-B24CEDD55136}" type="presParOf" srcId="{F0C03E1F-55EC-4EDE-B170-AD911A9BA7D1}" destId="{9B267425-8091-4DD5-BA1A-171311E5BFCD}" srcOrd="0" destOrd="0" presId="urn:microsoft.com/office/officeart/2005/8/layout/vList6"/>
    <dgm:cxn modelId="{9BC0A7F5-CAF0-4491-ADFD-9F47D27D563E}" type="presParOf" srcId="{9B267425-8091-4DD5-BA1A-171311E5BFCD}" destId="{009AF11E-25FA-454E-A96A-CFE7A6B8A90C}" srcOrd="0" destOrd="0" presId="urn:microsoft.com/office/officeart/2005/8/layout/vList6"/>
    <dgm:cxn modelId="{03F8F1AC-011A-499D-8865-11E6DF13E2BB}" type="presParOf" srcId="{9B267425-8091-4DD5-BA1A-171311E5BFCD}" destId="{D9982F66-B517-4C05-8E0F-0C8CC010D533}" srcOrd="1" destOrd="0" presId="urn:microsoft.com/office/officeart/2005/8/layout/vList6"/>
    <dgm:cxn modelId="{3AF4BAEF-1DFB-43E8-8EFE-A9F66C79A8FD}" type="presParOf" srcId="{F0C03E1F-55EC-4EDE-B170-AD911A9BA7D1}" destId="{E24B213D-CCA4-4D65-B9D5-B7BE81224916}" srcOrd="1" destOrd="0" presId="urn:microsoft.com/office/officeart/2005/8/layout/vList6"/>
    <dgm:cxn modelId="{C9AC76B1-BB2B-41D6-8BB5-2538451309AC}" type="presParOf" srcId="{F0C03E1F-55EC-4EDE-B170-AD911A9BA7D1}" destId="{F36E0D39-B35F-4845-8B96-8524AC31B2FE}" srcOrd="2" destOrd="0" presId="urn:microsoft.com/office/officeart/2005/8/layout/vList6"/>
    <dgm:cxn modelId="{63D8141D-6EF4-4291-9FF5-13C45396CB26}" type="presParOf" srcId="{F36E0D39-B35F-4845-8B96-8524AC31B2FE}" destId="{17F56AE2-A786-49C5-B6A6-9D2F1BA6DF59}" srcOrd="0" destOrd="0" presId="urn:microsoft.com/office/officeart/2005/8/layout/vList6"/>
    <dgm:cxn modelId="{BD5F107A-B0B8-40AF-B7C8-0009C7B904C9}" type="presParOf" srcId="{F36E0D39-B35F-4845-8B96-8524AC31B2FE}" destId="{4AB8442D-A21D-4B53-9B11-5440DF84641C}"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CF734FC-673F-4AB3-B1FC-2D99AE658935}"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CEE0F26-3139-4326-B20B-7E9185C8326A}"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4AD4049-7856-4E55-B922-658D03423AD7}" type="slidenum">
              <a:rPr lang="es-ES" smtClean="0">
                <a:latin typeface="Arial" pitchFamily="34" charset="0"/>
              </a:rPr>
              <a:pPr/>
              <a:t>2</a:t>
            </a:fld>
            <a:endParaRPr lang="es-ES"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endParaRPr lang="es-MX" sz="9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A681718-CCB8-4E24-968F-3C5245DC1836}" type="slidenum">
              <a:rPr lang="es-ES" smtClean="0">
                <a:latin typeface="Arial" pitchFamily="34" charset="0"/>
              </a:rPr>
              <a:pPr/>
              <a:t>3</a:t>
            </a:fld>
            <a:endParaRPr lang="es-E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p:spPr>
        <p:txBody>
          <a:bodyPr/>
          <a:lstStyle/>
          <a:p>
            <a:pPr marL="228600" indent="-228600"/>
            <a:r>
              <a:rPr lang="es-ES" sz="1000" smtClean="0">
                <a:latin typeface="Arial" pitchFamily="34" charset="0"/>
              </a:rPr>
              <a:t>Luego de lo expuesto, se discutió el estado de la discusión en el ámbito de IMPACT! y se reiteraron los cuestionamientos en cuanto a la actuación de dicho Grupo sin el adecuado mandato por parte de los Estados miembros de la OMS, y la preocupación acerca de la injerencia de intereses ajenos al ámbito sanitario en el abordaje de los temas.-</a:t>
            </a:r>
          </a:p>
          <a:p>
            <a:pPr marL="228600" indent="-228600"/>
            <a:r>
              <a:rPr lang="es-ES" sz="1000" smtClean="0">
                <a:latin typeface="Arial" pitchFamily="34" charset="0"/>
              </a:rPr>
              <a:t>En consecuencia, se resaltó la necesidad de formar un nuevo ámbito en el marco de la OMS, con el debido mandato otorgado por los órganos directivos, en donde se discutan los temas desde un enfoque estrictamente sanitario, despojado de intereses ajenos que puedan priorizar cuestiones de propiedad intelectual y/o fomentar la limitación del acceso a medicamentos genéricos por parte de los pacientes.-</a:t>
            </a:r>
          </a:p>
          <a:p>
            <a:pPr marL="228600" indent="-228600"/>
            <a:r>
              <a:rPr lang="es-ES" sz="1000" smtClean="0">
                <a:latin typeface="Arial" pitchFamily="34" charset="0"/>
              </a:rPr>
              <a:t>En este sentido, se propuso la creación de un Grupo Intergubernamental conformado por representantes de los Estados miembros de OMS pertenecientes al sector de la Salud Pública. Esta postura fue aprobada en forma unánime por los países asistentes a la reunión, resaltándose la conveniencia de participar con una posición Regional en la próxima Asamblea Mundial de la Salud.-</a:t>
            </a:r>
          </a:p>
          <a:p>
            <a:pPr marL="228600" indent="-228600"/>
            <a:r>
              <a:rPr lang="es-ES" sz="1000" smtClean="0">
                <a:latin typeface="Arial" pitchFamily="34" charset="0"/>
              </a:rPr>
              <a:t>Es así que se acordó la formulación de un proyecto de Resolución para el Consejo de Salud de UNASUR por el cual se resuelve p</a:t>
            </a:r>
            <a:r>
              <a:rPr lang="es-MX" sz="1000" smtClean="0">
                <a:latin typeface="Arial" pitchFamily="34" charset="0"/>
              </a:rPr>
              <a:t>resentar a la 63ª Asamblea Mundial de la Salud un proyecto de Resolución acerca de la creación y funcionamiento de un grupo intergubernamental permanente como única instancia en el ámbito de la OMS para la prevención y combate a los productos médicos falsificados, a la vez que el Proyecto de Resolución de la Asamblea Mundial de Salud por el cual se establece dicho Grupo. Ambos proyectos fueron luego aprobados en la Reunión de Ministros de Cuenca. Se acompañan los documentos finales identificados como </a:t>
            </a:r>
            <a:r>
              <a:rPr lang="es-MX" sz="1000" b="1" smtClean="0">
                <a:latin typeface="Arial" pitchFamily="34" charset="0"/>
              </a:rPr>
              <a:t>ANEXO II</a:t>
            </a:r>
            <a:r>
              <a:rPr lang="es-MX" sz="1000" smtClean="0">
                <a:latin typeface="Arial" pitchFamily="34" charset="0"/>
              </a:rPr>
              <a:t> y </a:t>
            </a:r>
            <a:r>
              <a:rPr lang="es-MX" sz="1000" b="1" smtClean="0">
                <a:latin typeface="Arial" pitchFamily="34" charset="0"/>
              </a:rPr>
              <a:t>ANEXO III</a:t>
            </a:r>
            <a:r>
              <a:rPr lang="es-MX" sz="1000" smtClean="0">
                <a:latin typeface="Arial" pitchFamily="34" charset="0"/>
              </a:rPr>
              <a:t>, respectivamente.-</a:t>
            </a:r>
          </a:p>
          <a:p>
            <a:pPr marL="228600" indent="-228600"/>
            <a:r>
              <a:rPr lang="es-MX" sz="1000" smtClean="0">
                <a:latin typeface="Arial" pitchFamily="34" charset="0"/>
              </a:rPr>
              <a:t>Se acordó asimismo que se trataría de que los países asiáticos y de la Unión Africana (invitados a participar como oyentes del evento), como así también del Caribe Inglés (CARICOM) presten su apoyo a la propuesta de UNASUR.-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016C86C-CDE9-4E67-A819-F42142BE34FC}" type="slidenum">
              <a:rPr lang="es-ES" smtClean="0">
                <a:latin typeface="Arial" pitchFamily="34" charset="0"/>
              </a:rPr>
              <a:pPr/>
              <a:t>4</a:t>
            </a:fld>
            <a:endParaRPr lang="es-E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r>
              <a:rPr lang="es-AR" sz="1000" smtClean="0">
                <a:latin typeface="Arial" pitchFamily="34" charset="0"/>
              </a:rPr>
              <a:t>El creciente comercio internacional de productos farmacéuticos y las ventas por internet han facilitado aún más la entrada de productos médicos «falsificados» en la cadena de suministros. En una reunión celebrada antes de la undécima Conferencia Internacional de Organismos de Reglamentación</a:t>
            </a:r>
          </a:p>
          <a:p>
            <a:r>
              <a:rPr lang="es-AR" sz="1000" smtClean="0">
                <a:latin typeface="Arial" pitchFamily="34" charset="0"/>
              </a:rPr>
              <a:t>Farmacéutica (Madrid, 16 a 19 de febrero de 2004), se examinaron aspectos relativos a la lucha contra la falsificación. En la Conferencia, a la que concurrieron organismos de reglamentación de casi 100 Estados Miembros, se formularon recomendaciones y se pidió a la OMS que preparara un documento de orientación para la elaboración de un convenio internacional sobre falsificación de medicamentos, y convocara una reunión de autoridades de reglamentación para examinarlo. Esa reunión y ulteriores trabajos aclaratorios revelaron que no había consenso entre los Estados Miembros para elaborar</a:t>
            </a:r>
          </a:p>
          <a:p>
            <a:r>
              <a:rPr lang="es-AR" sz="1000" smtClean="0">
                <a:latin typeface="Arial" pitchFamily="34" charset="0"/>
              </a:rPr>
              <a:t>ese convenio internacional; a raíz de ello surgió la idea de forjar una alianza internacional amplia orientada a la acción y dirigida por la OMS. En 2006, esto movió a la OMS a establecer el Grupo Especial Internacional contra la Falsificación de Productos Médicos.</a:t>
            </a:r>
          </a:p>
          <a:p>
            <a:r>
              <a:rPr lang="es-AR" sz="1000" smtClean="0">
                <a:latin typeface="Arial" pitchFamily="34" charset="0"/>
              </a:rPr>
              <a:t>- En 2009, como resultado de los debates de la 61.a Asamblea Mundial de la Salud y la 124.a reunión del Consejo Ejecutivo, así como las cuestiones planteadas en torno a la implicación de la OMS en el Grupo Especial,1 la Organización restableció formalmente su propio programa para combatir los</a:t>
            </a:r>
          </a:p>
          <a:p>
            <a:r>
              <a:rPr lang="es-AR" sz="1000" smtClean="0">
                <a:latin typeface="Arial" pitchFamily="34" charset="0"/>
              </a:rPr>
              <a:t>medicamentos «falsificados» dentro del Departamento de Medicamentos Esenciales y Políticas Farmacéuticas, y además siguió participando en el Grupo Especial. También estableció una distinción neta entre las actividades de la Secretaría y las del Grupo Especial; por ejemplo, se crearon dos sitios</a:t>
            </a:r>
          </a:p>
          <a:p>
            <a:r>
              <a:rPr lang="es-AR" sz="1000" smtClean="0">
                <a:latin typeface="Arial" pitchFamily="34" charset="0"/>
              </a:rPr>
              <a:t>web diferentes y se publicó una nueva hoja descriptiva.</a:t>
            </a:r>
            <a:endParaRPr lang="es-MX" sz="10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839CD9-76D1-40AB-88B2-41E07B996F26}" type="slidenum">
              <a:rPr lang="es-ES" sz="1200"/>
              <a:pPr algn="r"/>
              <a:t>5</a:t>
            </a:fld>
            <a:endParaRPr lang="es-E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r>
              <a:rPr lang="es-MX" smtClean="0">
                <a:latin typeface="Arial" pitchFamily="34" charset="0"/>
              </a:rPr>
              <a:t>21. La OMS debería continuar las actividades programáticas relacionadas con los mandatos de la Asamblea Mundial de la Salud estipulados en las resoluciones WHA41.16, WHA47.13 y WHA61.21, que no guardan relación con el IMPACT.</a:t>
            </a:r>
          </a:p>
          <a:p>
            <a:r>
              <a:rPr lang="es-MX" smtClean="0">
                <a:latin typeface="Arial" pitchFamily="34" charset="0"/>
              </a:rPr>
              <a:t>22. Los mecanismos adoptados por la OMS para cumplir su mandato deberían velar por la transparencia y la inclusión en su concepción y composición, con el fin de evitar la aparición de conflictos de intereses en los actores involucrados, y deberían garantizar la supervisión de sus actividades y la rendición de cuentas.</a:t>
            </a:r>
          </a:p>
          <a:p>
            <a:r>
              <a:rPr lang="es-MX" b="1" smtClean="0">
                <a:latin typeface="Arial" pitchFamily="34" charset="0"/>
              </a:rPr>
              <a:t>La resolución WHA41.16 sobre el uso racional de los medicamentos (1988). </a:t>
            </a:r>
            <a:r>
              <a:rPr lang="es-MX" smtClean="0">
                <a:latin typeface="Arial" pitchFamily="34" charset="0"/>
              </a:rPr>
              <a:t>La Asamblea de la Salud pidió al Director General, entre otras cosas, «</a:t>
            </a:r>
            <a:r>
              <a:rPr lang="es-MX" i="1" smtClean="0">
                <a:latin typeface="Arial" pitchFamily="34" charset="0"/>
              </a:rPr>
              <a:t>que emprenda programas para la prevención y detección de la exportación, la importación y el contrabando de preparaciones farmacéuticas indebidamente etiquetadas, adulteradas, falsificadas o que no se ajustan a las normas de calidad exigidas y que coopere con el Secretario General de las Naciones Unidas en los casos de violación de las normas de los tratados internacionales sobre medicamentos</a:t>
            </a:r>
            <a:r>
              <a:rPr lang="es-MX" smtClean="0">
                <a:latin typeface="Arial" pitchFamily="34" charset="0"/>
              </a:rPr>
              <a:t>».</a:t>
            </a:r>
          </a:p>
          <a:p>
            <a:r>
              <a:rPr lang="es-MX" smtClean="0">
                <a:latin typeface="Arial" pitchFamily="34" charset="0"/>
              </a:rPr>
              <a:t>• </a:t>
            </a:r>
            <a:r>
              <a:rPr lang="es-MX" b="1" smtClean="0">
                <a:latin typeface="Arial" pitchFamily="34" charset="0"/>
              </a:rPr>
              <a:t>La resolución WHA47.13 sobre el uso racional de los medicamentos y el Programa de Acción de la OMS sobre Medicamentos Esenciales (1994). </a:t>
            </a:r>
            <a:r>
              <a:rPr lang="es-MX" smtClean="0">
                <a:latin typeface="Arial" pitchFamily="34" charset="0"/>
              </a:rPr>
              <a:t>En ella la Asamblea de la Salud pidió al Director General, entre otras cosas, «</a:t>
            </a:r>
            <a:r>
              <a:rPr lang="es-MX" i="1" smtClean="0">
                <a:latin typeface="Arial" pitchFamily="34" charset="0"/>
              </a:rPr>
              <a:t>que apoye a los Estados Miembros en sus</a:t>
            </a:r>
          </a:p>
          <a:p>
            <a:r>
              <a:rPr lang="es-MX" i="1" smtClean="0">
                <a:latin typeface="Arial" pitchFamily="34" charset="0"/>
              </a:rPr>
              <a:t>esfuerzos para garantizar que los medicamentos disponibles son de buena calidad y para combatir la utilización de medicamentos falsificados</a:t>
            </a:r>
            <a:r>
              <a:rPr lang="es-MX" smtClean="0">
                <a:latin typeface="Arial" pitchFamily="34" charset="0"/>
              </a:rPr>
              <a:t>».</a:t>
            </a:r>
          </a:p>
          <a:p>
            <a:r>
              <a:rPr lang="es-MX" smtClean="0">
                <a:latin typeface="Arial" pitchFamily="34" charset="0"/>
              </a:rPr>
              <a:t>la Resolución WHA 61.21 solicitó a la Directora General que </a:t>
            </a:r>
            <a:r>
              <a:rPr lang="es-AR" smtClean="0">
                <a:latin typeface="Arial" pitchFamily="34" charset="0"/>
              </a:rPr>
              <a:t>“establezca con urgencia un grupo de trabajo especial de duración limitada integrado por expertos y orientado a la obtención de resultados, para que examine la actual financiación y coordinación de las actividades de investigación y desarrollo, así como propuestas de fuentes nuevas e innovadoras de financiación para estimular dichas actividades por lo que respecta a las enfermedades de tipo II y de tipo III y a las necesidades específicas de los países en desarrollo en materia de investigación y desarrollo en relación con las enfermedades de tipo I, y abierto a la consideración de propuestas de los Estados Miembros, y que presente un informe sobre los progresos realizados a la 62ª Asamblea Mundial de la Salud, y un informe definitivo a la 63ª Asamblea Mundial de la Salud por conducto del Consejo Ejecutivo”</a:t>
            </a:r>
            <a:r>
              <a:rPr lang="es-ES" smtClean="0">
                <a:latin typeface="Arial" pitchFamily="34" charset="0"/>
              </a:rPr>
              <a:t> </a:t>
            </a:r>
            <a:endParaRPr lang="es-MX"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10AF20-9764-49AB-A1D2-C47BD1B1431B}" type="slidenum">
              <a:rPr lang="es-ES" sz="1200"/>
              <a:pPr algn="r"/>
              <a:t>6</a:t>
            </a:fld>
            <a:endParaRPr lang="es-E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r>
              <a:rPr lang="es-MX" smtClean="0">
                <a:latin typeface="Arial" pitchFamily="34" charset="0"/>
              </a:rPr>
              <a:t>21. La OMS debería continuar las actividades programáticas relacionadas con los mandatos de la Asamblea Mundial de la Salud estipulados en las resoluciones WHA41.16, WHA47.13 y WHA61.21, que no guardan relación con el IMPACT.</a:t>
            </a:r>
          </a:p>
          <a:p>
            <a:r>
              <a:rPr lang="es-MX" smtClean="0">
                <a:latin typeface="Arial" pitchFamily="34" charset="0"/>
              </a:rPr>
              <a:t>22. Los mecanismos adoptados por la OMS para cumplir su mandato deberían velar por la transparencia y la inclusión en su concepción y composición, con el fin de evitar la aparición de conflictos de intereses en los actores involucrados, y deberían garantizar la supervisión de sus actividades y la rendición de cuentas.</a:t>
            </a:r>
          </a:p>
          <a:p>
            <a:r>
              <a:rPr lang="es-MX" b="1" smtClean="0">
                <a:latin typeface="Arial" pitchFamily="34" charset="0"/>
              </a:rPr>
              <a:t>La resolución WHA41.16 sobre el uso racional de los medicamentos (1988). </a:t>
            </a:r>
            <a:r>
              <a:rPr lang="es-MX" smtClean="0">
                <a:latin typeface="Arial" pitchFamily="34" charset="0"/>
              </a:rPr>
              <a:t>La Asamblea de la Salud pidió al Director General, entre otras cosas, «</a:t>
            </a:r>
            <a:r>
              <a:rPr lang="es-MX" i="1" smtClean="0">
                <a:latin typeface="Arial" pitchFamily="34" charset="0"/>
              </a:rPr>
              <a:t>que emprenda programas para la prevención y detección de la exportación, la importación y el contrabando de preparaciones farmacéuticas indebidamente etiquetadas, adulteradas, falsificadas o que no se ajustan a las normas de calidad exigidas y que coopere con el Secretario General de las Naciones Unidas en los casos de violación de las normas de los tratados internacionales sobre medicamentos</a:t>
            </a:r>
            <a:r>
              <a:rPr lang="es-MX" smtClean="0">
                <a:latin typeface="Arial" pitchFamily="34" charset="0"/>
              </a:rPr>
              <a:t>».</a:t>
            </a:r>
          </a:p>
          <a:p>
            <a:r>
              <a:rPr lang="es-MX" smtClean="0">
                <a:latin typeface="Arial" pitchFamily="34" charset="0"/>
              </a:rPr>
              <a:t>• </a:t>
            </a:r>
            <a:r>
              <a:rPr lang="es-MX" b="1" smtClean="0">
                <a:latin typeface="Arial" pitchFamily="34" charset="0"/>
              </a:rPr>
              <a:t>La resolución WHA47.13 sobre el uso racional de los medicamentos y el Programa de Acción de la OMS sobre Medicamentos Esenciales (1994). </a:t>
            </a:r>
            <a:r>
              <a:rPr lang="es-MX" smtClean="0">
                <a:latin typeface="Arial" pitchFamily="34" charset="0"/>
              </a:rPr>
              <a:t>En ella la Asamblea de la Salud pidió al Director General, entre otras cosas, «</a:t>
            </a:r>
            <a:r>
              <a:rPr lang="es-MX" i="1" smtClean="0">
                <a:latin typeface="Arial" pitchFamily="34" charset="0"/>
              </a:rPr>
              <a:t>que apoye a los Estados Miembros en sus</a:t>
            </a:r>
          </a:p>
          <a:p>
            <a:r>
              <a:rPr lang="es-MX" i="1" smtClean="0">
                <a:latin typeface="Arial" pitchFamily="34" charset="0"/>
              </a:rPr>
              <a:t>esfuerzos para garantizar que los medicamentos disponibles son de buena calidad y para combatir la utilización de medicamentos falsificados</a:t>
            </a:r>
            <a:r>
              <a:rPr lang="es-MX" smtClean="0">
                <a:latin typeface="Arial" pitchFamily="34" charset="0"/>
              </a:rPr>
              <a:t>».</a:t>
            </a:r>
          </a:p>
          <a:p>
            <a:r>
              <a:rPr lang="es-MX" smtClean="0">
                <a:latin typeface="Arial" pitchFamily="34" charset="0"/>
              </a:rPr>
              <a:t>la Resolución WHA 61.21 solicitó a la Directora General que </a:t>
            </a:r>
            <a:r>
              <a:rPr lang="es-AR" smtClean="0">
                <a:latin typeface="Arial" pitchFamily="34" charset="0"/>
              </a:rPr>
              <a:t>“establezca con urgencia un grupo de trabajo especial de duración limitada integrado por expertos y orientado a la obtención de resultados, para que examine la actual financiación y coordinación de las actividades de investigación y desarrollo, así como propuestas de fuentes nuevas e innovadoras de financiación para estimular dichas actividades por lo que respecta a las enfermedades de tipo II y de tipo III y a las necesidades específicas de los países en desarrollo en materia de investigación y desarrollo en relación con las enfermedades de tipo I, y abierto a la consideración de propuestas de los Estados Miembros, y que presente un informe sobre los progresos realizados a la 62ª Asamblea Mundial de la Salud, y un informe definitivo a la 63ª Asamblea Mundial de la Salud por conducto del Consejo Ejecutivo”</a:t>
            </a:r>
            <a:r>
              <a:rPr lang="es-ES" smtClean="0">
                <a:latin typeface="Arial" pitchFamily="34" charset="0"/>
              </a:rPr>
              <a:t> </a:t>
            </a:r>
            <a:endParaRPr lang="es-MX"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1CEE0F26-3139-4326-B20B-7E9185C8326A}"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4" name="Action Button: Forward or Next 4">
            <a:hlinkClick r:id="" action="ppaction://hlinkshowjump?jump=nextslide" highlightClick="1"/>
          </p:cNvPr>
          <p:cNvSpPr>
            <a:spLocks noChangeArrowheads="1"/>
          </p:cNvSpPr>
          <p:nvPr userDrawn="1"/>
        </p:nvSpPr>
        <p:spPr bwMode="auto">
          <a:xfrm>
            <a:off x="8291513" y="6451600"/>
            <a:ext cx="249237" cy="296863"/>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Action Button: Back or Previous 6">
            <a:hlinkClick r:id="" action="ppaction://hlinkshowjump?jump=previousslide" highlightClick="1"/>
          </p:cNvPr>
          <p:cNvSpPr>
            <a:spLocks noChangeArrowheads="1"/>
          </p:cNvSpPr>
          <p:nvPr userDrawn="1"/>
        </p:nvSpPr>
        <p:spPr bwMode="auto">
          <a:xfrm>
            <a:off x="7886700" y="6451600"/>
            <a:ext cx="249238" cy="296863"/>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 Placeholder 7"/>
          <p:cNvSpPr>
            <a:spLocks noGrp="1"/>
          </p:cNvSpPr>
          <p:nvPr>
            <p:ph type="body" sz="quarter" idx="13"/>
          </p:nvPr>
        </p:nvSpPr>
        <p:spPr>
          <a:xfrm>
            <a:off x="442915" y="1147083"/>
            <a:ext cx="8207375" cy="608439"/>
          </a:xfrm>
          <a:prstGeom prst="rect">
            <a:avLst/>
          </a:prstGeom>
        </p:spPr>
        <p:txBody>
          <a:bodyPr>
            <a:normAutofit/>
          </a:bodyPr>
          <a:lstStyle>
            <a:lvl1pPr marL="0" indent="0">
              <a:buNone/>
              <a:defRPr sz="3200" cap="all" baseline="0">
                <a:solidFill>
                  <a:srgbClr val="313131"/>
                </a:solidFill>
                <a:latin typeface="12 pt Helvetica* 55 Roman   05472"/>
              </a:defRPr>
            </a:lvl1pPr>
          </a:lstStyle>
          <a:p>
            <a:pPr lvl="0"/>
            <a:r>
              <a:rPr lang="en-CA"/>
              <a:t>Click to edit Master text styles</a:t>
            </a:r>
          </a:p>
        </p:txBody>
      </p:sp>
      <p:sp>
        <p:nvSpPr>
          <p:cNvPr id="9" name="Text Placeholder 9"/>
          <p:cNvSpPr>
            <a:spLocks noGrp="1"/>
          </p:cNvSpPr>
          <p:nvPr>
            <p:ph type="body" sz="quarter" idx="14"/>
          </p:nvPr>
        </p:nvSpPr>
        <p:spPr>
          <a:xfrm>
            <a:off x="442915" y="1888918"/>
            <a:ext cx="8207375" cy="4257884"/>
          </a:xfrm>
          <a:prstGeom prst="rect">
            <a:avLst/>
          </a:prstGeom>
        </p:spPr>
        <p:txBody>
          <a:bodyPr>
            <a:normAutofit/>
          </a:bodyPr>
          <a:lstStyle>
            <a:lvl1pPr marL="0" indent="0">
              <a:buNone/>
              <a:defRPr sz="2500" baseline="0">
                <a:solidFill>
                  <a:srgbClr val="313131"/>
                </a:solidFill>
                <a:latin typeface="12 pt Helvetica* 55 Roman   05472"/>
              </a:defRPr>
            </a:lvl1pPr>
          </a:lstStyle>
          <a:p>
            <a:pPr lvl="0"/>
            <a:r>
              <a:rPr lang="en-CA"/>
              <a:t>Click to edit Master text styles</a:t>
            </a:r>
          </a:p>
        </p:txBody>
      </p:sp>
      <p:sp>
        <p:nvSpPr>
          <p:cNvPr id="6" name="Slide Number Placeholder 5"/>
          <p:cNvSpPr>
            <a:spLocks noGrp="1"/>
          </p:cNvSpPr>
          <p:nvPr>
            <p:ph type="sldNum" sz="quarter" idx="15"/>
          </p:nvPr>
        </p:nvSpPr>
        <p:spPr/>
        <p:txBody>
          <a:bodyPr/>
          <a:lstStyle>
            <a:lvl1pPr>
              <a:defRPr smtClean="0"/>
            </a:lvl1pPr>
          </a:lstStyle>
          <a:p>
            <a:pPr>
              <a:defRPr/>
            </a:pPr>
            <a:fld id="{79B4FF83-4604-4A52-A703-3F72E51B147B}" type="slidenum">
              <a:rPr lang="en-US"/>
              <a:pPr>
                <a:defRPr/>
              </a:pPr>
              <a:t>‹Nº›</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02">
    <p:spTree>
      <p:nvGrpSpPr>
        <p:cNvPr id="1" name=""/>
        <p:cNvGrpSpPr/>
        <p:nvPr/>
      </p:nvGrpSpPr>
      <p:grpSpPr>
        <a:xfrm>
          <a:off x="0" y="0"/>
          <a:ext cx="0" cy="0"/>
          <a:chOff x="0" y="0"/>
          <a:chExt cx="0" cy="0"/>
        </a:xfrm>
      </p:grpSpPr>
      <p:sp>
        <p:nvSpPr>
          <p:cNvPr id="6" name="Action Button: Forward or Next 4">
            <a:hlinkClick r:id="" action="ppaction://hlinkshowjump?jump=nextslide" highlightClick="1"/>
          </p:cNvPr>
          <p:cNvSpPr>
            <a:spLocks noChangeArrowheads="1"/>
          </p:cNvSpPr>
          <p:nvPr userDrawn="1"/>
        </p:nvSpPr>
        <p:spPr bwMode="auto">
          <a:xfrm>
            <a:off x="8291513" y="6451600"/>
            <a:ext cx="249237" cy="296863"/>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Action Button: Back or Previous 6">
            <a:hlinkClick r:id="" action="ppaction://hlinkshowjump?jump=previousslide" highlightClick="1"/>
          </p:cNvPr>
          <p:cNvSpPr>
            <a:spLocks noChangeArrowheads="1"/>
          </p:cNvSpPr>
          <p:nvPr userDrawn="1"/>
        </p:nvSpPr>
        <p:spPr bwMode="auto">
          <a:xfrm>
            <a:off x="7886700" y="6451600"/>
            <a:ext cx="249238" cy="296863"/>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Text Placeholder 7"/>
          <p:cNvSpPr>
            <a:spLocks noGrp="1"/>
          </p:cNvSpPr>
          <p:nvPr>
            <p:ph type="body" sz="quarter" idx="13"/>
          </p:nvPr>
        </p:nvSpPr>
        <p:spPr>
          <a:xfrm>
            <a:off x="442915" y="1147083"/>
            <a:ext cx="8207375" cy="608439"/>
          </a:xfrm>
          <a:prstGeom prst="rect">
            <a:avLst/>
          </a:prstGeom>
        </p:spPr>
        <p:txBody>
          <a:bodyPr>
            <a:normAutofit/>
          </a:bodyPr>
          <a:lstStyle>
            <a:lvl1pPr marL="0" indent="0">
              <a:buNone/>
              <a:defRPr sz="3200" cap="all" baseline="0">
                <a:solidFill>
                  <a:srgbClr val="313131"/>
                </a:solidFill>
                <a:latin typeface="12 pt Helvetica* 55 Roman   05472"/>
              </a:defRPr>
            </a:lvl1pPr>
          </a:lstStyle>
          <a:p>
            <a:pPr lvl="0"/>
            <a:r>
              <a:rPr lang="en-CA"/>
              <a:t>Click to edit Master text styles</a:t>
            </a:r>
          </a:p>
        </p:txBody>
      </p:sp>
      <p:sp>
        <p:nvSpPr>
          <p:cNvPr id="5" name="Text Placeholder 11"/>
          <p:cNvSpPr>
            <a:spLocks noGrp="1"/>
          </p:cNvSpPr>
          <p:nvPr>
            <p:ph type="body" sz="quarter" idx="15"/>
          </p:nvPr>
        </p:nvSpPr>
        <p:spPr>
          <a:xfrm>
            <a:off x="442915" y="1889125"/>
            <a:ext cx="8207373" cy="4257675"/>
          </a:xfrm>
          <a:prstGeom prst="rect">
            <a:avLst/>
          </a:prstGeom>
        </p:spPr>
        <p:txBody>
          <a:bodyPr vert="horz"/>
          <a:lstStyle>
            <a:lvl1pPr>
              <a:defRPr sz="2800" baseline="0">
                <a:solidFill>
                  <a:srgbClr val="313131"/>
                </a:solidFill>
                <a:latin typeface="12 pt Helvetica* 55 Roman   05472"/>
              </a:defRPr>
            </a:lvl1pPr>
            <a:lvl2pPr>
              <a:defRPr sz="2400">
                <a:solidFill>
                  <a:srgbClr val="313131"/>
                </a:solidFill>
                <a:latin typeface="12 pt Helvetica* 55 Roman   05472"/>
              </a:defRPr>
            </a:lvl2pPr>
            <a:lvl3pPr>
              <a:defRPr sz="2200">
                <a:solidFill>
                  <a:srgbClr val="313131"/>
                </a:solidFill>
                <a:latin typeface="12 pt Helvetica* 55 Roman   05472"/>
              </a:defRPr>
            </a:lvl3pPr>
            <a:lvl4pPr>
              <a:defRPr sz="2000">
                <a:solidFill>
                  <a:srgbClr val="313131"/>
                </a:solidFill>
                <a:latin typeface="12 pt Helvetica* 55 Roman   05472"/>
              </a:defRPr>
            </a:lvl4pPr>
            <a:lvl5pPr>
              <a:defRPr sz="1800">
                <a:solidFill>
                  <a:srgbClr val="313131"/>
                </a:solidFill>
                <a:latin typeface="12 pt Helvetica* 55 Roman   05472"/>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Slide Number Placeholder 2"/>
          <p:cNvSpPr>
            <a:spLocks noGrp="1"/>
          </p:cNvSpPr>
          <p:nvPr>
            <p:ph type="sldNum" sz="quarter" idx="16"/>
          </p:nvPr>
        </p:nvSpPr>
        <p:spPr/>
        <p:txBody>
          <a:bodyPr/>
          <a:lstStyle>
            <a:lvl1pPr>
              <a:defRPr smtClean="0"/>
            </a:lvl1pPr>
          </a:lstStyle>
          <a:p>
            <a:pPr>
              <a:defRPr/>
            </a:pPr>
            <a:fld id="{27C2FDA4-527A-4D95-8180-043E89AB902C}" type="slidenum">
              <a:rPr lang="en-US"/>
              <a:pPr>
                <a:defRPr/>
              </a:pPr>
              <a:t>‹Nº›</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1_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40750" y="6383338"/>
            <a:ext cx="514350" cy="365125"/>
          </a:xfrm>
          <a:prstGeom prst="rect">
            <a:avLst/>
          </a:prstGeom>
        </p:spPr>
        <p:txBody>
          <a:bodyPr vert="horz" wrap="square" lIns="91440" tIns="45720" rIns="91440" bIns="45720" numCol="1" anchor="ctr" anchorCtr="0" compatLnSpc="1">
            <a:prstTxWarp prst="textNoShape">
              <a:avLst/>
            </a:prstTxWarp>
          </a:bodyPr>
          <a:lstStyle>
            <a:lvl1pPr algn="ctr">
              <a:defRPr sz="1500" smtClean="0">
                <a:solidFill>
                  <a:srgbClr val="96979B"/>
                </a:solidFill>
                <a:latin typeface="12 pt Helvetica* 55 Roman   054" charset="0"/>
              </a:defRPr>
            </a:lvl1pPr>
          </a:lstStyle>
          <a:p>
            <a:pPr>
              <a:defRPr/>
            </a:pPr>
            <a:fld id="{C4BD8CF4-41E1-41A8-8F7A-53750B1AFC99}" type="slidenum">
              <a:rPr lang="en-US"/>
              <a:pPr>
                <a:defRPr/>
              </a:pPr>
              <a:t>‹Nº›</a:t>
            </a:fld>
            <a:endParaRPr lang="en-US"/>
          </a:p>
        </p:txBody>
      </p:sp>
      <p:sp>
        <p:nvSpPr>
          <p:cNvPr id="2" name="Action Button: Forward or Next 1">
            <a:hlinkClick r:id="" action="ppaction://hlinkshowjump?jump=nextslide" highlightClick="1"/>
          </p:cNvPr>
          <p:cNvSpPr>
            <a:spLocks noChangeArrowheads="1"/>
          </p:cNvSpPr>
          <p:nvPr/>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Action Button: Back or Previous 2">
            <a:hlinkClick r:id="" action="ppaction://hlinkshowjump?jump=previousslide" highlightClick="1"/>
          </p:cNvPr>
          <p:cNvSpPr>
            <a:spLocks noChangeArrowheads="1"/>
          </p:cNvSpPr>
          <p:nvPr/>
        </p:nvSpPr>
        <p:spPr bwMode="auto">
          <a:xfrm>
            <a:off x="7875588" y="6461125"/>
            <a:ext cx="219075" cy="287338"/>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ransition spd="slow">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cap="all">
          <a:solidFill>
            <a:schemeClr val="tx1"/>
          </a:solidFill>
          <a:latin typeface="12 pt Helvetica* 55 Roman   054" charset="0"/>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5pPr>
      <a:lvl6pPr marL="4572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6pPr>
      <a:lvl7pPr marL="9144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7pPr>
      <a:lvl8pPr marL="13716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8pPr>
      <a:lvl9pPr marL="18288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gi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Action Button: Forward or Next 8">
            <a:hlinkClick r:id="" action="ppaction://hlinkshowjump?jump=nextslide" highlightClick="1"/>
          </p:cNvPr>
          <p:cNvSpPr>
            <a:spLocks noChangeArrowheads="1"/>
          </p:cNvSpPr>
          <p:nvPr/>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Text Placeholder 2"/>
          <p:cNvSpPr>
            <a:spLocks noGrp="1"/>
          </p:cNvSpPr>
          <p:nvPr>
            <p:ph type="body" sz="quarter" idx="13"/>
          </p:nvPr>
        </p:nvSpPr>
        <p:spPr>
          <a:xfrm>
            <a:off x="466725" y="5799138"/>
            <a:ext cx="7472363" cy="661987"/>
          </a:xfrm>
        </p:spPr>
        <p:txBody>
          <a:bodyPr vert="horz" wrap="square" lIns="91440" tIns="45720" rIns="91440" bIns="45720" numCol="1" anchor="t" anchorCtr="0" compatLnSpc="1">
            <a:prstTxWarp prst="textNoShape">
              <a:avLst/>
            </a:prstTxWarp>
          </a:bodyPr>
          <a:lstStyle/>
          <a:p>
            <a:pPr eaLnBrk="1" hangingPunct="1">
              <a:spcBef>
                <a:spcPts val="200"/>
              </a:spcBef>
              <a:buFont typeface="Arial" charset="0"/>
              <a:buNone/>
              <a:defRPr/>
            </a:pPr>
            <a:r>
              <a:rPr lang="en-US" sz="1700" i="1" cap="none" dirty="0" smtClean="0">
                <a:solidFill>
                  <a:schemeClr val="tx1">
                    <a:lumMod val="50000"/>
                    <a:lumOff val="50000"/>
                  </a:schemeClr>
                </a:solidFill>
                <a:latin typeface="12 pt Helvetica* 55 Roman   054" charset="0"/>
              </a:rPr>
              <a:t>Farm. MARIA JOSE SANCHEZ  </a:t>
            </a:r>
          </a:p>
          <a:p>
            <a:pPr eaLnBrk="1" hangingPunct="1">
              <a:spcBef>
                <a:spcPts val="200"/>
              </a:spcBef>
              <a:buFont typeface="Arial" charset="0"/>
              <a:buNone/>
              <a:defRPr/>
            </a:pPr>
            <a:r>
              <a:rPr lang="en-US" sz="1700" i="1" cap="none" dirty="0" smtClean="0">
                <a:solidFill>
                  <a:schemeClr val="tx1">
                    <a:lumMod val="50000"/>
                    <a:lumOff val="50000"/>
                  </a:schemeClr>
                </a:solidFill>
                <a:latin typeface="12 pt Helvetica* 55 Roman   054" charset="0"/>
              </a:rPr>
              <a:t>ANMAT - ARGENTINA</a:t>
            </a:r>
            <a:endParaRPr lang="en-US" sz="1700" i="1" cap="none" dirty="0">
              <a:solidFill>
                <a:schemeClr val="tx1">
                  <a:lumMod val="50000"/>
                  <a:lumOff val="50000"/>
                </a:schemeClr>
              </a:solidFill>
              <a:latin typeface="12 pt Helvetica* 55 Roman   054" charset="0"/>
            </a:endParaRPr>
          </a:p>
        </p:txBody>
      </p:sp>
      <p:sp>
        <p:nvSpPr>
          <p:cNvPr id="4100" name="Text Placeholder 2"/>
          <p:cNvSpPr>
            <a:spLocks noGrp="1"/>
          </p:cNvSpPr>
          <p:nvPr>
            <p:ph type="body" sz="quarter" idx="13"/>
          </p:nvPr>
        </p:nvSpPr>
        <p:spPr bwMode="auto">
          <a:xfrm>
            <a:off x="1541463" y="1255713"/>
            <a:ext cx="6397625" cy="3247014"/>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spcBef>
                <a:spcPts val="200"/>
              </a:spcBef>
            </a:pPr>
            <a:r>
              <a:rPr lang="en-US" sz="2800" b="1" i="1" cap="none" dirty="0" smtClean="0">
                <a:solidFill>
                  <a:schemeClr val="tx1"/>
                </a:solidFill>
                <a:latin typeface="12 pt Helvetica* 55 Roman   054" charset="0"/>
                <a:ea typeface="ＭＳ Ｐゴシック" pitchFamily="-84" charset="-128"/>
              </a:rPr>
              <a:t>Mecanismo de Estados Miembros sobre Productos Medicos Falsificados, de etiquetado engañoso, espurios, de imitacion o calidad substandard.</a:t>
            </a:r>
          </a:p>
          <a:p>
            <a:pPr algn="ctr" eaLnBrk="1" hangingPunct="1">
              <a:spcBef>
                <a:spcPts val="200"/>
              </a:spcBef>
            </a:pPr>
            <a:endParaRPr lang="en-US" sz="2000" b="1" i="1" cap="none" dirty="0" smtClean="0">
              <a:solidFill>
                <a:schemeClr val="tx1"/>
              </a:solidFill>
              <a:latin typeface="12 pt Helvetica* 55 Roman   054" charset="0"/>
              <a:ea typeface="ＭＳ Ｐゴシック" pitchFamily="-84" charset="-128"/>
            </a:endParaRPr>
          </a:p>
          <a:p>
            <a:pPr algn="ctr" eaLnBrk="1" hangingPunct="1">
              <a:spcBef>
                <a:spcPts val="200"/>
              </a:spcBef>
            </a:pPr>
            <a:endParaRPr lang="en-US" sz="2000" b="1" i="1" cap="none" dirty="0" smtClean="0">
              <a:solidFill>
                <a:schemeClr val="tx1"/>
              </a:solidFill>
              <a:latin typeface="12 pt Helvetica* 55 Roman   054" charset="0"/>
              <a:ea typeface="ＭＳ Ｐゴシック" pitchFamily="-84" charset="-128"/>
            </a:endParaRPr>
          </a:p>
        </p:txBody>
      </p:sp>
      <p:pic>
        <p:nvPicPr>
          <p:cNvPr id="5" name="Picture 8" descr="logo_azul_blanco-01"/>
          <p:cNvPicPr>
            <a:picLocks noChangeAspect="1" noChangeArrowheads="1"/>
          </p:cNvPicPr>
          <p:nvPr/>
        </p:nvPicPr>
        <p:blipFill>
          <a:blip r:embed="rId3"/>
          <a:srcRect/>
          <a:stretch>
            <a:fillRect/>
          </a:stretch>
        </p:blipFill>
        <p:spPr bwMode="auto">
          <a:xfrm>
            <a:off x="5480050" y="5734050"/>
            <a:ext cx="2087563" cy="727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860BF3C5-5A5E-47F3-B495-32D45DD37CBB}" type="slidenum">
              <a:rPr lang="en-US"/>
              <a:pPr/>
              <a:t>10</a:t>
            </a:fld>
            <a:endParaRPr lang="en-US"/>
          </a:p>
        </p:txBody>
      </p:sp>
      <p:sp>
        <p:nvSpPr>
          <p:cNvPr id="6148" name="Text Placeholder 3"/>
          <p:cNvSpPr>
            <a:spLocks noGrp="1"/>
          </p:cNvSpPr>
          <p:nvPr>
            <p:ph type="body" sz="quarter" idx="15"/>
          </p:nvPr>
        </p:nvSpPr>
        <p:spPr bwMode="auto">
          <a:xfrm>
            <a:off x="333375" y="775855"/>
            <a:ext cx="8207375" cy="4257675"/>
          </a:xfrm>
          <a:noFill/>
          <a:ln>
            <a:miter lim="800000"/>
            <a:headEnd/>
            <a:tailEnd/>
          </a:ln>
        </p:spPr>
        <p:txBody>
          <a:bodyPr wrap="square" lIns="91440" tIns="45720" rIns="91440" bIns="45720" numCol="1" anchor="t" anchorCtr="0" compatLnSpc="1">
            <a:prstTxWarp prst="textNoShape">
              <a:avLst/>
            </a:prstTxWarp>
          </a:bodyPr>
          <a:lstStyle/>
          <a:p>
            <a:pPr algn="just" eaLnBrk="1" hangingPunct="1"/>
            <a:r>
              <a:rPr lang="es-ES_tradnl" dirty="0" smtClean="0">
                <a:latin typeface="+mn-lt"/>
                <a:ea typeface="ＭＳ Ｐゴシック" pitchFamily="-84" charset="-128"/>
              </a:rPr>
              <a:t>Propuesta para el funcionamiento del grupo de combate a la falsificación, es replicar el modelo utilizado en OMS, por lo cual un país presenta un documento, el mismo lidera el grupo y se hacen reuniones virtuales para discutir el mismo, asimismo se remiten por medio de una plataforma virtual los comentarios de cada uno de los países. Una vez consolidado los comentarios, se puede realizar una reunión presencial para consolidar el documento</a:t>
            </a:r>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buNone/>
            </a:pPr>
            <a:r>
              <a:rPr lang="es-ES_tradnl" dirty="0" smtClean="0">
                <a:latin typeface="+mn-lt"/>
                <a:ea typeface="ＭＳ Ｐゴシック" pitchFamily="-84" charset="-128"/>
              </a:rPr>
              <a:t>					</a:t>
            </a:r>
            <a:endParaRPr lang="es-ES" b="1" i="1" dirty="0" smtClean="0">
              <a:solidFill>
                <a:srgbClr val="0070C0"/>
              </a:solidFill>
              <a:latin typeface="+mn-lt"/>
              <a:ea typeface="ＭＳ Ｐゴシック" pitchFamily="-84" charset="-128"/>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860BF3C5-5A5E-47F3-B495-32D45DD37CBB}" type="slidenum">
              <a:rPr lang="en-US"/>
              <a:pPr/>
              <a:t>11</a:t>
            </a:fld>
            <a:endParaRPr lang="en-US"/>
          </a:p>
        </p:txBody>
      </p:sp>
      <p:sp>
        <p:nvSpPr>
          <p:cNvPr id="6148" name="Text Placeholder 3"/>
          <p:cNvSpPr>
            <a:spLocks noGrp="1"/>
          </p:cNvSpPr>
          <p:nvPr>
            <p:ph type="body" sz="quarter" idx="15"/>
          </p:nvPr>
        </p:nvSpPr>
        <p:spPr bwMode="auto">
          <a:xfrm>
            <a:off x="333375" y="775855"/>
            <a:ext cx="8207375" cy="4257675"/>
          </a:xfrm>
          <a:noFill/>
          <a:ln>
            <a:miter lim="800000"/>
            <a:headEnd/>
            <a:tailEnd/>
          </a:ln>
        </p:spPr>
        <p:txBody>
          <a:bodyPr wrap="square" lIns="91440" tIns="45720" rIns="91440" bIns="45720" numCol="1" anchor="t" anchorCtr="0" compatLnSpc="1">
            <a:prstTxWarp prst="textNoShape">
              <a:avLst/>
            </a:prstTxWarp>
          </a:bodyPr>
          <a:lstStyle/>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buNone/>
            </a:pPr>
            <a:r>
              <a:rPr lang="es-ES_tradnl" dirty="0" smtClean="0">
                <a:latin typeface="+mn-lt"/>
                <a:ea typeface="ＭＳ Ｐゴシック" pitchFamily="-84" charset="-128"/>
              </a:rPr>
              <a:t>			</a:t>
            </a:r>
            <a:endParaRPr lang="es-ES" b="1" i="1" dirty="0" smtClean="0">
              <a:solidFill>
                <a:srgbClr val="0070C0"/>
              </a:solidFill>
              <a:latin typeface="+mn-lt"/>
              <a:ea typeface="ＭＳ Ｐゴシック" pitchFamily="-84" charset="-128"/>
            </a:endParaRPr>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860BF3C5-5A5E-47F3-B495-32D45DD37CBB}" type="slidenum">
              <a:rPr lang="en-US"/>
              <a:pPr/>
              <a:t>12</a:t>
            </a:fld>
            <a:endParaRPr lang="en-US"/>
          </a:p>
        </p:txBody>
      </p:sp>
      <p:sp>
        <p:nvSpPr>
          <p:cNvPr id="6148" name="Text Placeholder 3"/>
          <p:cNvSpPr>
            <a:spLocks noGrp="1"/>
          </p:cNvSpPr>
          <p:nvPr>
            <p:ph type="body" sz="quarter" idx="15"/>
          </p:nvPr>
        </p:nvSpPr>
        <p:spPr bwMode="auto">
          <a:xfrm>
            <a:off x="333375" y="775855"/>
            <a:ext cx="8207375" cy="4257675"/>
          </a:xfrm>
          <a:noFill/>
          <a:ln>
            <a:miter lim="800000"/>
            <a:headEnd/>
            <a:tailEnd/>
          </a:ln>
        </p:spPr>
        <p:txBody>
          <a:bodyPr wrap="square" lIns="91440" tIns="45720" rIns="91440" bIns="45720" numCol="1" anchor="t" anchorCtr="0" compatLnSpc="1">
            <a:prstTxWarp prst="textNoShape">
              <a:avLst/>
            </a:prstTxWarp>
          </a:bodyPr>
          <a:lstStyle/>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algn="ctr" eaLnBrk="1" hangingPunct="1">
              <a:buNone/>
            </a:pPr>
            <a:r>
              <a:rPr lang="es-ES_tradnl" sz="3200" b="1" dirty="0" smtClean="0">
                <a:solidFill>
                  <a:schemeClr val="accent1">
                    <a:lumMod val="50000"/>
                  </a:schemeClr>
                </a:solidFill>
                <a:effectLst>
                  <a:outerShdw blurRad="38100" dist="38100" dir="2700000" algn="tl">
                    <a:srgbClr val="000000">
                      <a:alpha val="43137"/>
                    </a:srgbClr>
                  </a:outerShdw>
                </a:effectLst>
                <a:latin typeface="+mn-lt"/>
                <a:ea typeface="ＭＳ Ｐゴシック" pitchFamily="-84" charset="-128"/>
              </a:rPr>
              <a:t>MERCI</a:t>
            </a:r>
          </a:p>
          <a:p>
            <a:pPr algn="ctr" eaLnBrk="1" hangingPunct="1">
              <a:buNone/>
            </a:pPr>
            <a:r>
              <a:rPr lang="es-ES_tradnl" sz="3200" b="1" dirty="0" smtClean="0">
                <a:solidFill>
                  <a:schemeClr val="accent1">
                    <a:lumMod val="50000"/>
                  </a:schemeClr>
                </a:solidFill>
                <a:effectLst>
                  <a:outerShdw blurRad="38100" dist="38100" dir="2700000" algn="tl">
                    <a:srgbClr val="000000">
                      <a:alpha val="43137"/>
                    </a:srgbClr>
                  </a:outerShdw>
                </a:effectLst>
                <a:latin typeface="+mn-lt"/>
                <a:ea typeface="ＭＳ Ｐゴシック" pitchFamily="-84" charset="-128"/>
              </a:rPr>
              <a:t>OBRIGADO</a:t>
            </a:r>
          </a:p>
          <a:p>
            <a:pPr algn="ctr" eaLnBrk="1" hangingPunct="1">
              <a:buNone/>
            </a:pPr>
            <a:r>
              <a:rPr lang="es-ES_tradnl" sz="3200" b="1" dirty="0" smtClean="0">
                <a:solidFill>
                  <a:schemeClr val="accent1">
                    <a:lumMod val="50000"/>
                  </a:schemeClr>
                </a:solidFill>
                <a:effectLst>
                  <a:outerShdw blurRad="38100" dist="38100" dir="2700000" algn="tl">
                    <a:srgbClr val="000000">
                      <a:alpha val="43137"/>
                    </a:srgbClr>
                  </a:outerShdw>
                </a:effectLst>
                <a:latin typeface="+mn-lt"/>
                <a:ea typeface="ＭＳ Ｐゴシック" pitchFamily="-84" charset="-128"/>
              </a:rPr>
              <a:t>THANKS</a:t>
            </a:r>
          </a:p>
          <a:p>
            <a:pPr algn="ctr" eaLnBrk="1" hangingPunct="1">
              <a:buNone/>
            </a:pPr>
            <a:r>
              <a:rPr lang="es-ES_tradnl" sz="3200" b="1" dirty="0" smtClean="0">
                <a:solidFill>
                  <a:schemeClr val="accent1">
                    <a:lumMod val="50000"/>
                  </a:schemeClr>
                </a:solidFill>
                <a:effectLst>
                  <a:outerShdw blurRad="38100" dist="38100" dir="2700000" algn="tl">
                    <a:srgbClr val="000000">
                      <a:alpha val="43137"/>
                    </a:srgbClr>
                  </a:outerShdw>
                </a:effectLst>
                <a:latin typeface="+mn-lt"/>
                <a:ea typeface="ＭＳ Ｐゴシック" pitchFamily="-84" charset="-128"/>
              </a:rPr>
              <a:t>GRACIAS</a:t>
            </a:r>
            <a:endParaRPr lang="es-ES_tradnl" sz="3200" b="1" dirty="0" smtClean="0">
              <a:solidFill>
                <a:schemeClr val="accent1">
                  <a:lumMod val="50000"/>
                </a:schemeClr>
              </a:solidFill>
              <a:effectLst>
                <a:outerShdw blurRad="38100" dist="38100" dir="2700000" algn="tl">
                  <a:srgbClr val="000000">
                    <a:alpha val="43137"/>
                  </a:srgbClr>
                </a:outerShdw>
              </a:effectLst>
              <a:latin typeface="+mn-lt"/>
              <a:ea typeface="ＭＳ Ｐゴシック" pitchFamily="-84" charset="-128"/>
            </a:endParaRPr>
          </a:p>
          <a:p>
            <a:pPr eaLnBrk="1" hangingPunct="1">
              <a:buNone/>
            </a:pPr>
            <a:r>
              <a:rPr lang="es-ES_tradnl" dirty="0" smtClean="0">
                <a:latin typeface="+mn-lt"/>
                <a:ea typeface="ＭＳ Ｐゴシック" pitchFamily="-84" charset="-128"/>
              </a:rPr>
              <a:t>					</a:t>
            </a:r>
            <a:endParaRPr lang="es-ES" b="1" i="1" dirty="0" smtClean="0">
              <a:solidFill>
                <a:srgbClr val="0070C0"/>
              </a:solidFill>
              <a:latin typeface="+mn-lt"/>
              <a:ea typeface="ＭＳ Ｐゴシック" pitchFamily="-84" charset="-128"/>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1979613" y="584993"/>
            <a:ext cx="5638800" cy="792163"/>
          </a:xfrm>
          <a:prstGeom prst="rect">
            <a:avLst/>
          </a:prstGeom>
          <a:noFill/>
          <a:ln w="9525">
            <a:noFill/>
            <a:miter lim="800000"/>
            <a:headEnd/>
            <a:tailEnd/>
          </a:ln>
          <a:effectLst/>
        </p:spPr>
        <p:txBody>
          <a:bodyPr anchor="ctr"/>
          <a:lstStyle/>
          <a:p>
            <a:pPr algn="ctr">
              <a:defRPr/>
            </a:pPr>
            <a:r>
              <a:rPr lang="es-ES" sz="4400" b="1" u="sng" dirty="0">
                <a:solidFill>
                  <a:schemeClr val="tx2">
                    <a:lumMod val="75000"/>
                  </a:schemeClr>
                </a:solidFill>
                <a:effectLst>
                  <a:outerShdw blurRad="38100" dist="38100" dir="2700000" algn="tl">
                    <a:srgbClr val="C0C0C0"/>
                  </a:outerShdw>
                </a:effectLst>
                <a:latin typeface="+mj-lt"/>
              </a:rPr>
              <a:t>UNASUR</a:t>
            </a:r>
          </a:p>
        </p:txBody>
      </p:sp>
      <p:sp>
        <p:nvSpPr>
          <p:cNvPr id="16387" name="Rectangle 9"/>
          <p:cNvSpPr>
            <a:spLocks noChangeArrowheads="1"/>
          </p:cNvSpPr>
          <p:nvPr/>
        </p:nvSpPr>
        <p:spPr bwMode="auto">
          <a:xfrm>
            <a:off x="928688" y="1714500"/>
            <a:ext cx="7993062" cy="4941888"/>
          </a:xfrm>
          <a:prstGeom prst="rect">
            <a:avLst/>
          </a:prstGeom>
          <a:noFill/>
          <a:ln w="9525">
            <a:noFill/>
            <a:miter lim="800000"/>
            <a:headEnd/>
            <a:tailEnd/>
          </a:ln>
        </p:spPr>
        <p:txBody>
          <a:bodyPr/>
          <a:lstStyle/>
          <a:p>
            <a:pPr marL="342900" indent="-342900">
              <a:spcBef>
                <a:spcPct val="20000"/>
              </a:spcBef>
              <a:buFontTx/>
              <a:buChar char="•"/>
              <a:defRPr/>
            </a:pPr>
            <a:r>
              <a:rPr lang="es-ES" sz="2800" dirty="0">
                <a:latin typeface="+mj-lt"/>
              </a:rPr>
              <a:t>Unión de Naciones Suramericanas.</a:t>
            </a:r>
          </a:p>
          <a:p>
            <a:pPr marL="342900" indent="-342900">
              <a:spcBef>
                <a:spcPct val="20000"/>
              </a:spcBef>
              <a:buFontTx/>
              <a:buChar char="•"/>
              <a:defRPr/>
            </a:pPr>
            <a:r>
              <a:rPr lang="es-ES_tradnl" sz="2800" dirty="0">
                <a:latin typeface="+mj-lt"/>
              </a:rPr>
              <a:t>Posición uniforme de países con intereses comunes.</a:t>
            </a:r>
            <a:endParaRPr lang="es-ES" sz="2800" dirty="0">
              <a:latin typeface="+mj-lt"/>
            </a:endParaRPr>
          </a:p>
          <a:p>
            <a:pPr marL="342900" indent="-342900">
              <a:spcBef>
                <a:spcPct val="20000"/>
              </a:spcBef>
              <a:buFontTx/>
              <a:buChar char="•"/>
              <a:defRPr/>
            </a:pPr>
            <a:r>
              <a:rPr lang="es-ES" sz="2800" dirty="0">
                <a:latin typeface="+mj-lt"/>
              </a:rPr>
              <a:t>Importancia: Postura de bloque ante las demás instancias internacionales.</a:t>
            </a:r>
          </a:p>
          <a:p>
            <a:pPr marL="342900" indent="-342900">
              <a:spcBef>
                <a:spcPct val="20000"/>
              </a:spcBef>
              <a:buFontTx/>
              <a:buChar char="•"/>
              <a:defRPr/>
            </a:pPr>
            <a:r>
              <a:rPr lang="es-ES_tradnl" sz="2800" dirty="0">
                <a:latin typeface="+mj-lt"/>
              </a:rPr>
              <a:t>Reunión de Río 2010:</a:t>
            </a:r>
          </a:p>
          <a:p>
            <a:pPr marL="342900" indent="-342900">
              <a:spcBef>
                <a:spcPct val="20000"/>
              </a:spcBef>
              <a:defRPr/>
            </a:pPr>
            <a:r>
              <a:rPr lang="es-ES_tradnl" sz="2800" dirty="0">
                <a:latin typeface="+mj-lt"/>
              </a:rPr>
              <a:t>    Aspectos tratados sobre la falsificación:</a:t>
            </a:r>
          </a:p>
          <a:p>
            <a:pPr marL="342900" indent="-342900">
              <a:spcBef>
                <a:spcPct val="20000"/>
              </a:spcBef>
              <a:defRPr/>
            </a:pPr>
            <a:r>
              <a:rPr lang="es-ES_tradnl" sz="2800" dirty="0">
                <a:latin typeface="+mj-lt"/>
              </a:rPr>
              <a:t>     - DEFINICIÓN</a:t>
            </a:r>
          </a:p>
          <a:p>
            <a:pPr marL="342900" indent="-342900">
              <a:spcBef>
                <a:spcPct val="20000"/>
              </a:spcBef>
              <a:defRPr/>
            </a:pPr>
            <a:r>
              <a:rPr lang="es-ES_tradnl" sz="2800" dirty="0">
                <a:latin typeface="+mj-lt"/>
              </a:rPr>
              <a:t>     - ABORDAJE INTERNACIONAL</a:t>
            </a:r>
          </a:p>
          <a:p>
            <a:pPr marL="342900" indent="-342900">
              <a:spcBef>
                <a:spcPct val="20000"/>
              </a:spcBef>
              <a:defRPr/>
            </a:pPr>
            <a:r>
              <a:rPr lang="es-ES" sz="2800" dirty="0">
                <a:latin typeface="+mj-lt"/>
              </a:rPr>
              <a:t>     - POSICIÓN EN LA 63</a:t>
            </a:r>
            <a:r>
              <a:rPr lang="es-MX" sz="2800" dirty="0">
                <a:latin typeface="+mj-lt"/>
              </a:rPr>
              <a:t>ª </a:t>
            </a:r>
            <a:r>
              <a:rPr lang="es-ES" sz="2800" dirty="0">
                <a:latin typeface="+mj-lt"/>
              </a:rPr>
              <a:t>AMS.</a:t>
            </a:r>
          </a:p>
        </p:txBody>
      </p:sp>
      <p:pic>
        <p:nvPicPr>
          <p:cNvPr id="16388" name="Imagen 1" descr="PPT 50"/>
          <p:cNvPicPr>
            <a:picLocks noChangeAspect="1" noChangeArrowheads="1"/>
          </p:cNvPicPr>
          <p:nvPr/>
        </p:nvPicPr>
        <p:blipFill>
          <a:blip r:embed="rId3"/>
          <a:srcRect b="27344"/>
          <a:stretch>
            <a:fillRect/>
          </a:stretch>
        </p:blipFill>
        <p:spPr bwMode="auto">
          <a:xfrm>
            <a:off x="7524750" y="5734050"/>
            <a:ext cx="1419225" cy="885825"/>
          </a:xfrm>
          <a:prstGeom prst="rect">
            <a:avLst/>
          </a:prstGeom>
          <a:noFill/>
          <a:ln w="9525">
            <a:noFill/>
            <a:miter lim="800000"/>
            <a:headEnd/>
            <a:tailEnd/>
          </a:ln>
        </p:spPr>
      </p:pic>
      <p:pic>
        <p:nvPicPr>
          <p:cNvPr id="16389" name="Picture 12" descr="MC900326942[1]"/>
          <p:cNvPicPr>
            <a:picLocks noChangeAspect="1" noChangeArrowheads="1"/>
          </p:cNvPicPr>
          <p:nvPr/>
        </p:nvPicPr>
        <p:blipFill>
          <a:blip r:embed="rId4"/>
          <a:srcRect/>
          <a:stretch>
            <a:fillRect/>
          </a:stretch>
        </p:blipFill>
        <p:spPr bwMode="auto">
          <a:xfrm>
            <a:off x="250825" y="981075"/>
            <a:ext cx="1052513" cy="1382713"/>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827088" y="1557338"/>
            <a:ext cx="8316912" cy="5040312"/>
          </a:xfrm>
          <a:prstGeom prst="rect">
            <a:avLst/>
          </a:prstGeom>
          <a:noFill/>
          <a:ln w="9525">
            <a:noFill/>
            <a:miter lim="800000"/>
            <a:headEnd/>
            <a:tailEnd/>
          </a:ln>
          <a:effectLst/>
        </p:spPr>
        <p:txBody>
          <a:bodyPr/>
          <a:lstStyle/>
          <a:p>
            <a:pPr marL="342900" indent="-342900">
              <a:spcBef>
                <a:spcPct val="20000"/>
              </a:spcBef>
              <a:buFontTx/>
              <a:buChar char="•"/>
              <a:defRPr/>
            </a:pPr>
            <a:r>
              <a:rPr lang="es-ES_tradnl" sz="2200" dirty="0">
                <a:latin typeface="+mj-lt"/>
              </a:rPr>
              <a:t>Discusión de la situación de IMPACT!</a:t>
            </a:r>
            <a:endParaRPr lang="es-ES" sz="2200" dirty="0">
              <a:latin typeface="+mj-lt"/>
            </a:endParaRPr>
          </a:p>
          <a:p>
            <a:pPr marL="342900" indent="-342900">
              <a:spcBef>
                <a:spcPct val="20000"/>
              </a:spcBef>
              <a:buFontTx/>
              <a:buChar char="•"/>
              <a:defRPr/>
            </a:pPr>
            <a:r>
              <a:rPr lang="es-ES" sz="2200" dirty="0">
                <a:latin typeface="+mj-lt"/>
              </a:rPr>
              <a:t>Necesidad de formar </a:t>
            </a:r>
            <a:r>
              <a:rPr lang="es-ES" sz="2200" u="sng" dirty="0">
                <a:latin typeface="+mj-lt"/>
              </a:rPr>
              <a:t>un nuevo ámbito</a:t>
            </a:r>
            <a:r>
              <a:rPr lang="es-ES" sz="2200" dirty="0">
                <a:latin typeface="+mj-lt"/>
              </a:rPr>
              <a:t> en el marco de la OMS, con el debido mandato, en donde se discutan los temas desde un enfoque estrictamente sanitario, despojado de intereses ajenos que puedan priorizar cuestiones de propiedad intelectual y/o fomentar la limitación del acceso a medicamentos genéricos por parte de los pacientes.</a:t>
            </a:r>
          </a:p>
          <a:p>
            <a:pPr marL="342900" indent="-342900">
              <a:spcBef>
                <a:spcPct val="20000"/>
              </a:spcBef>
              <a:buFontTx/>
              <a:buChar char="•"/>
              <a:defRPr/>
            </a:pPr>
            <a:r>
              <a:rPr lang="es-ES" sz="2000" dirty="0">
                <a:solidFill>
                  <a:schemeClr val="accent2"/>
                </a:solidFill>
                <a:effectLst>
                  <a:outerShdw blurRad="38100" dist="38100" dir="2700000" algn="tl">
                    <a:srgbClr val="C0C0C0"/>
                  </a:outerShdw>
                </a:effectLst>
                <a:latin typeface="+mj-lt"/>
              </a:rPr>
              <a:t>GRUPO INTERGUBERNAMENTAL</a:t>
            </a:r>
            <a:r>
              <a:rPr lang="es-ES" sz="2000" dirty="0">
                <a:latin typeface="+mj-lt"/>
              </a:rPr>
              <a:t> conformado por representantes de los Estados miembros de OMS pertenecientes al sector de la </a:t>
            </a:r>
            <a:r>
              <a:rPr lang="es-ES" sz="2000" dirty="0">
                <a:solidFill>
                  <a:schemeClr val="accent2"/>
                </a:solidFill>
                <a:effectLst>
                  <a:outerShdw blurRad="38100" dist="38100" dir="2700000" algn="tl">
                    <a:srgbClr val="C0C0C0"/>
                  </a:outerShdw>
                </a:effectLst>
                <a:latin typeface="+mj-lt"/>
              </a:rPr>
              <a:t>SALUD PÚBLICA</a:t>
            </a:r>
            <a:r>
              <a:rPr lang="es-ES" sz="2000" dirty="0">
                <a:latin typeface="+mj-lt"/>
              </a:rPr>
              <a:t> .</a:t>
            </a:r>
          </a:p>
          <a:p>
            <a:pPr marL="342900" indent="-342900">
              <a:spcBef>
                <a:spcPct val="20000"/>
              </a:spcBef>
              <a:buFontTx/>
              <a:buChar char="•"/>
              <a:defRPr/>
            </a:pPr>
            <a:r>
              <a:rPr lang="es-ES" sz="2000" dirty="0" smtClean="0">
                <a:latin typeface="+mj-lt"/>
              </a:rPr>
              <a:t>Buscar </a:t>
            </a:r>
            <a:r>
              <a:rPr lang="es-ES" sz="2000" dirty="0">
                <a:latin typeface="+mj-lt"/>
              </a:rPr>
              <a:t>consenso con países asiáticos, Unión Africana y    CARICOM.</a:t>
            </a:r>
            <a:r>
              <a:rPr lang="es-ES_tradnl" sz="2000" dirty="0">
                <a:latin typeface="+mj-lt"/>
              </a:rPr>
              <a:t> </a:t>
            </a:r>
            <a:endParaRPr lang="es-ES" sz="2000" dirty="0">
              <a:latin typeface="+mj-lt"/>
            </a:endParaRPr>
          </a:p>
        </p:txBody>
      </p:sp>
      <p:pic>
        <p:nvPicPr>
          <p:cNvPr id="18435" name="Picture 5" descr="MC900326942[1]"/>
          <p:cNvPicPr>
            <a:picLocks noChangeAspect="1" noChangeArrowheads="1"/>
          </p:cNvPicPr>
          <p:nvPr/>
        </p:nvPicPr>
        <p:blipFill>
          <a:blip r:embed="rId3"/>
          <a:srcRect/>
          <a:stretch>
            <a:fillRect/>
          </a:stretch>
        </p:blipFill>
        <p:spPr bwMode="auto">
          <a:xfrm>
            <a:off x="179388" y="765175"/>
            <a:ext cx="1052512" cy="1382713"/>
          </a:xfrm>
          <a:prstGeom prst="rect">
            <a:avLst/>
          </a:prstGeom>
          <a:noFill/>
          <a:ln w="9525">
            <a:noFill/>
            <a:miter lim="800000"/>
            <a:headEnd/>
            <a:tailEnd/>
          </a:ln>
        </p:spPr>
      </p:pic>
      <p:sp>
        <p:nvSpPr>
          <p:cNvPr id="187398" name="Rectangle 6"/>
          <p:cNvSpPr>
            <a:spLocks noChangeArrowheads="1"/>
          </p:cNvSpPr>
          <p:nvPr/>
        </p:nvSpPr>
        <p:spPr bwMode="auto">
          <a:xfrm>
            <a:off x="1331913" y="836613"/>
            <a:ext cx="6480175" cy="792162"/>
          </a:xfrm>
          <a:prstGeom prst="rect">
            <a:avLst/>
          </a:prstGeom>
          <a:noFill/>
          <a:ln w="9525">
            <a:noFill/>
            <a:miter lim="800000"/>
            <a:headEnd/>
            <a:tailEnd/>
          </a:ln>
          <a:effectLst/>
        </p:spPr>
        <p:txBody>
          <a:bodyPr anchor="ctr"/>
          <a:lstStyle/>
          <a:p>
            <a:pPr>
              <a:defRPr/>
            </a:pPr>
            <a:r>
              <a:rPr lang="es-ES" sz="3200" b="1" u="sng" dirty="0">
                <a:solidFill>
                  <a:schemeClr val="tx2">
                    <a:lumMod val="75000"/>
                  </a:schemeClr>
                </a:solidFill>
                <a:effectLst>
                  <a:outerShdw blurRad="38100" dist="38100" dir="2700000" algn="tl">
                    <a:srgbClr val="C0C0C0"/>
                  </a:outerShdw>
                </a:effectLst>
                <a:latin typeface="+mj-lt"/>
              </a:rPr>
              <a:t>1</a:t>
            </a:r>
            <a:r>
              <a:rPr lang="es-ES" sz="3200" b="1" u="sng" dirty="0" smtClean="0">
                <a:solidFill>
                  <a:schemeClr val="tx2">
                    <a:lumMod val="75000"/>
                  </a:schemeClr>
                </a:solidFill>
                <a:effectLst>
                  <a:outerShdw blurRad="38100" dist="38100" dir="2700000" algn="tl">
                    <a:srgbClr val="C0C0C0"/>
                  </a:outerShdw>
                </a:effectLst>
                <a:latin typeface="+mj-lt"/>
              </a:rPr>
              <a:t>. </a:t>
            </a:r>
            <a:r>
              <a:rPr lang="es-ES" sz="3200" b="1" u="sng" dirty="0">
                <a:solidFill>
                  <a:schemeClr val="tx2">
                    <a:lumMod val="75000"/>
                  </a:schemeClr>
                </a:solidFill>
                <a:effectLst>
                  <a:outerShdw blurRad="38100" dist="38100" dir="2700000" algn="tl">
                    <a:srgbClr val="C0C0C0"/>
                  </a:outerShdw>
                </a:effectLst>
                <a:latin typeface="+mj-lt"/>
              </a:rPr>
              <a:t>Abordaje internacional</a:t>
            </a:r>
          </a:p>
        </p:txBody>
      </p:sp>
      <p:pic>
        <p:nvPicPr>
          <p:cNvPr id="18437" name="Imagen 1" descr="PPT 50"/>
          <p:cNvPicPr>
            <a:picLocks noChangeAspect="1" noChangeArrowheads="1"/>
          </p:cNvPicPr>
          <p:nvPr/>
        </p:nvPicPr>
        <p:blipFill>
          <a:blip r:embed="rId4"/>
          <a:srcRect b="27344"/>
          <a:stretch>
            <a:fillRect/>
          </a:stretch>
        </p:blipFill>
        <p:spPr bwMode="auto">
          <a:xfrm>
            <a:off x="7724775" y="5734050"/>
            <a:ext cx="1419225" cy="885825"/>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714375" y="785813"/>
            <a:ext cx="8429625" cy="792162"/>
          </a:xfrm>
          <a:prstGeom prst="rect">
            <a:avLst/>
          </a:prstGeom>
          <a:noFill/>
          <a:ln w="9525">
            <a:noFill/>
            <a:miter lim="800000"/>
            <a:headEnd/>
            <a:tailEnd/>
          </a:ln>
          <a:effectLst/>
        </p:spPr>
        <p:txBody>
          <a:bodyPr anchor="ctr"/>
          <a:lstStyle/>
          <a:p>
            <a:pPr algn="ctr">
              <a:defRPr/>
            </a:pPr>
            <a:r>
              <a:rPr lang="es-ES" sz="3200" b="1" u="sng" dirty="0">
                <a:solidFill>
                  <a:schemeClr val="tx2">
                    <a:lumMod val="75000"/>
                  </a:schemeClr>
                </a:solidFill>
                <a:effectLst>
                  <a:outerShdw blurRad="38100" dist="38100" dir="2700000" algn="tl">
                    <a:srgbClr val="C0C0C0"/>
                  </a:outerShdw>
                </a:effectLst>
                <a:latin typeface="+mj-lt"/>
              </a:rPr>
              <a:t>REUNIÓN DEL GRUPO </a:t>
            </a:r>
            <a:r>
              <a:rPr lang="es-ES" sz="3200" b="1" u="sng" dirty="0" smtClean="0">
                <a:solidFill>
                  <a:schemeClr val="tx2">
                    <a:lumMod val="75000"/>
                  </a:schemeClr>
                </a:solidFill>
                <a:effectLst>
                  <a:outerShdw blurRad="38100" dist="38100" dir="2700000" algn="tl">
                    <a:srgbClr val="C0C0C0"/>
                  </a:outerShdw>
                </a:effectLst>
                <a:latin typeface="+mj-lt"/>
              </a:rPr>
              <a:t>TECNICO DE ACCESO UNIVERSAL A MEDICAMENTOS DE UNASUR</a:t>
            </a:r>
            <a:endParaRPr lang="es-ES" sz="3200" b="1" u="sng" dirty="0">
              <a:solidFill>
                <a:schemeClr val="tx2">
                  <a:lumMod val="75000"/>
                </a:schemeClr>
              </a:solidFill>
              <a:effectLst>
                <a:outerShdw blurRad="38100" dist="38100" dir="2700000" algn="tl">
                  <a:srgbClr val="C0C0C0"/>
                </a:outerShdw>
              </a:effectLst>
              <a:latin typeface="+mj-lt"/>
            </a:endParaRPr>
          </a:p>
        </p:txBody>
      </p:sp>
      <p:sp>
        <p:nvSpPr>
          <p:cNvPr id="183299" name="Rectangle 3"/>
          <p:cNvSpPr>
            <a:spLocks noChangeArrowheads="1"/>
          </p:cNvSpPr>
          <p:nvPr/>
        </p:nvSpPr>
        <p:spPr bwMode="auto">
          <a:xfrm>
            <a:off x="928688" y="1577975"/>
            <a:ext cx="7993062" cy="4140654"/>
          </a:xfrm>
          <a:prstGeom prst="rect">
            <a:avLst/>
          </a:prstGeom>
          <a:noFill/>
          <a:ln w="9525">
            <a:noFill/>
            <a:miter lim="800000"/>
            <a:headEnd/>
            <a:tailEnd/>
          </a:ln>
          <a:effectLst/>
        </p:spPr>
        <p:txBody>
          <a:bodyPr/>
          <a:lstStyle/>
          <a:p>
            <a:pPr>
              <a:defRPr/>
            </a:pPr>
            <a:endParaRPr lang="es-ES" sz="900" dirty="0">
              <a:latin typeface="+mj-lt"/>
            </a:endParaRPr>
          </a:p>
          <a:p>
            <a:pPr marL="342900" indent="-342900">
              <a:spcBef>
                <a:spcPct val="20000"/>
              </a:spcBef>
              <a:buFontTx/>
              <a:buChar char="•"/>
              <a:defRPr/>
            </a:pPr>
            <a:r>
              <a:rPr lang="es-ES_tradnl" sz="2400" b="1" dirty="0">
                <a:effectLst>
                  <a:outerShdw blurRad="38100" dist="38100" dir="2700000" algn="tl">
                    <a:srgbClr val="000000">
                      <a:alpha val="43137"/>
                    </a:srgbClr>
                  </a:outerShdw>
                </a:effectLst>
                <a:latin typeface="+mj-lt"/>
              </a:rPr>
              <a:t>Documento de posición UNASUR.</a:t>
            </a:r>
          </a:p>
          <a:p>
            <a:pPr marL="342900" indent="-342900">
              <a:spcBef>
                <a:spcPct val="20000"/>
              </a:spcBef>
              <a:defRPr/>
            </a:pPr>
            <a:r>
              <a:rPr lang="es-ES_tradnl" sz="2200" dirty="0">
                <a:latin typeface="+mj-lt"/>
              </a:rPr>
              <a:t>     - Análisis de términos. Preferencia de “</a:t>
            </a:r>
            <a:r>
              <a:rPr lang="es-ES_tradnl" sz="2200" i="1" dirty="0" err="1">
                <a:latin typeface="+mj-lt"/>
              </a:rPr>
              <a:t>falsified</a:t>
            </a:r>
            <a:r>
              <a:rPr lang="es-ES_tradnl" sz="2200" dirty="0">
                <a:latin typeface="+mj-lt"/>
              </a:rPr>
              <a:t>”.</a:t>
            </a:r>
          </a:p>
          <a:p>
            <a:pPr marL="342900" indent="-342900">
              <a:spcBef>
                <a:spcPct val="20000"/>
              </a:spcBef>
              <a:defRPr/>
            </a:pPr>
            <a:r>
              <a:rPr lang="es-ES_tradnl" sz="2200" dirty="0">
                <a:latin typeface="+mj-lt"/>
              </a:rPr>
              <a:t>     - Diferenciación con </a:t>
            </a:r>
            <a:r>
              <a:rPr lang="es-ES_tradnl" sz="2200" dirty="0" err="1">
                <a:latin typeface="+mj-lt"/>
              </a:rPr>
              <a:t>subestándars</a:t>
            </a:r>
            <a:r>
              <a:rPr lang="es-ES_tradnl" sz="2200" dirty="0">
                <a:latin typeface="+mj-lt"/>
              </a:rPr>
              <a:t>.</a:t>
            </a:r>
          </a:p>
          <a:p>
            <a:pPr marL="342900" indent="-342900">
              <a:spcBef>
                <a:spcPct val="20000"/>
              </a:spcBef>
              <a:defRPr/>
            </a:pPr>
            <a:r>
              <a:rPr lang="es-ES_tradnl" sz="2200" dirty="0">
                <a:latin typeface="+mj-lt"/>
              </a:rPr>
              <a:t>     - Creación de un Grupo </a:t>
            </a:r>
            <a:r>
              <a:rPr lang="es-ES_tradnl" sz="2200" dirty="0" err="1">
                <a:latin typeface="+mj-lt"/>
              </a:rPr>
              <a:t>Intergub</a:t>
            </a:r>
            <a:r>
              <a:rPr lang="es-ES_tradnl" sz="2200" dirty="0">
                <a:latin typeface="+mj-lt"/>
              </a:rPr>
              <a:t>. con mandato de OMS.</a:t>
            </a:r>
          </a:p>
          <a:p>
            <a:pPr marL="342900" indent="-342900">
              <a:spcBef>
                <a:spcPct val="20000"/>
              </a:spcBef>
              <a:defRPr/>
            </a:pPr>
            <a:r>
              <a:rPr lang="es-ES_tradnl" sz="2200" dirty="0">
                <a:latin typeface="+mj-lt"/>
              </a:rPr>
              <a:t>     - Buscar consenso sobre definición.</a:t>
            </a:r>
          </a:p>
          <a:p>
            <a:pPr marL="342900" indent="-342900">
              <a:spcBef>
                <a:spcPct val="20000"/>
              </a:spcBef>
              <a:defRPr/>
            </a:pPr>
            <a:r>
              <a:rPr lang="es-ES_tradnl" sz="2200" dirty="0">
                <a:latin typeface="+mj-lt"/>
              </a:rPr>
              <a:t>     - Actividades y documentos previos podrán ser tomados.</a:t>
            </a:r>
            <a:endParaRPr lang="es-ES" sz="2200" dirty="0">
              <a:latin typeface="+mj-lt"/>
            </a:endParaRPr>
          </a:p>
        </p:txBody>
      </p:sp>
      <p:graphicFrame>
        <p:nvGraphicFramePr>
          <p:cNvPr id="5122" name="Object 2"/>
          <p:cNvGraphicFramePr>
            <a:graphicFrameLocks noGrp="1" noChangeAspect="1"/>
          </p:cNvGraphicFramePr>
          <p:nvPr>
            <p:ph/>
          </p:nvPr>
        </p:nvGraphicFramePr>
        <p:xfrm>
          <a:off x="8101013" y="3214688"/>
          <a:ext cx="1042987" cy="927100"/>
        </p:xfrm>
        <a:graphic>
          <a:graphicData uri="http://schemas.openxmlformats.org/presentationml/2006/ole">
            <p:oleObj spid="_x0000_s12290" name="Photo Editor Photo" r:id="rId4" imgW="3992381" imgH="3551228" progId="">
              <p:embed/>
            </p:oleObj>
          </a:graphicData>
        </a:graphic>
      </p:graphicFrame>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714375" y="836613"/>
            <a:ext cx="8429625" cy="792162"/>
          </a:xfrm>
          <a:prstGeom prst="rect">
            <a:avLst/>
          </a:prstGeom>
          <a:noFill/>
          <a:ln w="9525">
            <a:noFill/>
            <a:miter lim="800000"/>
            <a:headEnd/>
            <a:tailEnd/>
          </a:ln>
          <a:effectLst/>
        </p:spPr>
        <p:txBody>
          <a:bodyPr anchor="ctr"/>
          <a:lstStyle/>
          <a:p>
            <a:pPr algn="ctr">
              <a:defRPr/>
            </a:pPr>
            <a:r>
              <a:rPr lang="es-ES" sz="3200" b="1" u="sng" dirty="0">
                <a:solidFill>
                  <a:schemeClr val="tx2">
                    <a:lumMod val="75000"/>
                  </a:schemeClr>
                </a:solidFill>
                <a:effectLst>
                  <a:outerShdw blurRad="38100" dist="38100" dir="2700000" algn="tl">
                    <a:srgbClr val="C0C0C0"/>
                  </a:outerShdw>
                </a:effectLst>
                <a:latin typeface="+mj-lt"/>
              </a:rPr>
              <a:t>REUNIÓN DEL GRUPO OMS (Oct-2011)</a:t>
            </a:r>
          </a:p>
        </p:txBody>
      </p:sp>
      <p:sp>
        <p:nvSpPr>
          <p:cNvPr id="6148" name="Rectangle 3"/>
          <p:cNvSpPr>
            <a:spLocks noChangeArrowheads="1"/>
          </p:cNvSpPr>
          <p:nvPr/>
        </p:nvSpPr>
        <p:spPr bwMode="auto">
          <a:xfrm>
            <a:off x="827088" y="1628775"/>
            <a:ext cx="8137525" cy="4968875"/>
          </a:xfrm>
          <a:prstGeom prst="rect">
            <a:avLst/>
          </a:prstGeom>
          <a:noFill/>
          <a:ln w="9525">
            <a:noFill/>
            <a:miter lim="800000"/>
            <a:headEnd/>
            <a:tailEnd/>
          </a:ln>
        </p:spPr>
        <p:txBody>
          <a:bodyPr/>
          <a:lstStyle/>
          <a:p>
            <a:pPr marL="342900" indent="-342900">
              <a:spcBef>
                <a:spcPct val="20000"/>
              </a:spcBef>
              <a:buFontTx/>
              <a:buChar char="•"/>
              <a:defRPr/>
            </a:pPr>
            <a:r>
              <a:rPr lang="es-AR" sz="2400" b="1" dirty="0">
                <a:latin typeface="+mj-lt"/>
              </a:rPr>
              <a:t>Reunión previa del GAUMU/UNASUR en Río de Janeiro.</a:t>
            </a:r>
          </a:p>
          <a:p>
            <a:pPr marL="342900" indent="-342900">
              <a:spcBef>
                <a:spcPct val="20000"/>
              </a:spcBef>
              <a:buFontTx/>
              <a:buChar char="•"/>
              <a:defRPr/>
            </a:pPr>
            <a:r>
              <a:rPr lang="es-AR" sz="2400" b="1" dirty="0">
                <a:latin typeface="+mj-lt"/>
              </a:rPr>
              <a:t>Nuevo documento de posición UNASUR: Grupo intergubernamental.</a:t>
            </a:r>
          </a:p>
          <a:p>
            <a:pPr marL="342900" indent="-342900">
              <a:spcBef>
                <a:spcPct val="20000"/>
              </a:spcBef>
              <a:buFontTx/>
              <a:buChar char="•"/>
              <a:defRPr/>
            </a:pPr>
            <a:r>
              <a:rPr lang="es-AR" sz="2400" b="1" dirty="0">
                <a:latin typeface="+mj-lt"/>
              </a:rPr>
              <a:t>Exposición de la propuesta: A la Región / En el Plenario.</a:t>
            </a:r>
          </a:p>
          <a:p>
            <a:pPr marL="342900" indent="-342900">
              <a:spcBef>
                <a:spcPct val="20000"/>
              </a:spcBef>
              <a:buFontTx/>
              <a:buChar char="•"/>
              <a:defRPr/>
            </a:pPr>
            <a:r>
              <a:rPr lang="es-AR" sz="2800" b="1" i="1" dirty="0">
                <a:solidFill>
                  <a:srgbClr val="0070C0"/>
                </a:solidFill>
                <a:latin typeface="+mj-lt"/>
              </a:rPr>
              <a:t>APROBACIÓN DE PROYECTO DE RES. DE LA AMS CON PROPUESTA UNASUR !!!</a:t>
            </a:r>
            <a:endParaRPr lang="es-PE" sz="2800" b="1" i="1" dirty="0">
              <a:solidFill>
                <a:srgbClr val="0070C0"/>
              </a:solidFill>
              <a:latin typeface="+mj-lt"/>
            </a:endParaRPr>
          </a:p>
          <a:p>
            <a:pPr marL="342900" indent="-342900">
              <a:spcBef>
                <a:spcPct val="20000"/>
              </a:spcBef>
              <a:buFontTx/>
              <a:buChar char="•"/>
              <a:defRPr/>
            </a:pPr>
            <a:r>
              <a:rPr lang="es-PE" sz="2400" b="1" dirty="0">
                <a:latin typeface="+mj-lt"/>
              </a:rPr>
              <a:t>Mecanismo de EM con representantes </a:t>
            </a:r>
            <a:r>
              <a:rPr lang="es-PE" sz="2400" b="1" dirty="0" err="1">
                <a:latin typeface="+mj-lt"/>
              </a:rPr>
              <a:t>guberna</a:t>
            </a:r>
            <a:r>
              <a:rPr lang="es-PE" sz="2400" b="1" dirty="0">
                <a:latin typeface="+mj-lt"/>
              </a:rPr>
              <a:t>-mentales. Posibilidad de convocar otros actores.</a:t>
            </a:r>
          </a:p>
          <a:p>
            <a:pPr marL="342900" indent="-342900">
              <a:spcBef>
                <a:spcPct val="20000"/>
              </a:spcBef>
              <a:buFontTx/>
              <a:buChar char="•"/>
              <a:defRPr/>
            </a:pPr>
            <a:r>
              <a:rPr lang="es-PE" sz="2400" b="1" dirty="0">
                <a:latin typeface="+mj-lt"/>
              </a:rPr>
              <a:t>Reuniones del Grupo: por defecto en Ginebra. Posibilidad de celebrarse en otro EM.</a:t>
            </a:r>
            <a:endParaRPr lang="es-AR" sz="2400" b="1" dirty="0">
              <a:latin typeface="+mj-lt"/>
            </a:endParaRPr>
          </a:p>
        </p:txBody>
      </p:sp>
      <p:graphicFrame>
        <p:nvGraphicFramePr>
          <p:cNvPr id="9218" name="Object 2"/>
          <p:cNvGraphicFramePr>
            <a:graphicFrameLocks noGrp="1" noChangeAspect="1"/>
          </p:cNvGraphicFramePr>
          <p:nvPr>
            <p:ph idx="4294967295"/>
          </p:nvPr>
        </p:nvGraphicFramePr>
        <p:xfrm>
          <a:off x="8101013" y="5930900"/>
          <a:ext cx="1042987" cy="927100"/>
        </p:xfrm>
        <a:graphic>
          <a:graphicData uri="http://schemas.openxmlformats.org/presentationml/2006/ole">
            <p:oleObj spid="_x0000_s16386" name="Photo Editor Photo" r:id="rId4" imgW="3992381" imgH="3551228" progId="">
              <p:embed/>
            </p:oleObj>
          </a:graphicData>
        </a:graphic>
      </p:graphicFrame>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idx="4294967295"/>
          </p:nvPr>
        </p:nvGraphicFramePr>
        <p:xfrm>
          <a:off x="8101013" y="5930900"/>
          <a:ext cx="1042987" cy="927100"/>
        </p:xfrm>
        <a:graphic>
          <a:graphicData uri="http://schemas.openxmlformats.org/presentationml/2006/ole">
            <p:oleObj spid="_x0000_s17410" name="Photo Editor Photo" r:id="rId4" imgW="3992381" imgH="3551228" progId="">
              <p:embed/>
            </p:oleObj>
          </a:graphicData>
        </a:graphic>
      </p:graphicFrame>
      <p:pic>
        <p:nvPicPr>
          <p:cNvPr id="10245" name="Picture 8" descr="MM900286672[1]"/>
          <p:cNvPicPr>
            <a:picLocks noChangeAspect="1" noChangeArrowheads="1" noCrop="1"/>
          </p:cNvPicPr>
          <p:nvPr/>
        </p:nvPicPr>
        <p:blipFill>
          <a:blip r:embed="rId5"/>
          <a:srcRect/>
          <a:stretch>
            <a:fillRect/>
          </a:stretch>
        </p:blipFill>
        <p:spPr bwMode="auto">
          <a:xfrm>
            <a:off x="0" y="4652963"/>
            <a:ext cx="1092200" cy="1579562"/>
          </a:xfrm>
          <a:prstGeom prst="rect">
            <a:avLst/>
          </a:prstGeom>
          <a:noFill/>
          <a:ln w="9525">
            <a:noFill/>
            <a:miter lim="800000"/>
            <a:headEnd/>
            <a:tailEnd/>
          </a:ln>
        </p:spPr>
      </p:pic>
      <p:sp>
        <p:nvSpPr>
          <p:cNvPr id="6" name="Rectangle 2"/>
          <p:cNvSpPr>
            <a:spLocks noChangeArrowheads="1"/>
          </p:cNvSpPr>
          <p:nvPr/>
        </p:nvSpPr>
        <p:spPr bwMode="auto">
          <a:xfrm>
            <a:off x="443820" y="1335314"/>
            <a:ext cx="8429625" cy="792163"/>
          </a:xfrm>
          <a:prstGeom prst="rect">
            <a:avLst/>
          </a:prstGeom>
          <a:noFill/>
          <a:ln w="9525">
            <a:noFill/>
            <a:miter lim="800000"/>
            <a:headEnd/>
            <a:tailEnd/>
          </a:ln>
          <a:effectLst/>
        </p:spPr>
        <p:txBody>
          <a:bodyPr anchor="ctr"/>
          <a:lstStyle/>
          <a:p>
            <a:pPr algn="ctr">
              <a:defRPr/>
            </a:pPr>
            <a:r>
              <a:rPr lang="es-ES" sz="3200" b="1" u="sng" dirty="0">
                <a:solidFill>
                  <a:schemeClr val="tx2">
                    <a:lumMod val="75000"/>
                  </a:schemeClr>
                </a:solidFill>
                <a:effectLst>
                  <a:outerShdw blurRad="38100" dist="38100" dir="2700000" algn="tl">
                    <a:srgbClr val="C0C0C0"/>
                  </a:outerShdw>
                </a:effectLst>
                <a:latin typeface="+mj-lt"/>
              </a:rPr>
              <a:t>AMS 65 (Mayo-2012)</a:t>
            </a:r>
          </a:p>
        </p:txBody>
      </p:sp>
      <p:sp>
        <p:nvSpPr>
          <p:cNvPr id="7" name="Rectangle 3"/>
          <p:cNvSpPr>
            <a:spLocks noChangeArrowheads="1"/>
          </p:cNvSpPr>
          <p:nvPr/>
        </p:nvSpPr>
        <p:spPr bwMode="auto">
          <a:xfrm>
            <a:off x="735920" y="2492376"/>
            <a:ext cx="8137525" cy="2160587"/>
          </a:xfrm>
          <a:prstGeom prst="rect">
            <a:avLst/>
          </a:prstGeom>
          <a:noFill/>
          <a:ln w="9525">
            <a:noFill/>
            <a:miter lim="800000"/>
            <a:headEnd/>
            <a:tailEnd/>
          </a:ln>
        </p:spPr>
        <p:txBody>
          <a:bodyPr/>
          <a:lstStyle/>
          <a:p>
            <a:pPr marL="342900" indent="-342900">
              <a:spcBef>
                <a:spcPct val="20000"/>
              </a:spcBef>
              <a:buFontTx/>
              <a:buChar char="•"/>
              <a:defRPr/>
            </a:pPr>
            <a:r>
              <a:rPr lang="es-AR" sz="2400" b="1" i="1" dirty="0">
                <a:solidFill>
                  <a:srgbClr val="0070C0"/>
                </a:solidFill>
                <a:latin typeface="+mj-lt"/>
              </a:rPr>
              <a:t>APROBACIÓN DE LA RES. POR LA AMS !!!</a:t>
            </a:r>
            <a:endParaRPr lang="es-PE" sz="2400" b="1" i="1" dirty="0">
              <a:solidFill>
                <a:srgbClr val="0070C0"/>
              </a:solidFill>
              <a:latin typeface="+mj-lt"/>
            </a:endParaRPr>
          </a:p>
          <a:p>
            <a:pPr marL="342900" indent="-342900">
              <a:spcBef>
                <a:spcPct val="20000"/>
              </a:spcBef>
              <a:buFontTx/>
              <a:buChar char="•"/>
              <a:defRPr/>
            </a:pPr>
            <a:r>
              <a:rPr lang="es-AR" sz="2400" b="1" dirty="0">
                <a:latin typeface="+mj-lt"/>
              </a:rPr>
              <a:t>Foco en la sede y no en el Mecanismo</a:t>
            </a:r>
          </a:p>
          <a:p>
            <a:pPr marL="342900" indent="-342900">
              <a:spcBef>
                <a:spcPct val="20000"/>
              </a:spcBef>
              <a:buFontTx/>
              <a:buChar char="•"/>
              <a:defRPr/>
            </a:pPr>
            <a:r>
              <a:rPr lang="es-AR" sz="2400" b="1" dirty="0" err="1">
                <a:latin typeface="+mj-lt"/>
              </a:rPr>
              <a:t>Premeetig</a:t>
            </a:r>
            <a:r>
              <a:rPr lang="es-AR" sz="2400" b="1" dirty="0">
                <a:latin typeface="+mj-lt"/>
              </a:rPr>
              <a:t> en Ginebra (Junio/Julio 2012)</a:t>
            </a:r>
          </a:p>
          <a:p>
            <a:pPr marL="342900" indent="-342900">
              <a:spcBef>
                <a:spcPct val="20000"/>
              </a:spcBef>
              <a:buFontTx/>
              <a:buChar char="•"/>
              <a:defRPr/>
            </a:pPr>
            <a:r>
              <a:rPr lang="es-AR" sz="2400" b="1" dirty="0">
                <a:latin typeface="+mj-lt"/>
              </a:rPr>
              <a:t>1er Reunión del MSM en Buenos Aires (Noviembre 2012</a:t>
            </a:r>
            <a:r>
              <a:rPr lang="es-AR" sz="2400" b="1" dirty="0" smtClean="0">
                <a:latin typeface="+mj-lt"/>
              </a:rPr>
              <a:t>). </a:t>
            </a:r>
            <a:r>
              <a:rPr lang="es-AR" sz="2400" b="1" i="1" dirty="0" smtClean="0">
                <a:solidFill>
                  <a:schemeClr val="tx2">
                    <a:lumMod val="75000"/>
                  </a:schemeClr>
                </a:solidFill>
                <a:latin typeface="+mj-lt"/>
              </a:rPr>
              <a:t>POSICION UNASUR</a:t>
            </a:r>
            <a:endParaRPr lang="es-AR" sz="2400" b="1" i="1" dirty="0">
              <a:solidFill>
                <a:schemeClr val="tx2">
                  <a:lumMod val="75000"/>
                </a:schemeClr>
              </a:solidFill>
              <a:latin typeface="+mj-lt"/>
            </a:endParaRP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5"/>
          </p:nvPr>
        </p:nvSpPr>
        <p:spPr bwMode="auto">
          <a:noFill/>
          <a:ln>
            <a:miter lim="800000"/>
            <a:headEnd/>
            <a:tailEnd/>
          </a:ln>
        </p:spPr>
        <p:txBody>
          <a:bodyPr/>
          <a:lstStyle/>
          <a:p>
            <a:fld id="{AA4C1A9A-78B5-46FB-BBE8-A91E53CFFF74}" type="slidenum">
              <a:rPr lang="en-US"/>
              <a:pPr/>
              <a:t>7</a:t>
            </a:fld>
            <a:endParaRPr lang="en-US"/>
          </a:p>
        </p:txBody>
      </p:sp>
      <p:sp>
        <p:nvSpPr>
          <p:cNvPr id="5123" name="Text Placeholder 2"/>
          <p:cNvSpPr>
            <a:spLocks noGrp="1"/>
          </p:cNvSpPr>
          <p:nvPr>
            <p:ph type="body" sz="quarter" idx="13"/>
          </p:nvPr>
        </p:nvSpPr>
        <p:spPr bwMode="auto">
          <a:xfrm>
            <a:off x="442913" y="1147763"/>
            <a:ext cx="8207375" cy="60801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ES_tradnl" b="1" cap="none" dirty="0" smtClean="0">
                <a:solidFill>
                  <a:srgbClr val="0070C0"/>
                </a:solidFill>
                <a:effectLst>
                  <a:outerShdw blurRad="38100" dist="38100" dir="2700000" algn="tl">
                    <a:srgbClr val="000000">
                      <a:alpha val="43137"/>
                    </a:srgbClr>
                  </a:outerShdw>
                </a:effectLst>
                <a:latin typeface="+mj-lt"/>
                <a:ea typeface="ＭＳ Ｐゴシック" pitchFamily="-84" charset="-128"/>
              </a:rPr>
              <a:t>REUNION DEL WORKINGO GROUP</a:t>
            </a:r>
            <a:endParaRPr lang="es-ES" b="1" cap="none" dirty="0" smtClean="0">
              <a:solidFill>
                <a:srgbClr val="0070C0"/>
              </a:solidFill>
              <a:effectLst>
                <a:outerShdw blurRad="38100" dist="38100" dir="2700000" algn="tl">
                  <a:srgbClr val="000000">
                    <a:alpha val="43137"/>
                  </a:srgbClr>
                </a:outerShdw>
              </a:effectLst>
              <a:latin typeface="+mj-lt"/>
              <a:ea typeface="ＭＳ Ｐゴシック" pitchFamily="-84" charset="-128"/>
            </a:endParaRPr>
          </a:p>
        </p:txBody>
      </p:sp>
      <p:sp>
        <p:nvSpPr>
          <p:cNvPr id="5124" name="Text Placeholder 3"/>
          <p:cNvSpPr>
            <a:spLocks noGrp="1"/>
          </p:cNvSpPr>
          <p:nvPr>
            <p:ph type="body" sz="quarter" idx="14"/>
          </p:nvPr>
        </p:nvSpPr>
        <p:spPr bwMode="auto">
          <a:xfrm>
            <a:off x="442913" y="2466109"/>
            <a:ext cx="8207375" cy="3680691"/>
          </a:xfrm>
          <a:noFill/>
          <a:ln>
            <a:miter lim="800000"/>
            <a:headEnd/>
            <a:tailEnd/>
          </a:ln>
        </p:spPr>
        <p:txBody>
          <a:bodyPr vert="horz" wrap="square" lIns="91440" tIns="45720" rIns="91440" bIns="45720" numCol="1" anchor="t" anchorCtr="0" compatLnSpc="1">
            <a:prstTxWarp prst="textNoShape">
              <a:avLst/>
            </a:prstTxWarp>
          </a:bodyPr>
          <a:lstStyle/>
          <a:p>
            <a:pPr marL="342900" indent="-342900">
              <a:buFontTx/>
              <a:buChar char="•"/>
              <a:defRPr/>
            </a:pPr>
            <a:r>
              <a:rPr lang="es-AR" sz="2400" dirty="0" smtClean="0">
                <a:latin typeface="+mj-lt"/>
              </a:rPr>
              <a:t>23-24 de Julio de 2013, Ginebra</a:t>
            </a:r>
          </a:p>
          <a:p>
            <a:pPr marL="342900" indent="-342900">
              <a:buFontTx/>
              <a:buChar char="•"/>
              <a:defRPr/>
            </a:pPr>
            <a:r>
              <a:rPr lang="es-AR" sz="2400" dirty="0" smtClean="0">
                <a:latin typeface="+mj-lt"/>
              </a:rPr>
              <a:t>Documento de trabajo, presentado por la delegación de Brasil, “</a:t>
            </a:r>
            <a:r>
              <a:rPr lang="es-AR" sz="2400" dirty="0" smtClean="0">
                <a:solidFill>
                  <a:schemeClr val="accent1">
                    <a:lumMod val="50000"/>
                  </a:schemeClr>
                </a:solidFill>
                <a:latin typeface="+mj-lt"/>
              </a:rPr>
              <a:t>Identificación de Acciones, actividades y comportamientos que resultan en productos médicos SSFFC</a:t>
            </a:r>
            <a:r>
              <a:rPr lang="es-AR" sz="2400" dirty="0" smtClean="0">
                <a:latin typeface="+mj-lt"/>
              </a:rPr>
              <a:t>”</a:t>
            </a:r>
          </a:p>
          <a:p>
            <a:pPr marL="342900" indent="-342900">
              <a:buFontTx/>
              <a:buChar char="•"/>
              <a:defRPr/>
            </a:pPr>
            <a:r>
              <a:rPr lang="es-ES" sz="2400" dirty="0" smtClean="0"/>
              <a:t>“</a:t>
            </a:r>
            <a:r>
              <a:rPr lang="es-ES" sz="2400" dirty="0" smtClean="0">
                <a:solidFill>
                  <a:schemeClr val="accent1">
                    <a:lumMod val="50000"/>
                  </a:schemeClr>
                </a:solidFill>
                <a:latin typeface="+mn-lt"/>
              </a:rPr>
              <a:t>5 P</a:t>
            </a:r>
            <a:r>
              <a:rPr lang="es-ES" sz="2400" dirty="0" smtClean="0">
                <a:latin typeface="+mn-lt"/>
              </a:rPr>
              <a:t>” sobre las que deben focalizarse las autoridades sanitarias: Productos, Procesos, Personas, Post-comercialización y Riesgo para la salud pública</a:t>
            </a:r>
            <a:endParaRPr lang="es-AR" sz="2400" dirty="0" smtClean="0">
              <a:latin typeface="+mn-lt"/>
            </a:endParaRPr>
          </a:p>
          <a:p>
            <a:pPr eaLnBrk="1" hangingPunct="1"/>
            <a:endParaRPr lang="es-ES" dirty="0" smtClean="0">
              <a:latin typeface="12 pt Helvetica* 55 Roman   054" charset="0"/>
              <a:ea typeface="ＭＳ Ｐゴシック" pitchFamily="-84" charset="-128"/>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860BF3C5-5A5E-47F3-B495-32D45DD37CBB}" type="slidenum">
              <a:rPr lang="en-US"/>
              <a:pPr/>
              <a:t>8</a:t>
            </a:fld>
            <a:endParaRPr lang="en-US"/>
          </a:p>
        </p:txBody>
      </p:sp>
      <p:sp>
        <p:nvSpPr>
          <p:cNvPr id="6148" name="Text Placeholder 3"/>
          <p:cNvSpPr>
            <a:spLocks noGrp="1"/>
          </p:cNvSpPr>
          <p:nvPr>
            <p:ph type="body" sz="quarter" idx="15"/>
          </p:nvPr>
        </p:nvSpPr>
        <p:spPr bwMode="auto">
          <a:xfrm>
            <a:off x="333375" y="775855"/>
            <a:ext cx="8207375" cy="4257675"/>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s-ES_tradnl" dirty="0" smtClean="0">
                <a:latin typeface="+mn-lt"/>
                <a:ea typeface="ＭＳ Ｐゴシック" pitchFamily="-84" charset="-128"/>
              </a:rPr>
              <a:t>Elaboración de productos médicos en establecimientos no autorizados por la Autoridad Sanitaria</a:t>
            </a:r>
          </a:p>
          <a:p>
            <a:pPr eaLnBrk="1" hangingPunct="1"/>
            <a:r>
              <a:rPr lang="es-ES" dirty="0" smtClean="0">
                <a:latin typeface="+mn-lt"/>
              </a:rPr>
              <a:t>Fabricación, importación, distribución, suministro o venta de productos médicos sin registro o autorización de la autoridad sanitaria.</a:t>
            </a:r>
          </a:p>
          <a:p>
            <a:pPr eaLnBrk="1" hangingPunct="1"/>
            <a:r>
              <a:rPr lang="es-ES_tradnl" dirty="0" smtClean="0">
                <a:latin typeface="+mn-lt"/>
                <a:ea typeface="ＭＳ Ｐゴシック" pitchFamily="-84" charset="-128"/>
              </a:rPr>
              <a:t>Sustituir el contenido del productor registrado por la Autoridad Sanitaria.</a:t>
            </a:r>
          </a:p>
          <a:p>
            <a:pPr eaLnBrk="1" hangingPunct="1"/>
            <a:endParaRPr lang="es-ES" dirty="0" smtClean="0">
              <a:latin typeface="+mn-lt"/>
              <a:ea typeface="ＭＳ Ｐゴシック" pitchFamily="-84" charset="-128"/>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860BF3C5-5A5E-47F3-B495-32D45DD37CBB}" type="slidenum">
              <a:rPr lang="en-US"/>
              <a:pPr/>
              <a:t>9</a:t>
            </a:fld>
            <a:endParaRPr lang="en-US"/>
          </a:p>
        </p:txBody>
      </p:sp>
      <p:sp>
        <p:nvSpPr>
          <p:cNvPr id="6148" name="Text Placeholder 3"/>
          <p:cNvSpPr>
            <a:spLocks noGrp="1"/>
          </p:cNvSpPr>
          <p:nvPr>
            <p:ph type="body" sz="quarter" idx="15"/>
          </p:nvPr>
        </p:nvSpPr>
        <p:spPr bwMode="auto">
          <a:xfrm>
            <a:off x="333375" y="775855"/>
            <a:ext cx="8207375" cy="4257675"/>
          </a:xfrm>
          <a:noFill/>
          <a:ln>
            <a:miter lim="800000"/>
            <a:headEnd/>
            <a:tailEnd/>
          </a:ln>
        </p:spPr>
        <p:txBody>
          <a:bodyPr wrap="square" lIns="91440" tIns="45720" rIns="91440" bIns="45720" numCol="1" anchor="t" anchorCtr="0" compatLnSpc="1">
            <a:prstTxWarp prst="textNoShape">
              <a:avLst/>
            </a:prstTxWarp>
          </a:bodyPr>
          <a:lstStyle/>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endParaRPr lang="es-ES_tradnl" dirty="0" smtClean="0">
              <a:latin typeface="+mn-lt"/>
              <a:ea typeface="ＭＳ Ｐゴシック" pitchFamily="-84" charset="-128"/>
            </a:endParaRPr>
          </a:p>
          <a:p>
            <a:pPr eaLnBrk="1" hangingPunct="1">
              <a:buNone/>
            </a:pPr>
            <a:r>
              <a:rPr lang="es-ES_tradnl" dirty="0" smtClean="0">
                <a:latin typeface="+mn-lt"/>
                <a:ea typeface="ＭＳ Ｐゴシック" pitchFamily="-84" charset="-128"/>
              </a:rPr>
              <a:t>					</a:t>
            </a:r>
            <a:endParaRPr lang="es-ES" b="1" i="1" dirty="0" smtClean="0">
              <a:solidFill>
                <a:srgbClr val="0070C0"/>
              </a:solidFill>
              <a:latin typeface="+mn-lt"/>
              <a:ea typeface="ＭＳ Ｐゴシック" pitchFamily="-84" charset="-128"/>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TotalTime>
  <Words>2048</Words>
  <Application>Microsoft Macintosh PowerPoint</Application>
  <PresentationFormat>Presentación en pantalla (4:3)</PresentationFormat>
  <Paragraphs>103</Paragraphs>
  <Slides>12</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Office Theme</vt:lpstr>
      <vt:lpstr>Photo Editor Photo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PHAC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O'Connor</dc:creator>
  <cp:lastModifiedBy>rvina</cp:lastModifiedBy>
  <cp:revision>46</cp:revision>
  <dcterms:created xsi:type="dcterms:W3CDTF">2013-06-13T20:14:34Z</dcterms:created>
  <dcterms:modified xsi:type="dcterms:W3CDTF">2013-09-06T02:52:51Z</dcterms:modified>
</cp:coreProperties>
</file>