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7BE86F"/>
    <a:srgbClr val="E60000"/>
    <a:srgbClr val="70A800"/>
    <a:srgbClr val="E6E600"/>
    <a:srgbClr val="339933"/>
    <a:srgbClr val="38A800"/>
    <a:srgbClr val="4C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6B1C72-56BC-42CB-83B6-3BCD837AA5C8}" type="datetime1">
              <a:rPr lang="es-AR"/>
              <a:pPr/>
              <a:t>07/06/2013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3D675E-C938-4D00-9466-C132931D80F1}" type="slidenum">
              <a:rPr lang="es-AR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941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9E2445-DC40-41B7-9F13-D17835839C4C}" type="datetime1">
              <a:rPr lang="es-AR"/>
              <a:pPr/>
              <a:t>07/06/2013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AR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C85DB6-959F-4485-8C7D-FADDE895BB35}" type="slidenum">
              <a:rPr lang="es-AR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1895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7BB6C-5BB5-4F11-98CA-DC34D6ACB2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7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C9F93-7644-4AB3-AE53-5B5339121F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4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9AA98-5C33-4EFB-AE11-BCD2050288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0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0FA82-1DB5-44B9-B091-576A9904F6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5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8957F-D495-4293-8F5D-3AFAA55648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1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40C45-1FBD-46D9-AAEC-1513019489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5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D571A-95BA-45DB-86F9-7518436F1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5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B1DB7-6CE4-4EE2-A50B-C4BB08750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1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6070-251D-49D3-9832-7B64425AF7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5CDF4-4966-403A-905C-C79FED425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2940B-C3A0-4619-BC1B-70C5CB4682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8E0EC90-A42A-4080-8716-37239EDE7C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8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337370"/>
              </p:ext>
            </p:extLst>
          </p:nvPr>
        </p:nvGraphicFramePr>
        <p:xfrm>
          <a:off x="144463" y="1236663"/>
          <a:ext cx="8710612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Chart" r:id="rId3" imgW="8343967" imgH="4781425" progId="Excel.Chart.8">
                  <p:embed/>
                </p:oleObj>
              </mc:Choice>
              <mc:Fallback>
                <p:oleObj name="Chart" r:id="rId3" imgW="8343967" imgH="4781425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1236663"/>
                        <a:ext cx="8710612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96400" cy="1143000"/>
          </a:xfrm>
        </p:spPr>
        <p:txBody>
          <a:bodyPr/>
          <a:lstStyle/>
          <a:p>
            <a:pPr eaLnBrk="1" hangingPunct="1"/>
            <a:r>
              <a:rPr lang="es-ES" sz="2800" dirty="0" smtClean="0">
                <a:solidFill>
                  <a:srgbClr val="262673"/>
                </a:solidFill>
              </a:rPr>
              <a:t>Notificación por sector </a:t>
            </a:r>
            <a:r>
              <a:rPr lang="en-US" sz="2800" dirty="0" smtClean="0">
                <a:solidFill>
                  <a:srgbClr val="262673"/>
                </a:solidFill>
              </a:rPr>
              <a:t>de </a:t>
            </a:r>
            <a:r>
              <a:rPr lang="en-US" sz="2800" dirty="0" err="1" smtClean="0">
                <a:solidFill>
                  <a:srgbClr val="262673"/>
                </a:solidFill>
              </a:rPr>
              <a:t>casos</a:t>
            </a:r>
            <a:r>
              <a:rPr lang="en-US" sz="2800" dirty="0" smtClean="0">
                <a:solidFill>
                  <a:srgbClr val="262673"/>
                </a:solidFill>
              </a:rPr>
              <a:t> </a:t>
            </a:r>
            <a:r>
              <a:rPr lang="en-US" sz="2800" dirty="0" err="1" smtClean="0">
                <a:solidFill>
                  <a:srgbClr val="262673"/>
                </a:solidFill>
              </a:rPr>
              <a:t>sospechosos</a:t>
            </a:r>
            <a:r>
              <a:rPr lang="en-US" sz="2800" dirty="0" smtClean="0">
                <a:solidFill>
                  <a:srgbClr val="262673"/>
                </a:solidFill>
              </a:rPr>
              <a:t> </a:t>
            </a:r>
            <a:br>
              <a:rPr lang="en-US" sz="2800" dirty="0" smtClean="0">
                <a:solidFill>
                  <a:srgbClr val="262673"/>
                </a:solidFill>
              </a:rPr>
            </a:br>
            <a:r>
              <a:rPr lang="en-US" sz="2800" dirty="0" smtClean="0">
                <a:solidFill>
                  <a:srgbClr val="262673"/>
                </a:solidFill>
              </a:rPr>
              <a:t>de </a:t>
            </a:r>
            <a:r>
              <a:rPr lang="en-US" sz="2800" dirty="0" err="1" smtClean="0">
                <a:solidFill>
                  <a:srgbClr val="262673"/>
                </a:solidFill>
              </a:rPr>
              <a:t>sarampión</a:t>
            </a:r>
            <a:r>
              <a:rPr lang="en-US" sz="2800" dirty="0" smtClean="0">
                <a:solidFill>
                  <a:srgbClr val="262673"/>
                </a:solidFill>
              </a:rPr>
              <a:t> y </a:t>
            </a:r>
            <a:r>
              <a:rPr lang="en-US" sz="2800" dirty="0" err="1" smtClean="0">
                <a:solidFill>
                  <a:srgbClr val="262673"/>
                </a:solidFill>
              </a:rPr>
              <a:t>rubéola</a:t>
            </a:r>
            <a:r>
              <a:rPr lang="en-US" sz="2800" dirty="0" smtClean="0">
                <a:solidFill>
                  <a:srgbClr val="262673"/>
                </a:solidFill>
              </a:rPr>
              <a:t> en </a:t>
            </a:r>
            <a:r>
              <a:rPr lang="en-US" sz="2800" dirty="0" err="1" smtClean="0">
                <a:solidFill>
                  <a:srgbClr val="262673"/>
                </a:solidFill>
              </a:rPr>
              <a:t>las</a:t>
            </a:r>
            <a:r>
              <a:rPr lang="en-US" sz="2800" dirty="0" smtClean="0">
                <a:solidFill>
                  <a:srgbClr val="262673"/>
                </a:solidFill>
              </a:rPr>
              <a:t> </a:t>
            </a:r>
            <a:r>
              <a:rPr lang="es-ES" sz="2800" dirty="0" smtClean="0">
                <a:solidFill>
                  <a:srgbClr val="262673"/>
                </a:solidFill>
              </a:rPr>
              <a:t>Américas, 2012</a:t>
            </a:r>
            <a:endParaRPr lang="en-US" sz="2800" dirty="0" smtClean="0">
              <a:solidFill>
                <a:srgbClr val="262673"/>
              </a:solidFill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457200" y="6107613"/>
            <a:ext cx="59436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err="1"/>
              <a:t>Fuente</a:t>
            </a:r>
            <a:r>
              <a:rPr lang="en-US" sz="1200" dirty="0"/>
              <a:t>: </a:t>
            </a:r>
            <a:r>
              <a:rPr lang="en-US" sz="1200" dirty="0" err="1"/>
              <a:t>Soló</a:t>
            </a:r>
            <a:r>
              <a:rPr lang="en-US" sz="1200" dirty="0"/>
              <a:t> </a:t>
            </a:r>
            <a:r>
              <a:rPr lang="en-US" sz="1200" dirty="0" err="1"/>
              <a:t>países</a:t>
            </a:r>
            <a:r>
              <a:rPr lang="en-US" sz="1200" dirty="0"/>
              <a:t> </a:t>
            </a:r>
            <a:r>
              <a:rPr lang="en-US" sz="1200" dirty="0" err="1"/>
              <a:t>notificando</a:t>
            </a:r>
            <a:r>
              <a:rPr lang="en-US" sz="1200" dirty="0"/>
              <a:t> </a:t>
            </a:r>
            <a:r>
              <a:rPr lang="en-US" sz="1200" dirty="0" err="1"/>
              <a:t>sarampión</a:t>
            </a:r>
            <a:r>
              <a:rPr lang="en-US" sz="1200" dirty="0"/>
              <a:t>/</a:t>
            </a:r>
            <a:r>
              <a:rPr lang="en-US" sz="1200" dirty="0" err="1"/>
              <a:t>rubéola</a:t>
            </a:r>
            <a:r>
              <a:rPr lang="en-US" sz="1200" dirty="0"/>
              <a:t> al </a:t>
            </a:r>
            <a:r>
              <a:rPr lang="en-US" sz="1200" dirty="0" err="1"/>
              <a:t>sistema</a:t>
            </a:r>
            <a:r>
              <a:rPr lang="en-US" sz="1200" dirty="0"/>
              <a:t> ISIS.</a:t>
            </a:r>
          </a:p>
          <a:p>
            <a:pPr eaLnBrk="1" hangingPunct="1"/>
            <a:r>
              <a:rPr lang="en-US" sz="1200" dirty="0"/>
              <a:t>* </a:t>
            </a:r>
            <a:r>
              <a:rPr lang="en-US" sz="1200" dirty="0" err="1"/>
              <a:t>Datos</a:t>
            </a:r>
            <a:r>
              <a:rPr lang="en-US" sz="1200" dirty="0"/>
              <a:t> hasta 30 de mayo del 2013.</a:t>
            </a:r>
          </a:p>
        </p:txBody>
      </p:sp>
      <p:cxnSp>
        <p:nvCxnSpPr>
          <p:cNvPr id="16390" name="5 Conector recto"/>
          <p:cNvCxnSpPr>
            <a:cxnSpLocks noChangeShapeType="1"/>
          </p:cNvCxnSpPr>
          <p:nvPr/>
        </p:nvCxnSpPr>
        <p:spPr bwMode="auto">
          <a:xfrm>
            <a:off x="0" y="1279525"/>
            <a:ext cx="91440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7028</TotalTime>
  <Words>25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Chart</vt:lpstr>
      <vt:lpstr>Notificación por sector de casos sospechosos  de sarampión y rubéola en las Américas, 2012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164</cp:revision>
  <cp:lastPrinted>2013-05-31T22:56:28Z</cp:lastPrinted>
  <dcterms:created xsi:type="dcterms:W3CDTF">2008-02-29T15:04:47Z</dcterms:created>
  <dcterms:modified xsi:type="dcterms:W3CDTF">2013-06-07T14:38:05Z</dcterms:modified>
</cp:coreProperties>
</file>