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62" autoAdjust="0"/>
    <p:restoredTop sz="92756" autoAdjust="0"/>
  </p:normalViewPr>
  <p:slideViewPr>
    <p:cSldViewPr snapToGrid="0">
      <p:cViewPr varScale="1">
        <p:scale>
          <a:sx n="102" d="100"/>
          <a:sy n="102" d="100"/>
        </p:scale>
        <p:origin x="-102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3"/>
              <c:layout>
                <c:manualLayout>
                  <c:x val="0"/>
                  <c:y val="2.3833298860807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2.943311536276305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ECU</c:v>
                </c:pt>
                <c:pt idx="2">
                  <c:v>CAR</c:v>
                </c:pt>
                <c:pt idx="3">
                  <c:v>GTM</c:v>
                </c:pt>
                <c:pt idx="4">
                  <c:v>SLV</c:v>
                </c:pt>
                <c:pt idx="5">
                  <c:v>CHL</c:v>
                </c:pt>
                <c:pt idx="6">
                  <c:v>CRI</c:v>
                </c:pt>
                <c:pt idx="7">
                  <c:v>BRA</c:v>
                </c:pt>
                <c:pt idx="8">
                  <c:v>HND</c:v>
                </c:pt>
                <c:pt idx="9">
                  <c:v>ARG</c:v>
                </c:pt>
                <c:pt idx="10">
                  <c:v>VEN</c:v>
                </c:pt>
                <c:pt idx="11">
                  <c:v>DOM</c:v>
                </c:pt>
                <c:pt idx="12">
                  <c:v>COL</c:v>
                </c:pt>
                <c:pt idx="13">
                  <c:v>HTI</c:v>
                </c:pt>
                <c:pt idx="14">
                  <c:v>BOL</c:v>
                </c:pt>
                <c:pt idx="15">
                  <c:v>CAN</c:v>
                </c:pt>
                <c:pt idx="16">
                  <c:v>CUB</c:v>
                </c:pt>
                <c:pt idx="17">
                  <c:v>MEX</c:v>
                </c:pt>
                <c:pt idx="18">
                  <c:v>NIC</c:v>
                </c:pt>
                <c:pt idx="19">
                  <c:v>PAN</c:v>
                </c:pt>
                <c:pt idx="20">
                  <c:v>PER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17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19</c:v>
                </c:pt>
                <c:pt idx="5">
                  <c:v>19</c:v>
                </c:pt>
                <c:pt idx="6">
                  <c:v>3</c:v>
                </c:pt>
                <c:pt idx="7">
                  <c:v>59</c:v>
                </c:pt>
                <c:pt idx="8">
                  <c:v>7</c:v>
                </c:pt>
                <c:pt idx="9">
                  <c:v>23</c:v>
                </c:pt>
                <c:pt idx="10">
                  <c:v>6</c:v>
                </c:pt>
                <c:pt idx="11">
                  <c:v>2</c:v>
                </c:pt>
                <c:pt idx="12">
                  <c:v>8</c:v>
                </c:pt>
                <c:pt idx="13">
                  <c:v>1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PRY</c:v>
                </c:pt>
                <c:pt idx="1">
                  <c:v>ECU</c:v>
                </c:pt>
                <c:pt idx="2">
                  <c:v>CAR</c:v>
                </c:pt>
                <c:pt idx="3">
                  <c:v>GTM</c:v>
                </c:pt>
                <c:pt idx="4">
                  <c:v>SLV</c:v>
                </c:pt>
                <c:pt idx="5">
                  <c:v>CHL</c:v>
                </c:pt>
                <c:pt idx="6">
                  <c:v>CRI</c:v>
                </c:pt>
                <c:pt idx="7">
                  <c:v>BRA</c:v>
                </c:pt>
                <c:pt idx="8">
                  <c:v>HND</c:v>
                </c:pt>
                <c:pt idx="9">
                  <c:v>ARG</c:v>
                </c:pt>
                <c:pt idx="10">
                  <c:v>VEN</c:v>
                </c:pt>
                <c:pt idx="11">
                  <c:v>DOM</c:v>
                </c:pt>
                <c:pt idx="12">
                  <c:v>COL</c:v>
                </c:pt>
                <c:pt idx="13">
                  <c:v>HTI</c:v>
                </c:pt>
                <c:pt idx="14">
                  <c:v>BOL</c:v>
                </c:pt>
                <c:pt idx="15">
                  <c:v>CAN</c:v>
                </c:pt>
                <c:pt idx="16">
                  <c:v>CUB</c:v>
                </c:pt>
                <c:pt idx="17">
                  <c:v>MEX</c:v>
                </c:pt>
                <c:pt idx="18">
                  <c:v>NIC</c:v>
                </c:pt>
                <c:pt idx="19">
                  <c:v>PAN</c:v>
                </c:pt>
                <c:pt idx="20">
                  <c:v>PER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20</c:v>
                </c:pt>
                <c:pt idx="4">
                  <c:v>39</c:v>
                </c:pt>
                <c:pt idx="5">
                  <c:v>57</c:v>
                </c:pt>
                <c:pt idx="6">
                  <c:v>15</c:v>
                </c:pt>
                <c:pt idx="7">
                  <c:v>300</c:v>
                </c:pt>
                <c:pt idx="8">
                  <c:v>42</c:v>
                </c:pt>
                <c:pt idx="9">
                  <c:v>149</c:v>
                </c:pt>
                <c:pt idx="10">
                  <c:v>56</c:v>
                </c:pt>
                <c:pt idx="11">
                  <c:v>33</c:v>
                </c:pt>
                <c:pt idx="12">
                  <c:v>136</c:v>
                </c:pt>
                <c:pt idx="13">
                  <c:v>23</c:v>
                </c:pt>
                <c:pt idx="14">
                  <c:v>48</c:v>
                </c:pt>
                <c:pt idx="15">
                  <c:v>24</c:v>
                </c:pt>
                <c:pt idx="16">
                  <c:v>16</c:v>
                </c:pt>
                <c:pt idx="17">
                  <c:v>547</c:v>
                </c:pt>
                <c:pt idx="18">
                  <c:v>17</c:v>
                </c:pt>
                <c:pt idx="19">
                  <c:v>12</c:v>
                </c:pt>
                <c:pt idx="20">
                  <c:v>82</c:v>
                </c:pt>
                <c:pt idx="2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2278784"/>
        <c:axId val="72287360"/>
      </c:barChart>
      <c:catAx>
        <c:axId val="7227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8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287360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278784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24" y="203200"/>
            <a:ext cx="8736676" cy="763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kern="0" dirty="0">
                <a:solidFill>
                  <a:schemeClr val="tx2"/>
                </a:solidFill>
              </a:rPr>
              <a:t>Proportion of 2013 Acute Flaccid Paralysis (AFP) Cases Pending Classification by Country*, The Americas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83861826"/>
              </p:ext>
            </p:extLst>
          </p:nvPr>
        </p:nvGraphicFramePr>
        <p:xfrm>
          <a:off x="-504749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301" y="6365160"/>
            <a:ext cx="23047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/>
              <a:t>* Data </a:t>
            </a:r>
            <a:r>
              <a:rPr lang="en-US" altLang="en-US" sz="1000" dirty="0"/>
              <a:t>as of </a:t>
            </a:r>
            <a:r>
              <a:rPr lang="en-US" altLang="en-US" sz="1000" dirty="0" smtClean="0"/>
              <a:t>15 March 2014</a:t>
            </a:r>
            <a:br>
              <a:rPr lang="en-US" altLang="en-US" sz="1000" dirty="0" smtClean="0"/>
            </a:br>
            <a:r>
              <a:rPr lang="en-US" altLang="en-US" sz="1000" dirty="0" smtClean="0"/>
              <a:t>  Source</a:t>
            </a:r>
            <a:r>
              <a:rPr lang="en-US" altLang="en-US" sz="1000" dirty="0"/>
              <a:t>: </a:t>
            </a:r>
            <a:r>
              <a:rPr lang="en-US" altLang="en-US" sz="1000" dirty="0" smtClean="0"/>
              <a:t>Country Reports in PAHO</a:t>
            </a:r>
            <a:endParaRPr lang="en-US" altLang="en-US" sz="1200" dirty="0"/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39976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18036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1765265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078180" y="1281416"/>
            <a:ext cx="208496" cy="1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82405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3509476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387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604259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473748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461094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744516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 Box 19"/>
          <p:cNvSpPr txBox="1">
            <a:spLocks noChangeArrowheads="1"/>
          </p:cNvSpPr>
          <p:nvPr/>
        </p:nvSpPr>
        <p:spPr bwMode="auto">
          <a:xfrm>
            <a:off x="6382979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8561046" y="1281496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5287075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4962263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7072798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818195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247745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1037721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746247" y="1282290"/>
            <a:ext cx="20358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 =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4222667" y="1281417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5680320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13"/>
          <p:cNvSpPr txBox="1">
            <a:spLocks noChangeArrowheads="1"/>
          </p:cNvSpPr>
          <p:nvPr/>
        </p:nvSpPr>
        <p:spPr bwMode="auto">
          <a:xfrm>
            <a:off x="3896025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7811622" y="1281417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51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Proportion of 2013 Acute Flaccid Paralysis (AFP) Cases Pending Classification by Country*,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88</cp:revision>
  <dcterms:created xsi:type="dcterms:W3CDTF">2007-11-01T14:35:31Z</dcterms:created>
  <dcterms:modified xsi:type="dcterms:W3CDTF">2014-03-21T14:53:40Z</dcterms:modified>
</cp:coreProperties>
</file>