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2" r:id="rId2"/>
    <p:sldId id="263" r:id="rId3"/>
    <p:sldId id="264" r:id="rId4"/>
    <p:sldId id="258" r:id="rId5"/>
    <p:sldId id="259" r:id="rId6"/>
    <p:sldId id="260" r:id="rId7"/>
    <p:sldId id="261" r:id="rId8"/>
    <p:sldId id="266" r:id="rId9"/>
    <p:sldId id="265" r:id="rId10"/>
    <p:sldId id="25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CDD302-D2A5-4C68-B099-1E4C930B3E41}"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DC8DAF9B-FB40-43F3-9859-926E1818753F}">
      <dgm:prSet phldrT="[Text]" custT="1"/>
      <dgm:spPr>
        <a:solidFill>
          <a:srgbClr val="00B0F0"/>
        </a:solidFill>
      </dgm:spPr>
      <dgm:t>
        <a:bodyPr/>
        <a:lstStyle/>
        <a:p>
          <a:r>
            <a:rPr lang="es-AR" sz="2800" noProof="0" smtClean="0"/>
            <a:t>Contextualizar</a:t>
          </a:r>
          <a:endParaRPr lang="es-AR" sz="2800" noProof="0"/>
        </a:p>
      </dgm:t>
    </dgm:pt>
    <dgm:pt modelId="{3481645E-3D3A-4C44-A903-8F63E0F96FF8}" type="parTrans" cxnId="{665DBA1D-7038-48D0-AF13-4DFEB36DE0D7}">
      <dgm:prSet/>
      <dgm:spPr/>
      <dgm:t>
        <a:bodyPr/>
        <a:lstStyle/>
        <a:p>
          <a:endParaRPr lang="es-AR" sz="2400" noProof="0"/>
        </a:p>
      </dgm:t>
    </dgm:pt>
    <dgm:pt modelId="{F3BBD548-3F8B-4975-AE9A-5E182CEB66A9}" type="sibTrans" cxnId="{665DBA1D-7038-48D0-AF13-4DFEB36DE0D7}">
      <dgm:prSet/>
      <dgm:spPr/>
      <dgm:t>
        <a:bodyPr/>
        <a:lstStyle/>
        <a:p>
          <a:endParaRPr lang="es-AR" sz="2400" noProof="0"/>
        </a:p>
      </dgm:t>
    </dgm:pt>
    <dgm:pt modelId="{77D8116F-68B1-40BB-B7A1-754B8AF2090D}">
      <dgm:prSet phldrT="[Text]" custT="1"/>
      <dgm:spPr>
        <a:solidFill>
          <a:srgbClr val="FFC000"/>
        </a:solidFill>
      </dgm:spPr>
      <dgm:t>
        <a:bodyPr/>
        <a:lstStyle/>
        <a:p>
          <a:r>
            <a:rPr lang="es-AR" sz="2400" noProof="0" dirty="0" smtClean="0"/>
            <a:t>Contar con información </a:t>
          </a:r>
          <a:endParaRPr lang="es-AR" sz="2400" noProof="0" dirty="0"/>
        </a:p>
      </dgm:t>
    </dgm:pt>
    <dgm:pt modelId="{71F8EDC7-C152-41C8-8D7C-C65FFBDF01C6}" type="parTrans" cxnId="{2C547496-2C8E-4BA5-A634-20413D9DE4C2}">
      <dgm:prSet custT="1"/>
      <dgm:spPr/>
      <dgm:t>
        <a:bodyPr/>
        <a:lstStyle/>
        <a:p>
          <a:endParaRPr lang="es-AR" sz="700" noProof="0"/>
        </a:p>
      </dgm:t>
    </dgm:pt>
    <dgm:pt modelId="{B7357B80-8216-43F2-92E0-04DC2AA150A9}" type="sibTrans" cxnId="{2C547496-2C8E-4BA5-A634-20413D9DE4C2}">
      <dgm:prSet/>
      <dgm:spPr/>
      <dgm:t>
        <a:bodyPr/>
        <a:lstStyle/>
        <a:p>
          <a:endParaRPr lang="es-AR" sz="2400" noProof="0"/>
        </a:p>
      </dgm:t>
    </dgm:pt>
    <dgm:pt modelId="{45145DBB-49FF-4163-9313-41212250F771}">
      <dgm:prSet phldrT="[Text]" custT="1"/>
      <dgm:spPr>
        <a:solidFill>
          <a:srgbClr val="92D050"/>
        </a:solidFill>
      </dgm:spPr>
      <dgm:t>
        <a:bodyPr/>
        <a:lstStyle/>
        <a:p>
          <a:r>
            <a:rPr lang="es-AR" sz="2400" noProof="0" dirty="0" smtClean="0"/>
            <a:t>Comparar</a:t>
          </a:r>
          <a:endParaRPr lang="es-AR" sz="2400" noProof="0" dirty="0"/>
        </a:p>
      </dgm:t>
    </dgm:pt>
    <dgm:pt modelId="{EB3DA358-5DEE-4D5B-BE71-1A4C1A086954}" type="parTrans" cxnId="{BAC7E82C-8E28-4460-A6D4-38E2B4ACF6A6}">
      <dgm:prSet custT="1"/>
      <dgm:spPr/>
      <dgm:t>
        <a:bodyPr/>
        <a:lstStyle/>
        <a:p>
          <a:endParaRPr lang="es-AR" sz="700" noProof="0"/>
        </a:p>
      </dgm:t>
    </dgm:pt>
    <dgm:pt modelId="{190FE16A-1741-48DF-8FD4-44D3E2ECB1EE}" type="sibTrans" cxnId="{BAC7E82C-8E28-4460-A6D4-38E2B4ACF6A6}">
      <dgm:prSet/>
      <dgm:spPr/>
      <dgm:t>
        <a:bodyPr/>
        <a:lstStyle/>
        <a:p>
          <a:endParaRPr lang="es-AR" sz="2400" noProof="0"/>
        </a:p>
      </dgm:t>
    </dgm:pt>
    <dgm:pt modelId="{CC5C9231-26B8-46F5-9004-B8F6A702744B}">
      <dgm:prSet phldrT="[Text]" custT="1"/>
      <dgm:spPr>
        <a:solidFill>
          <a:srgbClr val="FF0000"/>
        </a:solidFill>
      </dgm:spPr>
      <dgm:t>
        <a:bodyPr/>
        <a:lstStyle/>
        <a:p>
          <a:r>
            <a:rPr lang="es-AR" sz="2400" noProof="0" dirty="0" smtClean="0"/>
            <a:t>Certezas</a:t>
          </a:r>
          <a:endParaRPr lang="es-AR" sz="2400" noProof="0" dirty="0"/>
        </a:p>
      </dgm:t>
    </dgm:pt>
    <dgm:pt modelId="{730864DB-2D9B-431D-9518-2844094B2CE1}" type="parTrans" cxnId="{D0F02486-9E70-4E7A-A785-8F3458576A22}">
      <dgm:prSet custT="1"/>
      <dgm:spPr/>
      <dgm:t>
        <a:bodyPr/>
        <a:lstStyle/>
        <a:p>
          <a:endParaRPr lang="es-AR" sz="700" noProof="0"/>
        </a:p>
      </dgm:t>
    </dgm:pt>
    <dgm:pt modelId="{9613A0EF-2873-4D8B-B1A7-2F83A75399C0}" type="sibTrans" cxnId="{D0F02486-9E70-4E7A-A785-8F3458576A22}">
      <dgm:prSet/>
      <dgm:spPr/>
      <dgm:t>
        <a:bodyPr/>
        <a:lstStyle/>
        <a:p>
          <a:endParaRPr lang="es-AR" sz="2400" noProof="0"/>
        </a:p>
      </dgm:t>
    </dgm:pt>
    <dgm:pt modelId="{F63019EB-3A06-42D0-B600-0514146A723C}">
      <dgm:prSet phldrT="[Text]" custT="1"/>
      <dgm:spPr>
        <a:solidFill>
          <a:schemeClr val="accent6">
            <a:lumMod val="40000"/>
            <a:lumOff val="60000"/>
          </a:schemeClr>
        </a:solidFill>
      </dgm:spPr>
      <dgm:t>
        <a:bodyPr/>
        <a:lstStyle/>
        <a:p>
          <a:r>
            <a:rPr lang="es-AR" sz="2400" noProof="0" dirty="0" smtClean="0"/>
            <a:t>Confiar</a:t>
          </a:r>
          <a:endParaRPr lang="es-AR" sz="2400" noProof="0" dirty="0"/>
        </a:p>
      </dgm:t>
    </dgm:pt>
    <dgm:pt modelId="{4DE16D82-1583-4BFD-95B2-226CF8029D15}" type="parTrans" cxnId="{0E764BA8-DDAB-4D49-B468-D5B059DCA61F}">
      <dgm:prSet custT="1"/>
      <dgm:spPr/>
      <dgm:t>
        <a:bodyPr/>
        <a:lstStyle/>
        <a:p>
          <a:endParaRPr lang="es-AR" sz="700" noProof="0"/>
        </a:p>
      </dgm:t>
    </dgm:pt>
    <dgm:pt modelId="{467F025E-CD8E-4AD1-8808-6EC637D72013}" type="sibTrans" cxnId="{0E764BA8-DDAB-4D49-B468-D5B059DCA61F}">
      <dgm:prSet/>
      <dgm:spPr/>
      <dgm:t>
        <a:bodyPr/>
        <a:lstStyle/>
        <a:p>
          <a:endParaRPr lang="es-AR" sz="2400" noProof="0"/>
        </a:p>
      </dgm:t>
    </dgm:pt>
    <dgm:pt modelId="{A588F496-0402-4FF4-9845-E265B3A8D0E5}" type="pres">
      <dgm:prSet presAssocID="{F4CDD302-D2A5-4C68-B099-1E4C930B3E41}" presName="cycle" presStyleCnt="0">
        <dgm:presLayoutVars>
          <dgm:chMax val="1"/>
          <dgm:dir/>
          <dgm:animLvl val="ctr"/>
          <dgm:resizeHandles val="exact"/>
        </dgm:presLayoutVars>
      </dgm:prSet>
      <dgm:spPr/>
      <dgm:t>
        <a:bodyPr/>
        <a:lstStyle/>
        <a:p>
          <a:endParaRPr lang="en-US"/>
        </a:p>
      </dgm:t>
    </dgm:pt>
    <dgm:pt modelId="{9D3AFF3F-E6C5-475B-B6CC-E2D7C9698449}" type="pres">
      <dgm:prSet presAssocID="{DC8DAF9B-FB40-43F3-9859-926E1818753F}" presName="centerShape" presStyleLbl="node0" presStyleIdx="0" presStyleCnt="1" custScaleX="272878" custScaleY="104634" custLinFactNeighborX="834"/>
      <dgm:spPr/>
      <dgm:t>
        <a:bodyPr/>
        <a:lstStyle/>
        <a:p>
          <a:endParaRPr lang="en-US"/>
        </a:p>
      </dgm:t>
    </dgm:pt>
    <dgm:pt modelId="{A419D409-FF5A-4C8F-9D71-86743D4DA75F}" type="pres">
      <dgm:prSet presAssocID="{71F8EDC7-C152-41C8-8D7C-C65FFBDF01C6}" presName="Name9" presStyleLbl="parChTrans1D2" presStyleIdx="0" presStyleCnt="4"/>
      <dgm:spPr/>
      <dgm:t>
        <a:bodyPr/>
        <a:lstStyle/>
        <a:p>
          <a:endParaRPr lang="en-US"/>
        </a:p>
      </dgm:t>
    </dgm:pt>
    <dgm:pt modelId="{50AB100F-FF4F-44D8-91AC-C84C32609437}" type="pres">
      <dgm:prSet presAssocID="{71F8EDC7-C152-41C8-8D7C-C65FFBDF01C6}" presName="connTx" presStyleLbl="parChTrans1D2" presStyleIdx="0" presStyleCnt="4"/>
      <dgm:spPr/>
      <dgm:t>
        <a:bodyPr/>
        <a:lstStyle/>
        <a:p>
          <a:endParaRPr lang="en-US"/>
        </a:p>
      </dgm:t>
    </dgm:pt>
    <dgm:pt modelId="{672518B9-E05F-4D75-870D-112D9199F205}" type="pres">
      <dgm:prSet presAssocID="{77D8116F-68B1-40BB-B7A1-754B8AF2090D}" presName="node" presStyleLbl="node1" presStyleIdx="0" presStyleCnt="4" custScaleX="203113">
        <dgm:presLayoutVars>
          <dgm:bulletEnabled val="1"/>
        </dgm:presLayoutVars>
      </dgm:prSet>
      <dgm:spPr/>
      <dgm:t>
        <a:bodyPr/>
        <a:lstStyle/>
        <a:p>
          <a:endParaRPr lang="en-US"/>
        </a:p>
      </dgm:t>
    </dgm:pt>
    <dgm:pt modelId="{06DE1DF0-1DB8-4BE7-9DE1-27BBA54B9AE7}" type="pres">
      <dgm:prSet presAssocID="{EB3DA358-5DEE-4D5B-BE71-1A4C1A086954}" presName="Name9" presStyleLbl="parChTrans1D2" presStyleIdx="1" presStyleCnt="4"/>
      <dgm:spPr/>
      <dgm:t>
        <a:bodyPr/>
        <a:lstStyle/>
        <a:p>
          <a:endParaRPr lang="en-US"/>
        </a:p>
      </dgm:t>
    </dgm:pt>
    <dgm:pt modelId="{157424A4-2407-4BF4-A7ED-DF70396BB651}" type="pres">
      <dgm:prSet presAssocID="{EB3DA358-5DEE-4D5B-BE71-1A4C1A086954}" presName="connTx" presStyleLbl="parChTrans1D2" presStyleIdx="1" presStyleCnt="4"/>
      <dgm:spPr/>
      <dgm:t>
        <a:bodyPr/>
        <a:lstStyle/>
        <a:p>
          <a:endParaRPr lang="en-US"/>
        </a:p>
      </dgm:t>
    </dgm:pt>
    <dgm:pt modelId="{FA8D7D4C-AC48-4430-8812-C1EFE508A285}" type="pres">
      <dgm:prSet presAssocID="{45145DBB-49FF-4163-9313-41212250F771}" presName="node" presStyleLbl="node1" presStyleIdx="1" presStyleCnt="4" custScaleX="171646" custScaleY="104632" custRadScaleRad="189891" custRadScaleInc="-3172">
        <dgm:presLayoutVars>
          <dgm:bulletEnabled val="1"/>
        </dgm:presLayoutVars>
      </dgm:prSet>
      <dgm:spPr/>
      <dgm:t>
        <a:bodyPr/>
        <a:lstStyle/>
        <a:p>
          <a:endParaRPr lang="en-US"/>
        </a:p>
      </dgm:t>
    </dgm:pt>
    <dgm:pt modelId="{553B4C11-3CAF-4A6D-8112-EC6A43D33793}" type="pres">
      <dgm:prSet presAssocID="{730864DB-2D9B-431D-9518-2844094B2CE1}" presName="Name9" presStyleLbl="parChTrans1D2" presStyleIdx="2" presStyleCnt="4"/>
      <dgm:spPr/>
      <dgm:t>
        <a:bodyPr/>
        <a:lstStyle/>
        <a:p>
          <a:endParaRPr lang="en-US"/>
        </a:p>
      </dgm:t>
    </dgm:pt>
    <dgm:pt modelId="{3B4D20ED-C3B6-485D-BACB-E893192D3857}" type="pres">
      <dgm:prSet presAssocID="{730864DB-2D9B-431D-9518-2844094B2CE1}" presName="connTx" presStyleLbl="parChTrans1D2" presStyleIdx="2" presStyleCnt="4"/>
      <dgm:spPr/>
      <dgm:t>
        <a:bodyPr/>
        <a:lstStyle/>
        <a:p>
          <a:endParaRPr lang="en-US"/>
        </a:p>
      </dgm:t>
    </dgm:pt>
    <dgm:pt modelId="{76E20F5B-0EB8-4248-9DFD-A6102D5CB071}" type="pres">
      <dgm:prSet presAssocID="{CC5C9231-26B8-46F5-9004-B8F6A702744B}" presName="node" presStyleLbl="node1" presStyleIdx="2" presStyleCnt="4" custScaleX="197480">
        <dgm:presLayoutVars>
          <dgm:bulletEnabled val="1"/>
        </dgm:presLayoutVars>
      </dgm:prSet>
      <dgm:spPr/>
      <dgm:t>
        <a:bodyPr/>
        <a:lstStyle/>
        <a:p>
          <a:endParaRPr lang="en-US"/>
        </a:p>
      </dgm:t>
    </dgm:pt>
    <dgm:pt modelId="{4C939E01-0027-4A73-9E13-F34E3F4340E2}" type="pres">
      <dgm:prSet presAssocID="{4DE16D82-1583-4BFD-95B2-226CF8029D15}" presName="Name9" presStyleLbl="parChTrans1D2" presStyleIdx="3" presStyleCnt="4"/>
      <dgm:spPr/>
      <dgm:t>
        <a:bodyPr/>
        <a:lstStyle/>
        <a:p>
          <a:endParaRPr lang="en-US"/>
        </a:p>
      </dgm:t>
    </dgm:pt>
    <dgm:pt modelId="{39A80F63-7966-4D81-9905-A23AF61470D5}" type="pres">
      <dgm:prSet presAssocID="{4DE16D82-1583-4BFD-95B2-226CF8029D15}" presName="connTx" presStyleLbl="parChTrans1D2" presStyleIdx="3" presStyleCnt="4"/>
      <dgm:spPr/>
      <dgm:t>
        <a:bodyPr/>
        <a:lstStyle/>
        <a:p>
          <a:endParaRPr lang="en-US"/>
        </a:p>
      </dgm:t>
    </dgm:pt>
    <dgm:pt modelId="{94F21903-C0DF-4960-8BDB-15FB96A4D178}" type="pres">
      <dgm:prSet presAssocID="{F63019EB-3A06-42D0-B600-0514146A723C}" presName="node" presStyleLbl="node1" presStyleIdx="3" presStyleCnt="4" custScaleX="171149" custRadScaleRad="187195" custRadScaleInc="-2006">
        <dgm:presLayoutVars>
          <dgm:bulletEnabled val="1"/>
        </dgm:presLayoutVars>
      </dgm:prSet>
      <dgm:spPr/>
      <dgm:t>
        <a:bodyPr/>
        <a:lstStyle/>
        <a:p>
          <a:endParaRPr lang="en-US"/>
        </a:p>
      </dgm:t>
    </dgm:pt>
  </dgm:ptLst>
  <dgm:cxnLst>
    <dgm:cxn modelId="{665DBA1D-7038-48D0-AF13-4DFEB36DE0D7}" srcId="{F4CDD302-D2A5-4C68-B099-1E4C930B3E41}" destId="{DC8DAF9B-FB40-43F3-9859-926E1818753F}" srcOrd="0" destOrd="0" parTransId="{3481645E-3D3A-4C44-A903-8F63E0F96FF8}" sibTransId="{F3BBD548-3F8B-4975-AE9A-5E182CEB66A9}"/>
    <dgm:cxn modelId="{1C8D002A-272F-482C-82DD-EADB27CD7011}" type="presOf" srcId="{730864DB-2D9B-431D-9518-2844094B2CE1}" destId="{3B4D20ED-C3B6-485D-BACB-E893192D3857}" srcOrd="1" destOrd="0" presId="urn:microsoft.com/office/officeart/2005/8/layout/radial1"/>
    <dgm:cxn modelId="{BAC7E82C-8E28-4460-A6D4-38E2B4ACF6A6}" srcId="{DC8DAF9B-FB40-43F3-9859-926E1818753F}" destId="{45145DBB-49FF-4163-9313-41212250F771}" srcOrd="1" destOrd="0" parTransId="{EB3DA358-5DEE-4D5B-BE71-1A4C1A086954}" sibTransId="{190FE16A-1741-48DF-8FD4-44D3E2ECB1EE}"/>
    <dgm:cxn modelId="{0E764BA8-DDAB-4D49-B468-D5B059DCA61F}" srcId="{DC8DAF9B-FB40-43F3-9859-926E1818753F}" destId="{F63019EB-3A06-42D0-B600-0514146A723C}" srcOrd="3" destOrd="0" parTransId="{4DE16D82-1583-4BFD-95B2-226CF8029D15}" sibTransId="{467F025E-CD8E-4AD1-8808-6EC637D72013}"/>
    <dgm:cxn modelId="{811D3405-55FB-4716-BE7F-22D02BDB5D50}" type="presOf" srcId="{730864DB-2D9B-431D-9518-2844094B2CE1}" destId="{553B4C11-3CAF-4A6D-8112-EC6A43D33793}" srcOrd="0" destOrd="0" presId="urn:microsoft.com/office/officeart/2005/8/layout/radial1"/>
    <dgm:cxn modelId="{D0F02486-9E70-4E7A-A785-8F3458576A22}" srcId="{DC8DAF9B-FB40-43F3-9859-926E1818753F}" destId="{CC5C9231-26B8-46F5-9004-B8F6A702744B}" srcOrd="2" destOrd="0" parTransId="{730864DB-2D9B-431D-9518-2844094B2CE1}" sibTransId="{9613A0EF-2873-4D8B-B1A7-2F83A75399C0}"/>
    <dgm:cxn modelId="{2C547496-2C8E-4BA5-A634-20413D9DE4C2}" srcId="{DC8DAF9B-FB40-43F3-9859-926E1818753F}" destId="{77D8116F-68B1-40BB-B7A1-754B8AF2090D}" srcOrd="0" destOrd="0" parTransId="{71F8EDC7-C152-41C8-8D7C-C65FFBDF01C6}" sibTransId="{B7357B80-8216-43F2-92E0-04DC2AA150A9}"/>
    <dgm:cxn modelId="{13EA14B6-E78E-4030-A4B2-8937CC160E07}" type="presOf" srcId="{4DE16D82-1583-4BFD-95B2-226CF8029D15}" destId="{4C939E01-0027-4A73-9E13-F34E3F4340E2}" srcOrd="0" destOrd="0" presId="urn:microsoft.com/office/officeart/2005/8/layout/radial1"/>
    <dgm:cxn modelId="{21675C1B-FC47-41DD-A3DC-7BC7781CB523}" type="presOf" srcId="{4DE16D82-1583-4BFD-95B2-226CF8029D15}" destId="{39A80F63-7966-4D81-9905-A23AF61470D5}" srcOrd="1" destOrd="0" presId="urn:microsoft.com/office/officeart/2005/8/layout/radial1"/>
    <dgm:cxn modelId="{DBA040DD-BA01-41D3-B8F8-EA82B741093A}" type="presOf" srcId="{45145DBB-49FF-4163-9313-41212250F771}" destId="{FA8D7D4C-AC48-4430-8812-C1EFE508A285}" srcOrd="0" destOrd="0" presId="urn:microsoft.com/office/officeart/2005/8/layout/radial1"/>
    <dgm:cxn modelId="{BFD6BA78-7660-40BE-B1FC-0EE89D577387}" type="presOf" srcId="{DC8DAF9B-FB40-43F3-9859-926E1818753F}" destId="{9D3AFF3F-E6C5-475B-B6CC-E2D7C9698449}" srcOrd="0" destOrd="0" presId="urn:microsoft.com/office/officeart/2005/8/layout/radial1"/>
    <dgm:cxn modelId="{3E17D89A-B700-48EC-8DEC-ED9180AA8358}" type="presOf" srcId="{F4CDD302-D2A5-4C68-B099-1E4C930B3E41}" destId="{A588F496-0402-4FF4-9845-E265B3A8D0E5}" srcOrd="0" destOrd="0" presId="urn:microsoft.com/office/officeart/2005/8/layout/radial1"/>
    <dgm:cxn modelId="{7D7D3EEB-7754-41DA-AA87-378FDD427A2F}" type="presOf" srcId="{EB3DA358-5DEE-4D5B-BE71-1A4C1A086954}" destId="{157424A4-2407-4BF4-A7ED-DF70396BB651}" srcOrd="1" destOrd="0" presId="urn:microsoft.com/office/officeart/2005/8/layout/radial1"/>
    <dgm:cxn modelId="{24CCE70F-3B1E-4B34-8848-849EDFAC31FD}" type="presOf" srcId="{71F8EDC7-C152-41C8-8D7C-C65FFBDF01C6}" destId="{50AB100F-FF4F-44D8-91AC-C84C32609437}" srcOrd="1" destOrd="0" presId="urn:microsoft.com/office/officeart/2005/8/layout/radial1"/>
    <dgm:cxn modelId="{012A4CA7-3238-4E12-94C3-B41FFAB87C3B}" type="presOf" srcId="{F63019EB-3A06-42D0-B600-0514146A723C}" destId="{94F21903-C0DF-4960-8BDB-15FB96A4D178}" srcOrd="0" destOrd="0" presId="urn:microsoft.com/office/officeart/2005/8/layout/radial1"/>
    <dgm:cxn modelId="{AD446ABA-26AD-46FD-B7B5-F9045661B4B1}" type="presOf" srcId="{77D8116F-68B1-40BB-B7A1-754B8AF2090D}" destId="{672518B9-E05F-4D75-870D-112D9199F205}" srcOrd="0" destOrd="0" presId="urn:microsoft.com/office/officeart/2005/8/layout/radial1"/>
    <dgm:cxn modelId="{2C5A3837-0A6A-4A67-8464-BE2615D7E211}" type="presOf" srcId="{71F8EDC7-C152-41C8-8D7C-C65FFBDF01C6}" destId="{A419D409-FF5A-4C8F-9D71-86743D4DA75F}" srcOrd="0" destOrd="0" presId="urn:microsoft.com/office/officeart/2005/8/layout/radial1"/>
    <dgm:cxn modelId="{67A53FAC-16F2-479B-9C28-BC1BC19CB2AF}" type="presOf" srcId="{EB3DA358-5DEE-4D5B-BE71-1A4C1A086954}" destId="{06DE1DF0-1DB8-4BE7-9DE1-27BBA54B9AE7}" srcOrd="0" destOrd="0" presId="urn:microsoft.com/office/officeart/2005/8/layout/radial1"/>
    <dgm:cxn modelId="{8C977C9B-00B0-42AE-9B2C-F59E985DFFE0}" type="presOf" srcId="{CC5C9231-26B8-46F5-9004-B8F6A702744B}" destId="{76E20F5B-0EB8-4248-9DFD-A6102D5CB071}" srcOrd="0" destOrd="0" presId="urn:microsoft.com/office/officeart/2005/8/layout/radial1"/>
    <dgm:cxn modelId="{30F9F353-2C12-409C-9AE7-A958BA561126}" type="presParOf" srcId="{A588F496-0402-4FF4-9845-E265B3A8D0E5}" destId="{9D3AFF3F-E6C5-475B-B6CC-E2D7C9698449}" srcOrd="0" destOrd="0" presId="urn:microsoft.com/office/officeart/2005/8/layout/radial1"/>
    <dgm:cxn modelId="{08D7CC67-EA7A-46B3-93A5-4D54FF0E077F}" type="presParOf" srcId="{A588F496-0402-4FF4-9845-E265B3A8D0E5}" destId="{A419D409-FF5A-4C8F-9D71-86743D4DA75F}" srcOrd="1" destOrd="0" presId="urn:microsoft.com/office/officeart/2005/8/layout/radial1"/>
    <dgm:cxn modelId="{811EAD15-624D-41B5-8CE3-924C1DAB3C80}" type="presParOf" srcId="{A419D409-FF5A-4C8F-9D71-86743D4DA75F}" destId="{50AB100F-FF4F-44D8-91AC-C84C32609437}" srcOrd="0" destOrd="0" presId="urn:microsoft.com/office/officeart/2005/8/layout/radial1"/>
    <dgm:cxn modelId="{D0F1B510-4A50-4D3D-B4D3-42A84F04CE29}" type="presParOf" srcId="{A588F496-0402-4FF4-9845-E265B3A8D0E5}" destId="{672518B9-E05F-4D75-870D-112D9199F205}" srcOrd="2" destOrd="0" presId="urn:microsoft.com/office/officeart/2005/8/layout/radial1"/>
    <dgm:cxn modelId="{B76CEBD3-B526-4617-B266-A28C642E22B0}" type="presParOf" srcId="{A588F496-0402-4FF4-9845-E265B3A8D0E5}" destId="{06DE1DF0-1DB8-4BE7-9DE1-27BBA54B9AE7}" srcOrd="3" destOrd="0" presId="urn:microsoft.com/office/officeart/2005/8/layout/radial1"/>
    <dgm:cxn modelId="{F996D812-3A2E-4BAF-A6CA-435EBF622248}" type="presParOf" srcId="{06DE1DF0-1DB8-4BE7-9DE1-27BBA54B9AE7}" destId="{157424A4-2407-4BF4-A7ED-DF70396BB651}" srcOrd="0" destOrd="0" presId="urn:microsoft.com/office/officeart/2005/8/layout/radial1"/>
    <dgm:cxn modelId="{72FDC461-A30C-4654-BD4D-7FCE2C107020}" type="presParOf" srcId="{A588F496-0402-4FF4-9845-E265B3A8D0E5}" destId="{FA8D7D4C-AC48-4430-8812-C1EFE508A285}" srcOrd="4" destOrd="0" presId="urn:microsoft.com/office/officeart/2005/8/layout/radial1"/>
    <dgm:cxn modelId="{FF875DB6-BFB8-4A68-A179-62F9020A97F3}" type="presParOf" srcId="{A588F496-0402-4FF4-9845-E265B3A8D0E5}" destId="{553B4C11-3CAF-4A6D-8112-EC6A43D33793}" srcOrd="5" destOrd="0" presId="urn:microsoft.com/office/officeart/2005/8/layout/radial1"/>
    <dgm:cxn modelId="{73CB2BFF-92A5-4635-AFEE-2C216097A5BA}" type="presParOf" srcId="{553B4C11-3CAF-4A6D-8112-EC6A43D33793}" destId="{3B4D20ED-C3B6-485D-BACB-E893192D3857}" srcOrd="0" destOrd="0" presId="urn:microsoft.com/office/officeart/2005/8/layout/radial1"/>
    <dgm:cxn modelId="{4C9D2F1B-8348-421E-8B17-3930B559A4FC}" type="presParOf" srcId="{A588F496-0402-4FF4-9845-E265B3A8D0E5}" destId="{76E20F5B-0EB8-4248-9DFD-A6102D5CB071}" srcOrd="6" destOrd="0" presId="urn:microsoft.com/office/officeart/2005/8/layout/radial1"/>
    <dgm:cxn modelId="{B4D738BB-DCAE-47BB-9351-DE96973494C6}" type="presParOf" srcId="{A588F496-0402-4FF4-9845-E265B3A8D0E5}" destId="{4C939E01-0027-4A73-9E13-F34E3F4340E2}" srcOrd="7" destOrd="0" presId="urn:microsoft.com/office/officeart/2005/8/layout/radial1"/>
    <dgm:cxn modelId="{ADF8D690-88A3-49FA-B34C-5A7075F15357}" type="presParOf" srcId="{4C939E01-0027-4A73-9E13-F34E3F4340E2}" destId="{39A80F63-7966-4D81-9905-A23AF61470D5}" srcOrd="0" destOrd="0" presId="urn:microsoft.com/office/officeart/2005/8/layout/radial1"/>
    <dgm:cxn modelId="{E194C579-54C3-42D0-ADB6-BCD1D4F56B11}" type="presParOf" srcId="{A588F496-0402-4FF4-9845-E265B3A8D0E5}" destId="{94F21903-C0DF-4960-8BDB-15FB96A4D178}"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3AFF3F-E6C5-475B-B6CC-E2D7C9698449}">
      <dsp:nvSpPr>
        <dsp:cNvPr id="0" name=""/>
        <dsp:cNvSpPr/>
      </dsp:nvSpPr>
      <dsp:spPr>
        <a:xfrm>
          <a:off x="3327285" y="1600201"/>
          <a:ext cx="3378302" cy="1295396"/>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AR" sz="2800" kern="1200" noProof="0" smtClean="0"/>
            <a:t>Contextualizar</a:t>
          </a:r>
          <a:endParaRPr lang="es-AR" sz="2800" kern="1200" noProof="0"/>
        </a:p>
      </dsp:txBody>
      <dsp:txXfrm>
        <a:off x="3822026" y="1789907"/>
        <a:ext cx="2388820" cy="915984"/>
      </dsp:txXfrm>
    </dsp:sp>
    <dsp:sp modelId="{A419D409-FF5A-4C8F-9D71-86743D4DA75F}">
      <dsp:nvSpPr>
        <dsp:cNvPr id="0" name=""/>
        <dsp:cNvSpPr/>
      </dsp:nvSpPr>
      <dsp:spPr>
        <a:xfrm rot="16142664">
          <a:off x="4830471" y="1416788"/>
          <a:ext cx="344576" cy="22324"/>
        </a:xfrm>
        <a:custGeom>
          <a:avLst/>
          <a:gdLst/>
          <a:ahLst/>
          <a:cxnLst/>
          <a:rect l="0" t="0" r="0" b="0"/>
          <a:pathLst>
            <a:path>
              <a:moveTo>
                <a:pt x="0" y="11162"/>
              </a:moveTo>
              <a:lnTo>
                <a:pt x="344576" y="111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AR" sz="700" kern="1200" noProof="0"/>
        </a:p>
      </dsp:txBody>
      <dsp:txXfrm rot="10800000">
        <a:off x="4994145" y="1419335"/>
        <a:ext cx="17228" cy="17228"/>
      </dsp:txXfrm>
    </dsp:sp>
    <dsp:sp modelId="{672518B9-E05F-4D75-870D-112D9199F205}">
      <dsp:nvSpPr>
        <dsp:cNvPr id="0" name=""/>
        <dsp:cNvSpPr/>
      </dsp:nvSpPr>
      <dsp:spPr>
        <a:xfrm>
          <a:off x="3732265" y="17680"/>
          <a:ext cx="2514593" cy="1238026"/>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AR" sz="2400" kern="1200" noProof="0" dirty="0" smtClean="0"/>
            <a:t>Contar con información </a:t>
          </a:r>
          <a:endParaRPr lang="es-AR" sz="2400" kern="1200" noProof="0" dirty="0"/>
        </a:p>
      </dsp:txBody>
      <dsp:txXfrm>
        <a:off x="4100519" y="198985"/>
        <a:ext cx="1778085" cy="875416"/>
      </dsp:txXfrm>
    </dsp:sp>
    <dsp:sp modelId="{06DE1DF0-1DB8-4BE7-9DE1-27BBA54B9AE7}">
      <dsp:nvSpPr>
        <dsp:cNvPr id="0" name=""/>
        <dsp:cNvSpPr/>
      </dsp:nvSpPr>
      <dsp:spPr>
        <a:xfrm rot="21513597">
          <a:off x="6701924" y="2190788"/>
          <a:ext cx="284659" cy="22324"/>
        </a:xfrm>
        <a:custGeom>
          <a:avLst/>
          <a:gdLst/>
          <a:ahLst/>
          <a:cxnLst/>
          <a:rect l="0" t="0" r="0" b="0"/>
          <a:pathLst>
            <a:path>
              <a:moveTo>
                <a:pt x="0" y="11162"/>
              </a:moveTo>
              <a:lnTo>
                <a:pt x="284659" y="111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AR" sz="700" kern="1200" noProof="0"/>
        </a:p>
      </dsp:txBody>
      <dsp:txXfrm>
        <a:off x="6837137" y="2194834"/>
        <a:ext cx="14232" cy="14232"/>
      </dsp:txXfrm>
    </dsp:sp>
    <dsp:sp modelId="{FA8D7D4C-AC48-4430-8812-C1EFE508A285}">
      <dsp:nvSpPr>
        <dsp:cNvPr id="0" name=""/>
        <dsp:cNvSpPr/>
      </dsp:nvSpPr>
      <dsp:spPr>
        <a:xfrm>
          <a:off x="6985636" y="1524000"/>
          <a:ext cx="2125023" cy="1295372"/>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AR" sz="2400" kern="1200" noProof="0" dirty="0" smtClean="0"/>
            <a:t>Comparar</a:t>
          </a:r>
          <a:endParaRPr lang="es-AR" sz="2400" kern="1200" noProof="0" dirty="0"/>
        </a:p>
      </dsp:txBody>
      <dsp:txXfrm>
        <a:off x="7296838" y="1713703"/>
        <a:ext cx="1502619" cy="915966"/>
      </dsp:txXfrm>
    </dsp:sp>
    <dsp:sp modelId="{553B4C11-3CAF-4A6D-8112-EC6A43D33793}">
      <dsp:nvSpPr>
        <dsp:cNvPr id="0" name=""/>
        <dsp:cNvSpPr/>
      </dsp:nvSpPr>
      <dsp:spPr>
        <a:xfrm rot="5457336">
          <a:off x="4830470" y="3056688"/>
          <a:ext cx="344577" cy="22324"/>
        </a:xfrm>
        <a:custGeom>
          <a:avLst/>
          <a:gdLst/>
          <a:ahLst/>
          <a:cxnLst/>
          <a:rect l="0" t="0" r="0" b="0"/>
          <a:pathLst>
            <a:path>
              <a:moveTo>
                <a:pt x="0" y="11162"/>
              </a:moveTo>
              <a:lnTo>
                <a:pt x="344577" y="111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AR" sz="700" kern="1200" noProof="0"/>
        </a:p>
      </dsp:txBody>
      <dsp:txXfrm rot="10800000">
        <a:off x="4994145" y="3059235"/>
        <a:ext cx="17228" cy="17228"/>
      </dsp:txXfrm>
    </dsp:sp>
    <dsp:sp modelId="{76E20F5B-0EB8-4248-9DFD-A6102D5CB071}">
      <dsp:nvSpPr>
        <dsp:cNvPr id="0" name=""/>
        <dsp:cNvSpPr/>
      </dsp:nvSpPr>
      <dsp:spPr>
        <a:xfrm>
          <a:off x="3767134" y="3240093"/>
          <a:ext cx="2444855" cy="1238026"/>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AR" sz="2400" kern="1200" noProof="0" dirty="0" smtClean="0"/>
            <a:t>Certezas</a:t>
          </a:r>
          <a:endParaRPr lang="es-AR" sz="2400" kern="1200" noProof="0" dirty="0"/>
        </a:p>
      </dsp:txBody>
      <dsp:txXfrm>
        <a:off x="4125175" y="3421398"/>
        <a:ext cx="1728773" cy="875416"/>
      </dsp:txXfrm>
    </dsp:sp>
    <dsp:sp modelId="{4C939E01-0027-4A73-9E13-F34E3F4340E2}">
      <dsp:nvSpPr>
        <dsp:cNvPr id="0" name=""/>
        <dsp:cNvSpPr/>
      </dsp:nvSpPr>
      <dsp:spPr>
        <a:xfrm rot="10746316">
          <a:off x="3032876" y="2265405"/>
          <a:ext cx="295825" cy="22324"/>
        </a:xfrm>
        <a:custGeom>
          <a:avLst/>
          <a:gdLst/>
          <a:ahLst/>
          <a:cxnLst/>
          <a:rect l="0" t="0" r="0" b="0"/>
          <a:pathLst>
            <a:path>
              <a:moveTo>
                <a:pt x="0" y="11162"/>
              </a:moveTo>
              <a:lnTo>
                <a:pt x="295825" y="111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AR" sz="700" kern="1200" noProof="0"/>
        </a:p>
      </dsp:txBody>
      <dsp:txXfrm rot="10800000">
        <a:off x="3173394" y="2269172"/>
        <a:ext cx="14791" cy="14791"/>
      </dsp:txXfrm>
    </dsp:sp>
    <dsp:sp modelId="{94F21903-C0DF-4960-8BDB-15FB96A4D178}">
      <dsp:nvSpPr>
        <dsp:cNvPr id="0" name=""/>
        <dsp:cNvSpPr/>
      </dsp:nvSpPr>
      <dsp:spPr>
        <a:xfrm>
          <a:off x="914402" y="1676403"/>
          <a:ext cx="2118870" cy="1238026"/>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AR" sz="2400" kern="1200" noProof="0" dirty="0" smtClean="0"/>
            <a:t>Confiar</a:t>
          </a:r>
          <a:endParaRPr lang="es-AR" sz="2400" kern="1200" noProof="0" dirty="0"/>
        </a:p>
      </dsp:txBody>
      <dsp:txXfrm>
        <a:off x="1224703" y="1857708"/>
        <a:ext cx="1498268" cy="87541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683896-45D5-48BE-A1D9-8C542645D853}" type="datetimeFigureOut">
              <a:rPr lang="en-US" smtClean="0"/>
              <a:t>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167867-606B-46E8-B994-7A7097FA9E6F}" type="slidenum">
              <a:rPr lang="en-US" smtClean="0"/>
              <a:t>‹#›</a:t>
            </a:fld>
            <a:endParaRPr lang="en-US"/>
          </a:p>
        </p:txBody>
      </p:sp>
    </p:spTree>
    <p:extLst>
      <p:ext uri="{BB962C8B-B14F-4D97-AF65-F5344CB8AC3E}">
        <p14:creationId xmlns:p14="http://schemas.microsoft.com/office/powerpoint/2010/main" val="3383355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p:spPr>
        <p:txBody>
          <a:bodyPr/>
          <a:lstStyle/>
          <a:p>
            <a:endParaRPr lang="en-US" smtClean="0"/>
          </a:p>
        </p:txBody>
      </p:sp>
      <p:sp>
        <p:nvSpPr>
          <p:cNvPr id="111620" name="Slide Number Placeholder 3"/>
          <p:cNvSpPr>
            <a:spLocks noGrp="1"/>
          </p:cNvSpPr>
          <p:nvPr>
            <p:ph type="sldNum" sz="quarter" idx="5"/>
          </p:nvPr>
        </p:nvSpPr>
        <p:spPr>
          <a:noFill/>
        </p:spPr>
        <p:txBody>
          <a:bodyPr/>
          <a:lstStyle>
            <a:lvl1pPr defTabSz="921706">
              <a:defRPr sz="2400">
                <a:solidFill>
                  <a:schemeClr val="tx1"/>
                </a:solidFill>
                <a:latin typeface="Times" pitchFamily="18" charset="0"/>
              </a:defRPr>
            </a:lvl1pPr>
            <a:lvl2pPr marL="734852" indent="-282635" defTabSz="921706">
              <a:defRPr sz="2400">
                <a:solidFill>
                  <a:schemeClr val="tx1"/>
                </a:solidFill>
                <a:latin typeface="Times" pitchFamily="18" charset="0"/>
              </a:defRPr>
            </a:lvl2pPr>
            <a:lvl3pPr marL="1130541" indent="-226108" defTabSz="921706">
              <a:defRPr sz="2400">
                <a:solidFill>
                  <a:schemeClr val="tx1"/>
                </a:solidFill>
                <a:latin typeface="Times" pitchFamily="18" charset="0"/>
              </a:defRPr>
            </a:lvl3pPr>
            <a:lvl4pPr marL="1582758" indent="-226108" defTabSz="921706">
              <a:defRPr sz="2400">
                <a:solidFill>
                  <a:schemeClr val="tx1"/>
                </a:solidFill>
                <a:latin typeface="Times" pitchFamily="18" charset="0"/>
              </a:defRPr>
            </a:lvl4pPr>
            <a:lvl5pPr marL="2034974" indent="-226108" defTabSz="921706">
              <a:defRPr sz="2400">
                <a:solidFill>
                  <a:schemeClr val="tx1"/>
                </a:solidFill>
                <a:latin typeface="Times" pitchFamily="18" charset="0"/>
              </a:defRPr>
            </a:lvl5pPr>
            <a:lvl6pPr marL="2487191" indent="-226108" defTabSz="921706" eaLnBrk="0" fontAlgn="base" hangingPunct="0">
              <a:spcBef>
                <a:spcPct val="0"/>
              </a:spcBef>
              <a:spcAft>
                <a:spcPct val="0"/>
              </a:spcAft>
              <a:defRPr sz="2400">
                <a:solidFill>
                  <a:schemeClr val="tx1"/>
                </a:solidFill>
                <a:latin typeface="Times" pitchFamily="18" charset="0"/>
              </a:defRPr>
            </a:lvl6pPr>
            <a:lvl7pPr marL="2939407" indent="-226108" defTabSz="921706" eaLnBrk="0" fontAlgn="base" hangingPunct="0">
              <a:spcBef>
                <a:spcPct val="0"/>
              </a:spcBef>
              <a:spcAft>
                <a:spcPct val="0"/>
              </a:spcAft>
              <a:defRPr sz="2400">
                <a:solidFill>
                  <a:schemeClr val="tx1"/>
                </a:solidFill>
                <a:latin typeface="Times" pitchFamily="18" charset="0"/>
              </a:defRPr>
            </a:lvl7pPr>
            <a:lvl8pPr marL="3391624" indent="-226108" defTabSz="921706" eaLnBrk="0" fontAlgn="base" hangingPunct="0">
              <a:spcBef>
                <a:spcPct val="0"/>
              </a:spcBef>
              <a:spcAft>
                <a:spcPct val="0"/>
              </a:spcAft>
              <a:defRPr sz="2400">
                <a:solidFill>
                  <a:schemeClr val="tx1"/>
                </a:solidFill>
                <a:latin typeface="Times" pitchFamily="18" charset="0"/>
              </a:defRPr>
            </a:lvl8pPr>
            <a:lvl9pPr marL="3843840" indent="-226108" defTabSz="921706" eaLnBrk="0" fontAlgn="base" hangingPunct="0">
              <a:spcBef>
                <a:spcPct val="0"/>
              </a:spcBef>
              <a:spcAft>
                <a:spcPct val="0"/>
              </a:spcAft>
              <a:defRPr sz="2400">
                <a:solidFill>
                  <a:schemeClr val="tx1"/>
                </a:solidFill>
                <a:latin typeface="Times" pitchFamily="18" charset="0"/>
              </a:defRPr>
            </a:lvl9pPr>
          </a:lstStyle>
          <a:p>
            <a:fld id="{E0618E94-0112-4611-9216-4DA08911E949}" type="slidenum">
              <a:rPr lang="en-US" sz="1200">
                <a:latin typeface="Times New Roman" pitchFamily="18" charset="0"/>
              </a:rPr>
              <a:pPr/>
              <a:t>4</a:t>
            </a:fld>
            <a:endParaRPr lang="en-US" sz="12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1 Marcador de imagen de diapositiva"/>
          <p:cNvSpPr>
            <a:spLocks noGrp="1" noRot="1" noChangeAspect="1" noTextEdit="1"/>
          </p:cNvSpPr>
          <p:nvPr>
            <p:ph type="sldImg"/>
          </p:nvPr>
        </p:nvSpPr>
        <p:spPr>
          <a:ln/>
        </p:spPr>
      </p:sp>
      <p:sp>
        <p:nvSpPr>
          <p:cNvPr id="3" name="2 Marcador de notas"/>
          <p:cNvSpPr>
            <a:spLocks noGrp="1"/>
          </p:cNvSpPr>
          <p:nvPr>
            <p:ph type="body" idx="1"/>
          </p:nvPr>
        </p:nvSpPr>
        <p:spPr/>
        <p:txBody>
          <a:bodyPr>
            <a:normAutofit lnSpcReduction="10000"/>
          </a:bodyPr>
          <a:lstStyle/>
          <a:p>
            <a:pPr>
              <a:defRPr/>
            </a:pPr>
            <a:r>
              <a:rPr lang="es-MX" dirty="0" smtClean="0"/>
              <a:t>En los últimos años, se han realizado distintos estudios con objeto de identificar y analizar los factores que incrementan o reducen la brecha. En el año 2002, </a:t>
            </a:r>
            <a:r>
              <a:rPr lang="es-MX" dirty="0" err="1" smtClean="0"/>
              <a:t>Invaer</a:t>
            </a:r>
            <a:r>
              <a:rPr lang="es-MX" dirty="0" smtClean="0"/>
              <a:t> y col. realizaron una revisión sistemática con el propósito de resumir la evidencia empírica sobre las barreras y factores que facilitarían el uso de la investigación por parte de los tomadores de decisión (TD). Luego de realizar una búsqueda exhaustiva de la literatura en diferentes bases de datos, lograron identificar 24 estudios que, basados en el método de la entrevista, tenían como objetivo describir las percepciones de los TD sobre el uso de la evidencia científica en las decisiones realizadas en los distintos niveles del sistema de salud (nacional, regional y organizacional).</a:t>
            </a:r>
          </a:p>
          <a:p>
            <a:pPr>
              <a:defRPr/>
            </a:pPr>
            <a:r>
              <a:rPr lang="es-MX" dirty="0" smtClean="0"/>
              <a:t>Los </a:t>
            </a:r>
            <a:r>
              <a:rPr lang="es-MX" b="1" dirty="0" smtClean="0"/>
              <a:t>facilitadores</a:t>
            </a:r>
            <a:r>
              <a:rPr lang="es-MX" dirty="0" smtClean="0"/>
              <a:t> más frecuentemente reportados fueron el </a:t>
            </a:r>
            <a:r>
              <a:rPr lang="es-MX" i="1" dirty="0" smtClean="0"/>
              <a:t>contacto personal</a:t>
            </a:r>
            <a:r>
              <a:rPr lang="es-MX" dirty="0" smtClean="0"/>
              <a:t>, </a:t>
            </a:r>
            <a:r>
              <a:rPr lang="es-MX" i="1" dirty="0" smtClean="0"/>
              <a:t>oportunidad y relevancia de la investigación</a:t>
            </a:r>
            <a:r>
              <a:rPr lang="es-MX" dirty="0" smtClean="0"/>
              <a:t> y </a:t>
            </a:r>
            <a:r>
              <a:rPr lang="es-MX" i="1" dirty="0" smtClean="0"/>
              <a:t>la inclusión de resúmenes en las recomendaciones elaboradas por los investigadores</a:t>
            </a:r>
            <a:r>
              <a:rPr lang="es-MX" dirty="0" smtClean="0"/>
              <a:t>.  </a:t>
            </a:r>
            <a:endParaRPr lang="es-AR" dirty="0" smtClean="0"/>
          </a:p>
          <a:p>
            <a:pPr>
              <a:defRPr/>
            </a:pPr>
            <a:r>
              <a:rPr lang="es-MX" dirty="0" smtClean="0"/>
              <a:t>Las </a:t>
            </a:r>
            <a:r>
              <a:rPr lang="es-MX" b="1" dirty="0" smtClean="0"/>
              <a:t>barreras</a:t>
            </a:r>
            <a:r>
              <a:rPr lang="es-MX" dirty="0" smtClean="0"/>
              <a:t> más frecuentes fueron: </a:t>
            </a:r>
            <a:r>
              <a:rPr lang="es-MX" i="1" dirty="0" smtClean="0"/>
              <a:t>la ausencia de contacto personal</a:t>
            </a:r>
            <a:r>
              <a:rPr lang="es-MX" dirty="0" smtClean="0"/>
              <a:t>, </a:t>
            </a:r>
            <a:r>
              <a:rPr lang="es-MX" i="1" dirty="0" smtClean="0"/>
              <a:t>falta de relevancia u oportunidad de la investigación</a:t>
            </a:r>
            <a:r>
              <a:rPr lang="es-MX" dirty="0" smtClean="0"/>
              <a:t>, </a:t>
            </a:r>
            <a:r>
              <a:rPr lang="es-MX" i="1" dirty="0" smtClean="0"/>
              <a:t>la desconfianza mutua entre investigadores</a:t>
            </a:r>
            <a:r>
              <a:rPr lang="es-MX" dirty="0" smtClean="0"/>
              <a:t> </a:t>
            </a:r>
            <a:r>
              <a:rPr lang="es-MX" i="1" dirty="0" smtClean="0"/>
              <a:t>y decisores</a:t>
            </a:r>
            <a:r>
              <a:rPr lang="es-MX" dirty="0" smtClean="0"/>
              <a:t> y los </a:t>
            </a:r>
            <a:r>
              <a:rPr lang="es-MX" i="1" dirty="0" smtClean="0"/>
              <a:t>conflictos de poder y presupuestarios</a:t>
            </a:r>
            <a:r>
              <a:rPr lang="es-MX" dirty="0" smtClean="0"/>
              <a:t>.</a:t>
            </a:r>
          </a:p>
          <a:p>
            <a:pPr>
              <a:defRPr/>
            </a:pPr>
            <a:r>
              <a:rPr lang="es-MX" dirty="0" smtClean="0"/>
              <a:t>Ahora, si los miramos globalmente, encontraran </a:t>
            </a:r>
            <a:r>
              <a:rPr lang="es-MX" dirty="0" err="1" smtClean="0"/>
              <a:t>basicamente</a:t>
            </a:r>
            <a:r>
              <a:rPr lang="es-MX" dirty="0" smtClean="0"/>
              <a:t> dos tipos de factores que sobresalen: aquellos relacionados con las </a:t>
            </a:r>
            <a:r>
              <a:rPr lang="es-MX" dirty="0" err="1" smtClean="0"/>
              <a:t>caracteristicas</a:t>
            </a:r>
            <a:r>
              <a:rPr lang="es-MX" dirty="0" smtClean="0"/>
              <a:t> de la evidencia (relevancia y oportunidad) y aquellas relacionadas con la interfaz entre Investigadores y decisores. Este es uno de los factores que mayor relevancia a ganado en los </a:t>
            </a:r>
            <a:r>
              <a:rPr lang="es-MX" dirty="0" err="1" smtClean="0"/>
              <a:t>ultimos</a:t>
            </a:r>
            <a:r>
              <a:rPr lang="es-MX" dirty="0" smtClean="0"/>
              <a:t> años, y de hecho, muchas de las estrategias que se proponen buscan fortalecer esta interfaz. Ya veremos cuando veamos luego la </a:t>
            </a:r>
            <a:r>
              <a:rPr lang="es-MX" dirty="0" err="1" smtClean="0"/>
              <a:t>elaboracion</a:t>
            </a:r>
            <a:r>
              <a:rPr lang="es-MX" dirty="0" smtClean="0"/>
              <a:t> de reportes </a:t>
            </a:r>
            <a:r>
              <a:rPr lang="es-MX" dirty="0" err="1" smtClean="0"/>
              <a:t>rapidos</a:t>
            </a:r>
            <a:r>
              <a:rPr lang="es-MX" dirty="0" smtClean="0"/>
              <a:t> la manera en la que se trata de jerarquizar este aspecto a lo largo del proceso. </a:t>
            </a:r>
          </a:p>
          <a:p>
            <a:pPr>
              <a:defRPr/>
            </a:pPr>
            <a:endParaRPr lang="es-AR" dirty="0" smtClean="0"/>
          </a:p>
          <a:p>
            <a:pPr>
              <a:defRPr/>
            </a:pPr>
            <a:endParaRPr lang="es-AR" dirty="0"/>
          </a:p>
        </p:txBody>
      </p:sp>
      <p:sp>
        <p:nvSpPr>
          <p:cNvPr id="116740" name="3 Marcador de encabezado"/>
          <p:cNvSpPr>
            <a:spLocks noGrp="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1871">
              <a:defRPr sz="2400">
                <a:solidFill>
                  <a:schemeClr val="tx1"/>
                </a:solidFill>
                <a:latin typeface="Times" pitchFamily="18" charset="0"/>
              </a:defRPr>
            </a:lvl1pPr>
            <a:lvl2pPr marL="734852" indent="-282635" defTabSz="891871">
              <a:defRPr sz="2400">
                <a:solidFill>
                  <a:schemeClr val="tx1"/>
                </a:solidFill>
                <a:latin typeface="Times" pitchFamily="18" charset="0"/>
              </a:defRPr>
            </a:lvl2pPr>
            <a:lvl3pPr marL="1130541" indent="-226108" defTabSz="891871">
              <a:defRPr sz="2400">
                <a:solidFill>
                  <a:schemeClr val="tx1"/>
                </a:solidFill>
                <a:latin typeface="Times" pitchFamily="18" charset="0"/>
              </a:defRPr>
            </a:lvl3pPr>
            <a:lvl4pPr marL="1582758" indent="-226108" defTabSz="891871">
              <a:defRPr sz="2400">
                <a:solidFill>
                  <a:schemeClr val="tx1"/>
                </a:solidFill>
                <a:latin typeface="Times" pitchFamily="18" charset="0"/>
              </a:defRPr>
            </a:lvl4pPr>
            <a:lvl5pPr marL="2034974" indent="-226108" defTabSz="891871">
              <a:defRPr sz="2400">
                <a:solidFill>
                  <a:schemeClr val="tx1"/>
                </a:solidFill>
                <a:latin typeface="Times" pitchFamily="18" charset="0"/>
              </a:defRPr>
            </a:lvl5pPr>
            <a:lvl6pPr marL="2487191" indent="-226108" defTabSz="891871" eaLnBrk="0" fontAlgn="base" hangingPunct="0">
              <a:spcBef>
                <a:spcPct val="0"/>
              </a:spcBef>
              <a:spcAft>
                <a:spcPct val="0"/>
              </a:spcAft>
              <a:defRPr sz="2400">
                <a:solidFill>
                  <a:schemeClr val="tx1"/>
                </a:solidFill>
                <a:latin typeface="Times" pitchFamily="18" charset="0"/>
              </a:defRPr>
            </a:lvl6pPr>
            <a:lvl7pPr marL="2939407" indent="-226108" defTabSz="891871" eaLnBrk="0" fontAlgn="base" hangingPunct="0">
              <a:spcBef>
                <a:spcPct val="0"/>
              </a:spcBef>
              <a:spcAft>
                <a:spcPct val="0"/>
              </a:spcAft>
              <a:defRPr sz="2400">
                <a:solidFill>
                  <a:schemeClr val="tx1"/>
                </a:solidFill>
                <a:latin typeface="Times" pitchFamily="18" charset="0"/>
              </a:defRPr>
            </a:lvl7pPr>
            <a:lvl8pPr marL="3391624" indent="-226108" defTabSz="891871" eaLnBrk="0" fontAlgn="base" hangingPunct="0">
              <a:spcBef>
                <a:spcPct val="0"/>
              </a:spcBef>
              <a:spcAft>
                <a:spcPct val="0"/>
              </a:spcAft>
              <a:defRPr sz="2400">
                <a:solidFill>
                  <a:schemeClr val="tx1"/>
                </a:solidFill>
                <a:latin typeface="Times" pitchFamily="18" charset="0"/>
              </a:defRPr>
            </a:lvl8pPr>
            <a:lvl9pPr marL="3843840" indent="-226108" defTabSz="891871" eaLnBrk="0" fontAlgn="base" hangingPunct="0">
              <a:spcBef>
                <a:spcPct val="0"/>
              </a:spcBef>
              <a:spcAft>
                <a:spcPct val="0"/>
              </a:spcAft>
              <a:defRPr sz="2400">
                <a:solidFill>
                  <a:schemeClr val="tx1"/>
                </a:solidFill>
                <a:latin typeface="Times" pitchFamily="18" charset="0"/>
              </a:defRPr>
            </a:lvl9pPr>
          </a:lstStyle>
          <a:p>
            <a:pPr eaLnBrk="1" hangingPunct="1"/>
            <a:r>
              <a:rPr lang="es-AR" sz="1200">
                <a:solidFill>
                  <a:srgbClr val="000000"/>
                </a:solidFill>
                <a:latin typeface="Arial" charset="0"/>
              </a:rPr>
              <a:t>Clase 1 - Revisiones Sistemáticas y Meta-análisis</a:t>
            </a:r>
          </a:p>
        </p:txBody>
      </p:sp>
      <p:sp>
        <p:nvSpPr>
          <p:cNvPr id="116741" name="4 Marcador de número de diapositiva"/>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1871">
              <a:defRPr sz="2400">
                <a:solidFill>
                  <a:schemeClr val="tx1"/>
                </a:solidFill>
                <a:latin typeface="Times" pitchFamily="18" charset="0"/>
              </a:defRPr>
            </a:lvl1pPr>
            <a:lvl2pPr marL="734852" indent="-282635" defTabSz="891871">
              <a:defRPr sz="2400">
                <a:solidFill>
                  <a:schemeClr val="tx1"/>
                </a:solidFill>
                <a:latin typeface="Times" pitchFamily="18" charset="0"/>
              </a:defRPr>
            </a:lvl2pPr>
            <a:lvl3pPr marL="1130541" indent="-226108" defTabSz="891871">
              <a:defRPr sz="2400">
                <a:solidFill>
                  <a:schemeClr val="tx1"/>
                </a:solidFill>
                <a:latin typeface="Times" pitchFamily="18" charset="0"/>
              </a:defRPr>
            </a:lvl3pPr>
            <a:lvl4pPr marL="1582758" indent="-226108" defTabSz="891871">
              <a:defRPr sz="2400">
                <a:solidFill>
                  <a:schemeClr val="tx1"/>
                </a:solidFill>
                <a:latin typeface="Times" pitchFamily="18" charset="0"/>
              </a:defRPr>
            </a:lvl4pPr>
            <a:lvl5pPr marL="2034974" indent="-226108" defTabSz="891871">
              <a:defRPr sz="2400">
                <a:solidFill>
                  <a:schemeClr val="tx1"/>
                </a:solidFill>
                <a:latin typeface="Times" pitchFamily="18" charset="0"/>
              </a:defRPr>
            </a:lvl5pPr>
            <a:lvl6pPr marL="2487191" indent="-226108" defTabSz="891871" eaLnBrk="0" fontAlgn="base" hangingPunct="0">
              <a:spcBef>
                <a:spcPct val="0"/>
              </a:spcBef>
              <a:spcAft>
                <a:spcPct val="0"/>
              </a:spcAft>
              <a:defRPr sz="2400">
                <a:solidFill>
                  <a:schemeClr val="tx1"/>
                </a:solidFill>
                <a:latin typeface="Times" pitchFamily="18" charset="0"/>
              </a:defRPr>
            </a:lvl6pPr>
            <a:lvl7pPr marL="2939407" indent="-226108" defTabSz="891871" eaLnBrk="0" fontAlgn="base" hangingPunct="0">
              <a:spcBef>
                <a:spcPct val="0"/>
              </a:spcBef>
              <a:spcAft>
                <a:spcPct val="0"/>
              </a:spcAft>
              <a:defRPr sz="2400">
                <a:solidFill>
                  <a:schemeClr val="tx1"/>
                </a:solidFill>
                <a:latin typeface="Times" pitchFamily="18" charset="0"/>
              </a:defRPr>
            </a:lvl7pPr>
            <a:lvl8pPr marL="3391624" indent="-226108" defTabSz="891871" eaLnBrk="0" fontAlgn="base" hangingPunct="0">
              <a:spcBef>
                <a:spcPct val="0"/>
              </a:spcBef>
              <a:spcAft>
                <a:spcPct val="0"/>
              </a:spcAft>
              <a:defRPr sz="2400">
                <a:solidFill>
                  <a:schemeClr val="tx1"/>
                </a:solidFill>
                <a:latin typeface="Times" pitchFamily="18" charset="0"/>
              </a:defRPr>
            </a:lvl8pPr>
            <a:lvl9pPr marL="3843840" indent="-226108" defTabSz="891871" eaLnBrk="0" fontAlgn="base" hangingPunct="0">
              <a:spcBef>
                <a:spcPct val="0"/>
              </a:spcBef>
              <a:spcAft>
                <a:spcPct val="0"/>
              </a:spcAft>
              <a:defRPr sz="2400">
                <a:solidFill>
                  <a:schemeClr val="tx1"/>
                </a:solidFill>
                <a:latin typeface="Times" pitchFamily="18" charset="0"/>
              </a:defRPr>
            </a:lvl9pPr>
          </a:lstStyle>
          <a:p>
            <a:pPr eaLnBrk="1" hangingPunct="1"/>
            <a:fld id="{4F8A94F4-5E4F-4BA8-A42A-59FDC9316340}" type="slidenum">
              <a:rPr lang="es-AR" sz="1200">
                <a:solidFill>
                  <a:srgbClr val="000000"/>
                </a:solidFill>
                <a:latin typeface="Arial" charset="0"/>
              </a:rPr>
              <a:pPr eaLnBrk="1" hangingPunct="1"/>
              <a:t>8</a:t>
            </a:fld>
            <a:endParaRPr lang="es-AR" sz="120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1142285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4099523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683867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202474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7B928-FF05-4680-B9E6-9CBF46CCBEEC}"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19462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7B928-FF05-4680-B9E6-9CBF46CCBEEC}" type="datetimeFigureOut">
              <a:rPr lang="en-US" smtClean="0"/>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319075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7B928-FF05-4680-B9E6-9CBF46CCBEEC}" type="datetimeFigureOut">
              <a:rPr lang="en-US" smtClean="0"/>
              <a:t>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923394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7B928-FF05-4680-B9E6-9CBF46CCBEEC}" type="datetimeFigureOut">
              <a:rPr lang="en-US" smtClean="0"/>
              <a:t>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82366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t>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23618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655738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459546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7B928-FF05-4680-B9E6-9CBF46CCBEEC}" type="datetimeFigureOut">
              <a:rPr lang="en-US" smtClean="0"/>
              <a:t>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EA07C-EE9C-40C2-ADB5-5ED734F62BC1}" type="slidenum">
              <a:rPr lang="en-US" smtClean="0"/>
              <a:t>‹#›</a:t>
            </a:fld>
            <a:endParaRPr lang="en-US"/>
          </a:p>
        </p:txBody>
      </p:sp>
    </p:spTree>
    <p:extLst>
      <p:ext uri="{BB962C8B-B14F-4D97-AF65-F5344CB8AC3E}">
        <p14:creationId xmlns:p14="http://schemas.microsoft.com/office/powerpoint/2010/main" val="1907392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sz="120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725275" cy="720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061364" y="1676400"/>
            <a:ext cx="2819400" cy="6858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5009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5"/>
          <p:cNvSpPr>
            <a:spLocks noChangeArrowheads="1"/>
          </p:cNvSpPr>
          <p:nvPr/>
        </p:nvSpPr>
        <p:spPr bwMode="auto">
          <a:xfrm>
            <a:off x="706438" y="1166813"/>
            <a:ext cx="1016000" cy="503237"/>
          </a:xfrm>
          <a:prstGeom prst="rect">
            <a:avLst/>
          </a:prstGeom>
          <a:solidFill>
            <a:schemeClr val="bg1"/>
          </a:solidFill>
          <a:ln w="28575" algn="ctr">
            <a:solidFill>
              <a:schemeClr val="tx1"/>
            </a:solidFill>
            <a:miter lim="800000"/>
            <a:headEnd/>
            <a:tailEnd/>
          </a:ln>
        </p:spPr>
        <p:txBody>
          <a:bodyPr anchor="ctr"/>
          <a:lstStyle/>
          <a:p>
            <a:pPr algn="ctr"/>
            <a:r>
              <a:rPr lang="es-ES" sz="1200"/>
              <a:t>Necesidad </a:t>
            </a:r>
          </a:p>
          <a:p>
            <a:pPr algn="ctr"/>
            <a:r>
              <a:rPr lang="es-ES" sz="1200"/>
              <a:t>de cambio</a:t>
            </a:r>
          </a:p>
        </p:txBody>
      </p:sp>
      <p:sp>
        <p:nvSpPr>
          <p:cNvPr id="43011" name="Rectangle 6"/>
          <p:cNvSpPr>
            <a:spLocks noChangeArrowheads="1"/>
          </p:cNvSpPr>
          <p:nvPr/>
        </p:nvSpPr>
        <p:spPr bwMode="auto">
          <a:xfrm>
            <a:off x="692150" y="2563813"/>
            <a:ext cx="1016000" cy="485775"/>
          </a:xfrm>
          <a:prstGeom prst="rect">
            <a:avLst/>
          </a:prstGeom>
          <a:solidFill>
            <a:schemeClr val="bg1"/>
          </a:solidFill>
          <a:ln w="28575" algn="ctr">
            <a:solidFill>
              <a:schemeClr val="tx1"/>
            </a:solidFill>
            <a:miter lim="800000"/>
            <a:headEnd/>
            <a:tailEnd/>
          </a:ln>
        </p:spPr>
        <p:txBody>
          <a:bodyPr wrap="none" anchor="ctr">
            <a:spAutoFit/>
          </a:bodyPr>
          <a:lstStyle/>
          <a:p>
            <a:pPr algn="ctr"/>
            <a:r>
              <a:rPr lang="es-ES" sz="1200"/>
              <a:t>Necesidad </a:t>
            </a:r>
          </a:p>
          <a:p>
            <a:pPr algn="ctr"/>
            <a:r>
              <a:rPr lang="es-ES" sz="1200"/>
              <a:t>de cambio</a:t>
            </a:r>
          </a:p>
        </p:txBody>
      </p:sp>
      <p:sp>
        <p:nvSpPr>
          <p:cNvPr id="43012" name="Rectangle 7"/>
          <p:cNvSpPr>
            <a:spLocks noChangeArrowheads="1"/>
          </p:cNvSpPr>
          <p:nvPr/>
        </p:nvSpPr>
        <p:spPr bwMode="auto">
          <a:xfrm>
            <a:off x="684213" y="1835150"/>
            <a:ext cx="1008062" cy="576263"/>
          </a:xfrm>
          <a:prstGeom prst="rect">
            <a:avLst/>
          </a:prstGeom>
          <a:solidFill>
            <a:srgbClr val="808080"/>
          </a:solidFill>
          <a:ln w="28575" algn="ctr">
            <a:solidFill>
              <a:srgbClr val="808080"/>
            </a:solidFill>
            <a:miter lim="800000"/>
            <a:headEnd/>
            <a:tailEnd/>
          </a:ln>
        </p:spPr>
        <p:txBody>
          <a:bodyPr wrap="none" anchor="ctr">
            <a:spAutoFit/>
          </a:bodyPr>
          <a:lstStyle/>
          <a:p>
            <a:endParaRPr lang="en-US"/>
          </a:p>
        </p:txBody>
      </p:sp>
      <p:sp>
        <p:nvSpPr>
          <p:cNvPr id="43013" name="Rectangle 9"/>
          <p:cNvSpPr>
            <a:spLocks noChangeArrowheads="1"/>
          </p:cNvSpPr>
          <p:nvPr/>
        </p:nvSpPr>
        <p:spPr bwMode="auto">
          <a:xfrm>
            <a:off x="677863" y="3306763"/>
            <a:ext cx="1016000" cy="485775"/>
          </a:xfrm>
          <a:prstGeom prst="rect">
            <a:avLst/>
          </a:prstGeom>
          <a:solidFill>
            <a:schemeClr val="bg1"/>
          </a:solidFill>
          <a:ln w="28575" algn="ctr">
            <a:solidFill>
              <a:schemeClr val="tx1"/>
            </a:solidFill>
            <a:miter lim="800000"/>
            <a:headEnd/>
            <a:tailEnd/>
          </a:ln>
        </p:spPr>
        <p:txBody>
          <a:bodyPr wrap="none" anchor="ctr">
            <a:spAutoFit/>
          </a:bodyPr>
          <a:lstStyle/>
          <a:p>
            <a:pPr algn="ctr"/>
            <a:r>
              <a:rPr lang="es-ES" sz="1200"/>
              <a:t>Necesidad </a:t>
            </a:r>
          </a:p>
          <a:p>
            <a:pPr algn="ctr"/>
            <a:r>
              <a:rPr lang="es-ES" sz="1200"/>
              <a:t>de cambio</a:t>
            </a:r>
          </a:p>
        </p:txBody>
      </p:sp>
      <p:sp>
        <p:nvSpPr>
          <p:cNvPr id="43014" name="Rectangle 11"/>
          <p:cNvSpPr>
            <a:spLocks noChangeArrowheads="1"/>
          </p:cNvSpPr>
          <p:nvPr/>
        </p:nvSpPr>
        <p:spPr bwMode="auto">
          <a:xfrm>
            <a:off x="677863" y="3998913"/>
            <a:ext cx="1016000" cy="485775"/>
          </a:xfrm>
          <a:prstGeom prst="rect">
            <a:avLst/>
          </a:prstGeom>
          <a:solidFill>
            <a:schemeClr val="bg1"/>
          </a:solidFill>
          <a:ln w="28575" algn="ctr">
            <a:solidFill>
              <a:schemeClr val="tx1"/>
            </a:solidFill>
            <a:miter lim="800000"/>
            <a:headEnd/>
            <a:tailEnd/>
          </a:ln>
        </p:spPr>
        <p:txBody>
          <a:bodyPr wrap="none" anchor="ctr">
            <a:spAutoFit/>
          </a:bodyPr>
          <a:lstStyle/>
          <a:p>
            <a:pPr algn="ctr"/>
            <a:r>
              <a:rPr lang="es-ES" sz="1200"/>
              <a:t>Necesidad </a:t>
            </a:r>
          </a:p>
          <a:p>
            <a:pPr algn="ctr"/>
            <a:r>
              <a:rPr lang="es-ES" sz="1200"/>
              <a:t>de cambio</a:t>
            </a:r>
          </a:p>
        </p:txBody>
      </p:sp>
      <p:sp>
        <p:nvSpPr>
          <p:cNvPr id="43015" name="Rectangle 16"/>
          <p:cNvSpPr>
            <a:spLocks noChangeArrowheads="1"/>
          </p:cNvSpPr>
          <p:nvPr/>
        </p:nvSpPr>
        <p:spPr bwMode="auto">
          <a:xfrm>
            <a:off x="706438" y="5394325"/>
            <a:ext cx="1016000" cy="485775"/>
          </a:xfrm>
          <a:prstGeom prst="rect">
            <a:avLst/>
          </a:prstGeom>
          <a:solidFill>
            <a:schemeClr val="bg1"/>
          </a:solidFill>
          <a:ln w="28575" algn="ctr">
            <a:solidFill>
              <a:schemeClr val="tx1"/>
            </a:solidFill>
            <a:miter lim="800000"/>
            <a:headEnd/>
            <a:tailEnd/>
          </a:ln>
        </p:spPr>
        <p:txBody>
          <a:bodyPr wrap="none" anchor="ctr">
            <a:spAutoFit/>
          </a:bodyPr>
          <a:lstStyle/>
          <a:p>
            <a:pPr algn="ctr"/>
            <a:r>
              <a:rPr lang="es-ES" sz="1200"/>
              <a:t>Necesidad </a:t>
            </a:r>
          </a:p>
          <a:p>
            <a:pPr algn="ctr"/>
            <a:r>
              <a:rPr lang="es-ES" sz="1200"/>
              <a:t>de cambio</a:t>
            </a:r>
          </a:p>
        </p:txBody>
      </p:sp>
      <p:sp>
        <p:nvSpPr>
          <p:cNvPr id="43016" name="Rectangle 17"/>
          <p:cNvSpPr>
            <a:spLocks noChangeArrowheads="1"/>
          </p:cNvSpPr>
          <p:nvPr/>
        </p:nvSpPr>
        <p:spPr bwMode="auto">
          <a:xfrm>
            <a:off x="692150" y="4718050"/>
            <a:ext cx="1016000" cy="485775"/>
          </a:xfrm>
          <a:prstGeom prst="rect">
            <a:avLst/>
          </a:prstGeom>
          <a:solidFill>
            <a:schemeClr val="bg1"/>
          </a:solidFill>
          <a:ln w="28575" algn="ctr">
            <a:solidFill>
              <a:schemeClr val="tx1"/>
            </a:solidFill>
            <a:miter lim="800000"/>
            <a:headEnd/>
            <a:tailEnd/>
          </a:ln>
        </p:spPr>
        <p:txBody>
          <a:bodyPr wrap="none" anchor="ctr">
            <a:spAutoFit/>
          </a:bodyPr>
          <a:lstStyle/>
          <a:p>
            <a:pPr algn="ctr"/>
            <a:r>
              <a:rPr lang="es-ES" sz="1200"/>
              <a:t>Necesidad </a:t>
            </a:r>
          </a:p>
          <a:p>
            <a:pPr algn="ctr"/>
            <a:r>
              <a:rPr lang="es-ES" sz="1200"/>
              <a:t>de cambio</a:t>
            </a:r>
          </a:p>
        </p:txBody>
      </p:sp>
      <p:sp>
        <p:nvSpPr>
          <p:cNvPr id="43017" name="Rectangle 24"/>
          <p:cNvSpPr>
            <a:spLocks noChangeArrowheads="1"/>
          </p:cNvSpPr>
          <p:nvPr/>
        </p:nvSpPr>
        <p:spPr bwMode="auto">
          <a:xfrm>
            <a:off x="1905000" y="1163638"/>
            <a:ext cx="723900" cy="503237"/>
          </a:xfrm>
          <a:prstGeom prst="rect">
            <a:avLst/>
          </a:prstGeom>
          <a:solidFill>
            <a:schemeClr val="bg1"/>
          </a:solidFill>
          <a:ln w="28575" algn="ctr">
            <a:solidFill>
              <a:schemeClr val="tx1"/>
            </a:solidFill>
            <a:miter lim="800000"/>
            <a:headEnd/>
            <a:tailEnd/>
          </a:ln>
        </p:spPr>
        <p:txBody>
          <a:bodyPr anchor="ctr"/>
          <a:lstStyle/>
          <a:p>
            <a:pPr algn="ctr"/>
            <a:r>
              <a:rPr lang="es-ES" sz="1400"/>
              <a:t>visión</a:t>
            </a:r>
          </a:p>
        </p:txBody>
      </p:sp>
      <p:sp>
        <p:nvSpPr>
          <p:cNvPr id="43018" name="Rectangle 26"/>
          <p:cNvSpPr>
            <a:spLocks noChangeArrowheads="1"/>
          </p:cNvSpPr>
          <p:nvPr/>
        </p:nvSpPr>
        <p:spPr bwMode="auto">
          <a:xfrm>
            <a:off x="1908175" y="1865313"/>
            <a:ext cx="723900" cy="503237"/>
          </a:xfrm>
          <a:prstGeom prst="rect">
            <a:avLst/>
          </a:prstGeom>
          <a:solidFill>
            <a:schemeClr val="bg1"/>
          </a:solidFill>
          <a:ln w="28575" algn="ctr">
            <a:solidFill>
              <a:schemeClr val="tx1"/>
            </a:solidFill>
            <a:miter lim="800000"/>
            <a:headEnd/>
            <a:tailEnd/>
          </a:ln>
        </p:spPr>
        <p:txBody>
          <a:bodyPr anchor="ctr"/>
          <a:lstStyle/>
          <a:p>
            <a:pPr algn="ctr"/>
            <a:r>
              <a:rPr lang="es-ES" sz="1400"/>
              <a:t>visión</a:t>
            </a:r>
          </a:p>
        </p:txBody>
      </p:sp>
      <p:sp>
        <p:nvSpPr>
          <p:cNvPr id="43019" name="Rectangle 27"/>
          <p:cNvSpPr>
            <a:spLocks noChangeArrowheads="1"/>
          </p:cNvSpPr>
          <p:nvPr/>
        </p:nvSpPr>
        <p:spPr bwMode="auto">
          <a:xfrm>
            <a:off x="1908175" y="3232150"/>
            <a:ext cx="723900" cy="503238"/>
          </a:xfrm>
          <a:prstGeom prst="rect">
            <a:avLst/>
          </a:prstGeom>
          <a:solidFill>
            <a:schemeClr val="bg1"/>
          </a:solidFill>
          <a:ln w="28575" algn="ctr">
            <a:solidFill>
              <a:schemeClr val="tx1"/>
            </a:solidFill>
            <a:miter lim="800000"/>
            <a:headEnd/>
            <a:tailEnd/>
          </a:ln>
        </p:spPr>
        <p:txBody>
          <a:bodyPr anchor="ctr"/>
          <a:lstStyle/>
          <a:p>
            <a:pPr algn="ctr"/>
            <a:r>
              <a:rPr lang="es-ES" sz="1400"/>
              <a:t>visión</a:t>
            </a:r>
          </a:p>
        </p:txBody>
      </p:sp>
      <p:sp>
        <p:nvSpPr>
          <p:cNvPr id="43020" name="Rectangle 28"/>
          <p:cNvSpPr>
            <a:spLocks noChangeArrowheads="1"/>
          </p:cNvSpPr>
          <p:nvPr/>
        </p:nvSpPr>
        <p:spPr bwMode="auto">
          <a:xfrm>
            <a:off x="1908175" y="3952875"/>
            <a:ext cx="723900" cy="503238"/>
          </a:xfrm>
          <a:prstGeom prst="rect">
            <a:avLst/>
          </a:prstGeom>
          <a:solidFill>
            <a:schemeClr val="bg1"/>
          </a:solidFill>
          <a:ln w="28575" algn="ctr">
            <a:solidFill>
              <a:schemeClr val="tx1"/>
            </a:solidFill>
            <a:miter lim="800000"/>
            <a:headEnd/>
            <a:tailEnd/>
          </a:ln>
        </p:spPr>
        <p:txBody>
          <a:bodyPr anchor="ctr"/>
          <a:lstStyle/>
          <a:p>
            <a:pPr algn="ctr"/>
            <a:r>
              <a:rPr lang="es-ES" sz="1400"/>
              <a:t>visión</a:t>
            </a:r>
          </a:p>
        </p:txBody>
      </p:sp>
      <p:sp>
        <p:nvSpPr>
          <p:cNvPr id="43021" name="Rectangle 29"/>
          <p:cNvSpPr>
            <a:spLocks noChangeArrowheads="1"/>
          </p:cNvSpPr>
          <p:nvPr/>
        </p:nvSpPr>
        <p:spPr bwMode="auto">
          <a:xfrm>
            <a:off x="1908175" y="4672013"/>
            <a:ext cx="723900" cy="503237"/>
          </a:xfrm>
          <a:prstGeom prst="rect">
            <a:avLst/>
          </a:prstGeom>
          <a:solidFill>
            <a:schemeClr val="bg1"/>
          </a:solidFill>
          <a:ln w="28575" algn="ctr">
            <a:solidFill>
              <a:schemeClr val="tx1"/>
            </a:solidFill>
            <a:miter lim="800000"/>
            <a:headEnd/>
            <a:tailEnd/>
          </a:ln>
        </p:spPr>
        <p:txBody>
          <a:bodyPr anchor="ctr"/>
          <a:lstStyle/>
          <a:p>
            <a:pPr algn="ctr"/>
            <a:r>
              <a:rPr lang="es-ES" sz="1400"/>
              <a:t>visión</a:t>
            </a:r>
          </a:p>
        </p:txBody>
      </p:sp>
      <p:sp>
        <p:nvSpPr>
          <p:cNvPr id="43022" name="Rectangle 30"/>
          <p:cNvSpPr>
            <a:spLocks noChangeArrowheads="1"/>
          </p:cNvSpPr>
          <p:nvPr/>
        </p:nvSpPr>
        <p:spPr bwMode="auto">
          <a:xfrm>
            <a:off x="1908175" y="5392738"/>
            <a:ext cx="723900" cy="503237"/>
          </a:xfrm>
          <a:prstGeom prst="rect">
            <a:avLst/>
          </a:prstGeom>
          <a:solidFill>
            <a:schemeClr val="bg1"/>
          </a:solidFill>
          <a:ln w="28575" algn="ctr">
            <a:solidFill>
              <a:schemeClr val="tx1"/>
            </a:solidFill>
            <a:miter lim="800000"/>
            <a:headEnd/>
            <a:tailEnd/>
          </a:ln>
        </p:spPr>
        <p:txBody>
          <a:bodyPr anchor="ctr"/>
          <a:lstStyle/>
          <a:p>
            <a:pPr algn="ctr"/>
            <a:r>
              <a:rPr lang="es-ES" sz="1400"/>
              <a:t>visión</a:t>
            </a:r>
          </a:p>
        </p:txBody>
      </p:sp>
      <p:sp>
        <p:nvSpPr>
          <p:cNvPr id="43023" name="Rectangle 31"/>
          <p:cNvSpPr>
            <a:spLocks noChangeArrowheads="1"/>
          </p:cNvSpPr>
          <p:nvPr/>
        </p:nvSpPr>
        <p:spPr bwMode="auto">
          <a:xfrm>
            <a:off x="2916238" y="1144588"/>
            <a:ext cx="1016000" cy="503237"/>
          </a:xfrm>
          <a:prstGeom prst="rect">
            <a:avLst/>
          </a:prstGeom>
          <a:solidFill>
            <a:schemeClr val="bg1"/>
          </a:solidFill>
          <a:ln w="28575" algn="ctr">
            <a:solidFill>
              <a:schemeClr val="tx1"/>
            </a:solidFill>
            <a:miter lim="800000"/>
            <a:headEnd/>
            <a:tailEnd/>
          </a:ln>
        </p:spPr>
        <p:txBody>
          <a:bodyPr anchor="ctr"/>
          <a:lstStyle/>
          <a:p>
            <a:pPr algn="ctr"/>
            <a:r>
              <a:rPr lang="es-ES" sz="1200"/>
              <a:t>Competen-cias</a:t>
            </a:r>
          </a:p>
        </p:txBody>
      </p:sp>
      <p:sp>
        <p:nvSpPr>
          <p:cNvPr id="43024" name="Rectangle 37"/>
          <p:cNvSpPr>
            <a:spLocks noChangeArrowheads="1"/>
          </p:cNvSpPr>
          <p:nvPr/>
        </p:nvSpPr>
        <p:spPr bwMode="auto">
          <a:xfrm>
            <a:off x="2908300" y="1879600"/>
            <a:ext cx="1016000" cy="503238"/>
          </a:xfrm>
          <a:prstGeom prst="rect">
            <a:avLst/>
          </a:prstGeom>
          <a:solidFill>
            <a:schemeClr val="bg1"/>
          </a:solidFill>
          <a:ln w="28575" algn="ctr">
            <a:solidFill>
              <a:schemeClr val="tx1"/>
            </a:solidFill>
            <a:miter lim="800000"/>
            <a:headEnd/>
            <a:tailEnd/>
          </a:ln>
        </p:spPr>
        <p:txBody>
          <a:bodyPr anchor="ctr"/>
          <a:lstStyle/>
          <a:p>
            <a:pPr algn="ctr"/>
            <a:r>
              <a:rPr lang="es-ES" sz="1200"/>
              <a:t>Competen-cias</a:t>
            </a:r>
          </a:p>
        </p:txBody>
      </p:sp>
      <p:sp>
        <p:nvSpPr>
          <p:cNvPr id="43025" name="Rectangle 38"/>
          <p:cNvSpPr>
            <a:spLocks noChangeArrowheads="1"/>
          </p:cNvSpPr>
          <p:nvPr/>
        </p:nvSpPr>
        <p:spPr bwMode="auto">
          <a:xfrm>
            <a:off x="2886075" y="2570163"/>
            <a:ext cx="1016000" cy="503237"/>
          </a:xfrm>
          <a:prstGeom prst="rect">
            <a:avLst/>
          </a:prstGeom>
          <a:solidFill>
            <a:schemeClr val="bg1"/>
          </a:solidFill>
          <a:ln w="28575" algn="ctr">
            <a:solidFill>
              <a:schemeClr val="tx1"/>
            </a:solidFill>
            <a:miter lim="800000"/>
            <a:headEnd/>
            <a:tailEnd/>
          </a:ln>
        </p:spPr>
        <p:txBody>
          <a:bodyPr anchor="ctr"/>
          <a:lstStyle/>
          <a:p>
            <a:pPr algn="ctr"/>
            <a:r>
              <a:rPr lang="es-ES" sz="1200"/>
              <a:t>Competen-cias</a:t>
            </a:r>
          </a:p>
        </p:txBody>
      </p:sp>
      <p:sp>
        <p:nvSpPr>
          <p:cNvPr id="43026" name="Rectangle 39"/>
          <p:cNvSpPr>
            <a:spLocks noChangeArrowheads="1"/>
          </p:cNvSpPr>
          <p:nvPr/>
        </p:nvSpPr>
        <p:spPr bwMode="auto">
          <a:xfrm>
            <a:off x="2914650" y="3981450"/>
            <a:ext cx="1016000" cy="503238"/>
          </a:xfrm>
          <a:prstGeom prst="rect">
            <a:avLst/>
          </a:prstGeom>
          <a:solidFill>
            <a:schemeClr val="bg1"/>
          </a:solidFill>
          <a:ln w="28575" algn="ctr">
            <a:solidFill>
              <a:schemeClr val="tx1"/>
            </a:solidFill>
            <a:miter lim="800000"/>
            <a:headEnd/>
            <a:tailEnd/>
          </a:ln>
        </p:spPr>
        <p:txBody>
          <a:bodyPr anchor="ctr"/>
          <a:lstStyle/>
          <a:p>
            <a:pPr algn="ctr"/>
            <a:r>
              <a:rPr lang="es-ES" sz="1200"/>
              <a:t>Competen-cias</a:t>
            </a:r>
          </a:p>
        </p:txBody>
      </p:sp>
      <p:sp>
        <p:nvSpPr>
          <p:cNvPr id="43027" name="Rectangle 40"/>
          <p:cNvSpPr>
            <a:spLocks noChangeArrowheads="1"/>
          </p:cNvSpPr>
          <p:nvPr/>
        </p:nvSpPr>
        <p:spPr bwMode="auto">
          <a:xfrm>
            <a:off x="2916238" y="4686300"/>
            <a:ext cx="1016000" cy="503238"/>
          </a:xfrm>
          <a:prstGeom prst="rect">
            <a:avLst/>
          </a:prstGeom>
          <a:solidFill>
            <a:schemeClr val="bg1"/>
          </a:solidFill>
          <a:ln w="28575" algn="ctr">
            <a:solidFill>
              <a:schemeClr val="tx1"/>
            </a:solidFill>
            <a:miter lim="800000"/>
            <a:headEnd/>
            <a:tailEnd/>
          </a:ln>
        </p:spPr>
        <p:txBody>
          <a:bodyPr anchor="ctr"/>
          <a:lstStyle/>
          <a:p>
            <a:pPr algn="ctr"/>
            <a:r>
              <a:rPr lang="es-ES" sz="1200"/>
              <a:t>Competen-cias</a:t>
            </a:r>
          </a:p>
        </p:txBody>
      </p:sp>
      <p:sp>
        <p:nvSpPr>
          <p:cNvPr id="43028" name="Rectangle 41"/>
          <p:cNvSpPr>
            <a:spLocks noChangeArrowheads="1"/>
          </p:cNvSpPr>
          <p:nvPr/>
        </p:nvSpPr>
        <p:spPr bwMode="auto">
          <a:xfrm>
            <a:off x="2886075" y="5392738"/>
            <a:ext cx="1016000" cy="503237"/>
          </a:xfrm>
          <a:prstGeom prst="rect">
            <a:avLst/>
          </a:prstGeom>
          <a:solidFill>
            <a:schemeClr val="bg1"/>
          </a:solidFill>
          <a:ln w="28575" algn="ctr">
            <a:solidFill>
              <a:schemeClr val="tx1"/>
            </a:solidFill>
            <a:miter lim="800000"/>
            <a:headEnd/>
            <a:tailEnd/>
          </a:ln>
        </p:spPr>
        <p:txBody>
          <a:bodyPr anchor="ctr"/>
          <a:lstStyle/>
          <a:p>
            <a:pPr algn="ctr"/>
            <a:r>
              <a:rPr lang="es-ES" sz="1200"/>
              <a:t>Competen-cias</a:t>
            </a:r>
          </a:p>
        </p:txBody>
      </p:sp>
      <p:sp>
        <p:nvSpPr>
          <p:cNvPr id="43029" name="Rectangle 42"/>
          <p:cNvSpPr>
            <a:spLocks noChangeArrowheads="1"/>
          </p:cNvSpPr>
          <p:nvPr/>
        </p:nvSpPr>
        <p:spPr bwMode="auto">
          <a:xfrm>
            <a:off x="1908175" y="2511425"/>
            <a:ext cx="719138" cy="576263"/>
          </a:xfrm>
          <a:prstGeom prst="rect">
            <a:avLst/>
          </a:prstGeom>
          <a:solidFill>
            <a:srgbClr val="808080"/>
          </a:solidFill>
          <a:ln w="28575" algn="ctr">
            <a:solidFill>
              <a:srgbClr val="808080"/>
            </a:solidFill>
            <a:miter lim="800000"/>
            <a:headEnd/>
            <a:tailEnd/>
          </a:ln>
        </p:spPr>
        <p:txBody>
          <a:bodyPr anchor="ctr">
            <a:spAutoFit/>
          </a:bodyPr>
          <a:lstStyle/>
          <a:p>
            <a:endParaRPr lang="en-US"/>
          </a:p>
        </p:txBody>
      </p:sp>
      <p:sp>
        <p:nvSpPr>
          <p:cNvPr id="43030" name="Rectangle 43"/>
          <p:cNvSpPr>
            <a:spLocks noChangeArrowheads="1"/>
          </p:cNvSpPr>
          <p:nvPr/>
        </p:nvSpPr>
        <p:spPr bwMode="auto">
          <a:xfrm>
            <a:off x="2843213" y="3232150"/>
            <a:ext cx="1152525" cy="576263"/>
          </a:xfrm>
          <a:prstGeom prst="rect">
            <a:avLst/>
          </a:prstGeom>
          <a:solidFill>
            <a:srgbClr val="808080"/>
          </a:solidFill>
          <a:ln w="28575" algn="ctr">
            <a:solidFill>
              <a:srgbClr val="808080"/>
            </a:solidFill>
            <a:miter lim="800000"/>
            <a:headEnd/>
            <a:tailEnd/>
          </a:ln>
        </p:spPr>
        <p:txBody>
          <a:bodyPr anchor="ctr">
            <a:spAutoFit/>
          </a:bodyPr>
          <a:lstStyle/>
          <a:p>
            <a:endParaRPr lang="en-US"/>
          </a:p>
        </p:txBody>
      </p:sp>
      <p:sp>
        <p:nvSpPr>
          <p:cNvPr id="43031" name="Rectangle 44"/>
          <p:cNvSpPr>
            <a:spLocks noChangeArrowheads="1"/>
          </p:cNvSpPr>
          <p:nvPr/>
        </p:nvSpPr>
        <p:spPr bwMode="auto">
          <a:xfrm>
            <a:off x="4211638" y="3952875"/>
            <a:ext cx="936625" cy="576263"/>
          </a:xfrm>
          <a:prstGeom prst="rect">
            <a:avLst/>
          </a:prstGeom>
          <a:solidFill>
            <a:srgbClr val="808080"/>
          </a:solidFill>
          <a:ln w="28575" algn="ctr">
            <a:solidFill>
              <a:srgbClr val="808080"/>
            </a:solidFill>
            <a:miter lim="800000"/>
            <a:headEnd/>
            <a:tailEnd/>
          </a:ln>
        </p:spPr>
        <p:txBody>
          <a:bodyPr anchor="ctr">
            <a:spAutoFit/>
          </a:bodyPr>
          <a:lstStyle/>
          <a:p>
            <a:endParaRPr lang="en-US"/>
          </a:p>
        </p:txBody>
      </p:sp>
      <p:sp>
        <p:nvSpPr>
          <p:cNvPr id="43032" name="Rectangle 45"/>
          <p:cNvSpPr>
            <a:spLocks noChangeArrowheads="1"/>
          </p:cNvSpPr>
          <p:nvPr/>
        </p:nvSpPr>
        <p:spPr bwMode="auto">
          <a:xfrm>
            <a:off x="4211638" y="1144588"/>
            <a:ext cx="936625" cy="503237"/>
          </a:xfrm>
          <a:prstGeom prst="rect">
            <a:avLst/>
          </a:prstGeom>
          <a:solidFill>
            <a:schemeClr val="bg1"/>
          </a:solidFill>
          <a:ln w="28575" algn="ctr">
            <a:solidFill>
              <a:schemeClr val="tx1"/>
            </a:solidFill>
            <a:miter lim="800000"/>
            <a:headEnd/>
            <a:tailEnd/>
          </a:ln>
        </p:spPr>
        <p:txBody>
          <a:bodyPr anchor="ctr"/>
          <a:lstStyle/>
          <a:p>
            <a:pPr algn="ctr"/>
            <a:r>
              <a:rPr lang="es-ES" sz="1400"/>
              <a:t>Incenti-vos</a:t>
            </a:r>
          </a:p>
        </p:txBody>
      </p:sp>
      <p:sp>
        <p:nvSpPr>
          <p:cNvPr id="43033" name="Rectangle 46"/>
          <p:cNvSpPr>
            <a:spLocks noChangeArrowheads="1"/>
          </p:cNvSpPr>
          <p:nvPr/>
        </p:nvSpPr>
        <p:spPr bwMode="auto">
          <a:xfrm>
            <a:off x="4211638" y="1863725"/>
            <a:ext cx="936625" cy="503238"/>
          </a:xfrm>
          <a:prstGeom prst="rect">
            <a:avLst/>
          </a:prstGeom>
          <a:solidFill>
            <a:schemeClr val="bg1"/>
          </a:solidFill>
          <a:ln w="28575" algn="ctr">
            <a:solidFill>
              <a:schemeClr val="tx1"/>
            </a:solidFill>
            <a:miter lim="800000"/>
            <a:headEnd/>
            <a:tailEnd/>
          </a:ln>
        </p:spPr>
        <p:txBody>
          <a:bodyPr anchor="ctr"/>
          <a:lstStyle/>
          <a:p>
            <a:pPr algn="ctr"/>
            <a:r>
              <a:rPr lang="es-ES" sz="1400"/>
              <a:t>Incenti-vos</a:t>
            </a:r>
          </a:p>
        </p:txBody>
      </p:sp>
      <p:sp>
        <p:nvSpPr>
          <p:cNvPr id="43034" name="Rectangle 47"/>
          <p:cNvSpPr>
            <a:spLocks noChangeArrowheads="1"/>
          </p:cNvSpPr>
          <p:nvPr/>
        </p:nvSpPr>
        <p:spPr bwMode="auto">
          <a:xfrm>
            <a:off x="4211638" y="2511425"/>
            <a:ext cx="936625" cy="503238"/>
          </a:xfrm>
          <a:prstGeom prst="rect">
            <a:avLst/>
          </a:prstGeom>
          <a:solidFill>
            <a:schemeClr val="bg1"/>
          </a:solidFill>
          <a:ln w="28575" algn="ctr">
            <a:solidFill>
              <a:schemeClr val="tx1"/>
            </a:solidFill>
            <a:miter lim="800000"/>
            <a:headEnd/>
            <a:tailEnd/>
          </a:ln>
        </p:spPr>
        <p:txBody>
          <a:bodyPr anchor="ctr"/>
          <a:lstStyle/>
          <a:p>
            <a:pPr algn="ctr"/>
            <a:r>
              <a:rPr lang="es-ES" sz="1400"/>
              <a:t>Incenti-vos</a:t>
            </a:r>
          </a:p>
        </p:txBody>
      </p:sp>
      <p:sp>
        <p:nvSpPr>
          <p:cNvPr id="43035" name="Rectangle 48"/>
          <p:cNvSpPr>
            <a:spLocks noChangeArrowheads="1"/>
          </p:cNvSpPr>
          <p:nvPr/>
        </p:nvSpPr>
        <p:spPr bwMode="auto">
          <a:xfrm>
            <a:off x="4211638" y="3260725"/>
            <a:ext cx="936625" cy="503238"/>
          </a:xfrm>
          <a:prstGeom prst="rect">
            <a:avLst/>
          </a:prstGeom>
          <a:solidFill>
            <a:schemeClr val="bg1"/>
          </a:solidFill>
          <a:ln w="28575" algn="ctr">
            <a:solidFill>
              <a:schemeClr val="tx1"/>
            </a:solidFill>
            <a:miter lim="800000"/>
            <a:headEnd/>
            <a:tailEnd/>
          </a:ln>
        </p:spPr>
        <p:txBody>
          <a:bodyPr anchor="ctr"/>
          <a:lstStyle/>
          <a:p>
            <a:pPr algn="ctr"/>
            <a:r>
              <a:rPr lang="es-ES" sz="1400"/>
              <a:t>Incenti-vos</a:t>
            </a:r>
          </a:p>
        </p:txBody>
      </p:sp>
      <p:sp>
        <p:nvSpPr>
          <p:cNvPr id="43036" name="Rectangle 49"/>
          <p:cNvSpPr>
            <a:spLocks noChangeArrowheads="1"/>
          </p:cNvSpPr>
          <p:nvPr/>
        </p:nvSpPr>
        <p:spPr bwMode="auto">
          <a:xfrm>
            <a:off x="4211638" y="4672013"/>
            <a:ext cx="936625" cy="503237"/>
          </a:xfrm>
          <a:prstGeom prst="rect">
            <a:avLst/>
          </a:prstGeom>
          <a:solidFill>
            <a:schemeClr val="bg1"/>
          </a:solidFill>
          <a:ln w="28575" algn="ctr">
            <a:solidFill>
              <a:schemeClr val="tx1"/>
            </a:solidFill>
            <a:miter lim="800000"/>
            <a:headEnd/>
            <a:tailEnd/>
          </a:ln>
        </p:spPr>
        <p:txBody>
          <a:bodyPr anchor="ctr"/>
          <a:lstStyle/>
          <a:p>
            <a:pPr algn="ctr"/>
            <a:r>
              <a:rPr lang="es-ES" sz="1400"/>
              <a:t>Incenti-vosv</a:t>
            </a:r>
            <a:endParaRPr lang="es-ES"/>
          </a:p>
        </p:txBody>
      </p:sp>
      <p:sp>
        <p:nvSpPr>
          <p:cNvPr id="43037" name="Rectangle 50"/>
          <p:cNvSpPr>
            <a:spLocks noChangeArrowheads="1"/>
          </p:cNvSpPr>
          <p:nvPr/>
        </p:nvSpPr>
        <p:spPr bwMode="auto">
          <a:xfrm>
            <a:off x="5364163" y="1144588"/>
            <a:ext cx="792162" cy="503237"/>
          </a:xfrm>
          <a:prstGeom prst="rect">
            <a:avLst/>
          </a:prstGeom>
          <a:solidFill>
            <a:schemeClr val="bg1"/>
          </a:solidFill>
          <a:ln w="28575" algn="ctr">
            <a:solidFill>
              <a:schemeClr val="tx1"/>
            </a:solidFill>
            <a:miter lim="800000"/>
            <a:headEnd/>
            <a:tailEnd/>
          </a:ln>
        </p:spPr>
        <p:txBody>
          <a:bodyPr anchor="ctr"/>
          <a:lstStyle/>
          <a:p>
            <a:pPr algn="ctr"/>
            <a:r>
              <a:rPr lang="es-ES" sz="1400"/>
              <a:t>Recur-sos</a:t>
            </a:r>
            <a:endParaRPr lang="es-ES"/>
          </a:p>
        </p:txBody>
      </p:sp>
      <p:sp>
        <p:nvSpPr>
          <p:cNvPr id="43038" name="Rectangle 51"/>
          <p:cNvSpPr>
            <a:spLocks noChangeArrowheads="1"/>
          </p:cNvSpPr>
          <p:nvPr/>
        </p:nvSpPr>
        <p:spPr bwMode="auto">
          <a:xfrm>
            <a:off x="4211638" y="5392738"/>
            <a:ext cx="936625" cy="503237"/>
          </a:xfrm>
          <a:prstGeom prst="rect">
            <a:avLst/>
          </a:prstGeom>
          <a:solidFill>
            <a:schemeClr val="bg1"/>
          </a:solidFill>
          <a:ln w="28575" algn="ctr">
            <a:solidFill>
              <a:schemeClr val="tx1"/>
            </a:solidFill>
            <a:miter lim="800000"/>
            <a:headEnd/>
            <a:tailEnd/>
          </a:ln>
        </p:spPr>
        <p:txBody>
          <a:bodyPr anchor="ctr"/>
          <a:lstStyle/>
          <a:p>
            <a:pPr algn="ctr"/>
            <a:r>
              <a:rPr lang="es-ES" sz="1400"/>
              <a:t>Incenti-vos</a:t>
            </a:r>
            <a:endParaRPr lang="es-ES"/>
          </a:p>
        </p:txBody>
      </p:sp>
      <p:sp>
        <p:nvSpPr>
          <p:cNvPr id="43039" name="Rectangle 52"/>
          <p:cNvSpPr>
            <a:spLocks noChangeArrowheads="1"/>
          </p:cNvSpPr>
          <p:nvPr/>
        </p:nvSpPr>
        <p:spPr bwMode="auto">
          <a:xfrm>
            <a:off x="4211638" y="3952875"/>
            <a:ext cx="936625" cy="576263"/>
          </a:xfrm>
          <a:prstGeom prst="rect">
            <a:avLst/>
          </a:prstGeom>
          <a:solidFill>
            <a:srgbClr val="808080"/>
          </a:solidFill>
          <a:ln w="28575" algn="ctr">
            <a:solidFill>
              <a:srgbClr val="808080"/>
            </a:solidFill>
            <a:miter lim="800000"/>
            <a:headEnd/>
            <a:tailEnd/>
          </a:ln>
        </p:spPr>
        <p:txBody>
          <a:bodyPr anchor="ctr">
            <a:spAutoFit/>
          </a:bodyPr>
          <a:lstStyle/>
          <a:p>
            <a:endParaRPr lang="en-US"/>
          </a:p>
        </p:txBody>
      </p:sp>
      <p:sp>
        <p:nvSpPr>
          <p:cNvPr id="43040" name="Rectangle 53"/>
          <p:cNvSpPr>
            <a:spLocks noChangeArrowheads="1"/>
          </p:cNvSpPr>
          <p:nvPr/>
        </p:nvSpPr>
        <p:spPr bwMode="auto">
          <a:xfrm>
            <a:off x="5364163" y="1863725"/>
            <a:ext cx="792162" cy="503238"/>
          </a:xfrm>
          <a:prstGeom prst="rect">
            <a:avLst/>
          </a:prstGeom>
          <a:solidFill>
            <a:schemeClr val="bg1"/>
          </a:solidFill>
          <a:ln w="28575" algn="ctr">
            <a:solidFill>
              <a:schemeClr val="tx1"/>
            </a:solidFill>
            <a:miter lim="800000"/>
            <a:headEnd/>
            <a:tailEnd/>
          </a:ln>
        </p:spPr>
        <p:txBody>
          <a:bodyPr anchor="ctr"/>
          <a:lstStyle/>
          <a:p>
            <a:pPr algn="ctr"/>
            <a:r>
              <a:rPr lang="es-ES" sz="1400"/>
              <a:t>Recur-sos</a:t>
            </a:r>
            <a:endParaRPr lang="es-ES"/>
          </a:p>
        </p:txBody>
      </p:sp>
      <p:sp>
        <p:nvSpPr>
          <p:cNvPr id="43041" name="Rectangle 54"/>
          <p:cNvSpPr>
            <a:spLocks noChangeArrowheads="1"/>
          </p:cNvSpPr>
          <p:nvPr/>
        </p:nvSpPr>
        <p:spPr bwMode="auto">
          <a:xfrm>
            <a:off x="5364163" y="2513013"/>
            <a:ext cx="792162" cy="504825"/>
          </a:xfrm>
          <a:prstGeom prst="rect">
            <a:avLst/>
          </a:prstGeom>
          <a:solidFill>
            <a:schemeClr val="bg1"/>
          </a:solidFill>
          <a:ln w="28575" algn="ctr">
            <a:solidFill>
              <a:schemeClr val="tx1"/>
            </a:solidFill>
            <a:miter lim="800000"/>
            <a:headEnd/>
            <a:tailEnd/>
          </a:ln>
        </p:spPr>
        <p:txBody>
          <a:bodyPr anchor="ctr"/>
          <a:lstStyle/>
          <a:p>
            <a:pPr algn="ctr"/>
            <a:r>
              <a:rPr lang="es-ES" sz="1400"/>
              <a:t>Recur-sos</a:t>
            </a:r>
            <a:endParaRPr lang="es-ES"/>
          </a:p>
        </p:txBody>
      </p:sp>
      <p:sp>
        <p:nvSpPr>
          <p:cNvPr id="43042" name="Rectangle 55"/>
          <p:cNvSpPr>
            <a:spLocks noChangeArrowheads="1"/>
          </p:cNvSpPr>
          <p:nvPr/>
        </p:nvSpPr>
        <p:spPr bwMode="auto">
          <a:xfrm>
            <a:off x="5364163" y="3303588"/>
            <a:ext cx="792162" cy="504825"/>
          </a:xfrm>
          <a:prstGeom prst="rect">
            <a:avLst/>
          </a:prstGeom>
          <a:solidFill>
            <a:schemeClr val="bg1"/>
          </a:solidFill>
          <a:ln w="28575" algn="ctr">
            <a:solidFill>
              <a:schemeClr val="tx1"/>
            </a:solidFill>
            <a:miter lim="800000"/>
            <a:headEnd/>
            <a:tailEnd/>
          </a:ln>
        </p:spPr>
        <p:txBody>
          <a:bodyPr anchor="ctr"/>
          <a:lstStyle/>
          <a:p>
            <a:pPr algn="ctr"/>
            <a:r>
              <a:rPr lang="es-ES" sz="1400"/>
              <a:t>Recur-sos</a:t>
            </a:r>
            <a:endParaRPr lang="es-ES"/>
          </a:p>
        </p:txBody>
      </p:sp>
      <p:sp>
        <p:nvSpPr>
          <p:cNvPr id="43043" name="Rectangle 56"/>
          <p:cNvSpPr>
            <a:spLocks noChangeArrowheads="1"/>
          </p:cNvSpPr>
          <p:nvPr/>
        </p:nvSpPr>
        <p:spPr bwMode="auto">
          <a:xfrm>
            <a:off x="5364163" y="4024313"/>
            <a:ext cx="792162" cy="504825"/>
          </a:xfrm>
          <a:prstGeom prst="rect">
            <a:avLst/>
          </a:prstGeom>
          <a:solidFill>
            <a:schemeClr val="bg1"/>
          </a:solidFill>
          <a:ln w="28575" algn="ctr">
            <a:solidFill>
              <a:schemeClr val="tx1"/>
            </a:solidFill>
            <a:miter lim="800000"/>
            <a:headEnd/>
            <a:tailEnd/>
          </a:ln>
        </p:spPr>
        <p:txBody>
          <a:bodyPr anchor="ctr"/>
          <a:lstStyle/>
          <a:p>
            <a:pPr algn="ctr"/>
            <a:r>
              <a:rPr lang="es-ES" sz="1400"/>
              <a:t>Recur-sos</a:t>
            </a:r>
            <a:endParaRPr lang="es-ES"/>
          </a:p>
        </p:txBody>
      </p:sp>
      <p:sp>
        <p:nvSpPr>
          <p:cNvPr id="43044" name="Rectangle 57"/>
          <p:cNvSpPr>
            <a:spLocks noChangeArrowheads="1"/>
          </p:cNvSpPr>
          <p:nvPr/>
        </p:nvSpPr>
        <p:spPr bwMode="auto">
          <a:xfrm>
            <a:off x="5364163" y="5392738"/>
            <a:ext cx="792162" cy="504825"/>
          </a:xfrm>
          <a:prstGeom prst="rect">
            <a:avLst/>
          </a:prstGeom>
          <a:solidFill>
            <a:schemeClr val="bg1"/>
          </a:solidFill>
          <a:ln w="28575" algn="ctr">
            <a:solidFill>
              <a:schemeClr val="tx1"/>
            </a:solidFill>
            <a:miter lim="800000"/>
            <a:headEnd/>
            <a:tailEnd/>
          </a:ln>
        </p:spPr>
        <p:txBody>
          <a:bodyPr anchor="ctr"/>
          <a:lstStyle/>
          <a:p>
            <a:pPr algn="ctr"/>
            <a:r>
              <a:rPr lang="es-ES" sz="1400"/>
              <a:t>Recur-sos</a:t>
            </a:r>
            <a:endParaRPr lang="es-ES"/>
          </a:p>
        </p:txBody>
      </p:sp>
      <p:sp>
        <p:nvSpPr>
          <p:cNvPr id="43045" name="Rectangle 58"/>
          <p:cNvSpPr>
            <a:spLocks noChangeArrowheads="1"/>
          </p:cNvSpPr>
          <p:nvPr/>
        </p:nvSpPr>
        <p:spPr bwMode="auto">
          <a:xfrm>
            <a:off x="6443663" y="1144588"/>
            <a:ext cx="792162" cy="504825"/>
          </a:xfrm>
          <a:prstGeom prst="rect">
            <a:avLst/>
          </a:prstGeom>
          <a:solidFill>
            <a:schemeClr val="bg1"/>
          </a:solidFill>
          <a:ln w="28575" algn="ctr">
            <a:solidFill>
              <a:schemeClr val="tx1"/>
            </a:solidFill>
            <a:miter lim="800000"/>
            <a:headEnd/>
            <a:tailEnd/>
          </a:ln>
        </p:spPr>
        <p:txBody>
          <a:bodyPr anchor="ctr"/>
          <a:lstStyle/>
          <a:p>
            <a:pPr algn="ctr"/>
            <a:r>
              <a:rPr lang="es-ES" sz="1200"/>
              <a:t>Plan de acción</a:t>
            </a:r>
            <a:endParaRPr lang="es-ES" sz="1600"/>
          </a:p>
        </p:txBody>
      </p:sp>
      <p:sp>
        <p:nvSpPr>
          <p:cNvPr id="43046" name="Rectangle 59"/>
          <p:cNvSpPr>
            <a:spLocks noChangeArrowheads="1"/>
          </p:cNvSpPr>
          <p:nvPr/>
        </p:nvSpPr>
        <p:spPr bwMode="auto">
          <a:xfrm>
            <a:off x="6443663" y="1863725"/>
            <a:ext cx="792162" cy="504825"/>
          </a:xfrm>
          <a:prstGeom prst="rect">
            <a:avLst/>
          </a:prstGeom>
          <a:solidFill>
            <a:schemeClr val="bg1"/>
          </a:solidFill>
          <a:ln w="28575" algn="ctr">
            <a:solidFill>
              <a:schemeClr val="tx1"/>
            </a:solidFill>
            <a:miter lim="800000"/>
            <a:headEnd/>
            <a:tailEnd/>
          </a:ln>
        </p:spPr>
        <p:txBody>
          <a:bodyPr anchor="ctr"/>
          <a:lstStyle/>
          <a:p>
            <a:pPr algn="ctr"/>
            <a:r>
              <a:rPr lang="es-ES" sz="1200"/>
              <a:t>Plan de acción</a:t>
            </a:r>
            <a:endParaRPr lang="es-ES" sz="1600"/>
          </a:p>
        </p:txBody>
      </p:sp>
      <p:sp>
        <p:nvSpPr>
          <p:cNvPr id="43047" name="Rectangle 60"/>
          <p:cNvSpPr>
            <a:spLocks noChangeArrowheads="1"/>
          </p:cNvSpPr>
          <p:nvPr/>
        </p:nvSpPr>
        <p:spPr bwMode="auto">
          <a:xfrm>
            <a:off x="6443663" y="2511425"/>
            <a:ext cx="792162" cy="504825"/>
          </a:xfrm>
          <a:prstGeom prst="rect">
            <a:avLst/>
          </a:prstGeom>
          <a:solidFill>
            <a:schemeClr val="bg1"/>
          </a:solidFill>
          <a:ln w="28575" algn="ctr">
            <a:solidFill>
              <a:schemeClr val="tx1"/>
            </a:solidFill>
            <a:miter lim="800000"/>
            <a:headEnd/>
            <a:tailEnd/>
          </a:ln>
        </p:spPr>
        <p:txBody>
          <a:bodyPr anchor="ctr"/>
          <a:lstStyle/>
          <a:p>
            <a:pPr algn="ctr"/>
            <a:r>
              <a:rPr lang="es-ES" sz="1200"/>
              <a:t>Plan de acción</a:t>
            </a:r>
            <a:endParaRPr lang="es-ES" sz="1600"/>
          </a:p>
        </p:txBody>
      </p:sp>
      <p:sp>
        <p:nvSpPr>
          <p:cNvPr id="43048" name="Rectangle 61"/>
          <p:cNvSpPr>
            <a:spLocks noChangeArrowheads="1"/>
          </p:cNvSpPr>
          <p:nvPr/>
        </p:nvSpPr>
        <p:spPr bwMode="auto">
          <a:xfrm>
            <a:off x="6443663" y="3303588"/>
            <a:ext cx="792162" cy="504825"/>
          </a:xfrm>
          <a:prstGeom prst="rect">
            <a:avLst/>
          </a:prstGeom>
          <a:solidFill>
            <a:schemeClr val="bg1"/>
          </a:solidFill>
          <a:ln w="28575" algn="ctr">
            <a:solidFill>
              <a:schemeClr val="tx1"/>
            </a:solidFill>
            <a:miter lim="800000"/>
            <a:headEnd/>
            <a:tailEnd/>
          </a:ln>
        </p:spPr>
        <p:txBody>
          <a:bodyPr anchor="ctr"/>
          <a:lstStyle/>
          <a:p>
            <a:pPr algn="ctr"/>
            <a:r>
              <a:rPr lang="es-ES" sz="1200"/>
              <a:t>Plan de acción</a:t>
            </a:r>
            <a:endParaRPr lang="es-ES" sz="1600"/>
          </a:p>
        </p:txBody>
      </p:sp>
      <p:sp>
        <p:nvSpPr>
          <p:cNvPr id="43049" name="Rectangle 62"/>
          <p:cNvSpPr>
            <a:spLocks noChangeArrowheads="1"/>
          </p:cNvSpPr>
          <p:nvPr/>
        </p:nvSpPr>
        <p:spPr bwMode="auto">
          <a:xfrm>
            <a:off x="6443663" y="3952875"/>
            <a:ext cx="792162" cy="504825"/>
          </a:xfrm>
          <a:prstGeom prst="rect">
            <a:avLst/>
          </a:prstGeom>
          <a:solidFill>
            <a:schemeClr val="bg1"/>
          </a:solidFill>
          <a:ln w="28575" algn="ctr">
            <a:solidFill>
              <a:schemeClr val="tx1"/>
            </a:solidFill>
            <a:miter lim="800000"/>
            <a:headEnd/>
            <a:tailEnd/>
          </a:ln>
        </p:spPr>
        <p:txBody>
          <a:bodyPr anchor="ctr"/>
          <a:lstStyle/>
          <a:p>
            <a:pPr algn="ctr"/>
            <a:r>
              <a:rPr lang="es-ES" sz="1200"/>
              <a:t>Plan de acción</a:t>
            </a:r>
            <a:endParaRPr lang="es-ES" sz="1600"/>
          </a:p>
        </p:txBody>
      </p:sp>
      <p:sp>
        <p:nvSpPr>
          <p:cNvPr id="43050" name="Rectangle 63"/>
          <p:cNvSpPr>
            <a:spLocks noChangeArrowheads="1"/>
          </p:cNvSpPr>
          <p:nvPr/>
        </p:nvSpPr>
        <p:spPr bwMode="auto">
          <a:xfrm>
            <a:off x="6443663" y="4672013"/>
            <a:ext cx="792162" cy="504825"/>
          </a:xfrm>
          <a:prstGeom prst="rect">
            <a:avLst/>
          </a:prstGeom>
          <a:solidFill>
            <a:schemeClr val="bg1"/>
          </a:solidFill>
          <a:ln w="28575" algn="ctr">
            <a:solidFill>
              <a:schemeClr val="tx1"/>
            </a:solidFill>
            <a:miter lim="800000"/>
            <a:headEnd/>
            <a:tailEnd/>
          </a:ln>
        </p:spPr>
        <p:txBody>
          <a:bodyPr anchor="ctr"/>
          <a:lstStyle/>
          <a:p>
            <a:pPr algn="ctr"/>
            <a:r>
              <a:rPr lang="es-ES" sz="1200"/>
              <a:t>Plan de acción</a:t>
            </a:r>
            <a:endParaRPr lang="es-ES" sz="1600"/>
          </a:p>
        </p:txBody>
      </p:sp>
      <p:sp>
        <p:nvSpPr>
          <p:cNvPr id="43051" name="Rectangle 64"/>
          <p:cNvSpPr>
            <a:spLocks noChangeArrowheads="1"/>
          </p:cNvSpPr>
          <p:nvPr/>
        </p:nvSpPr>
        <p:spPr bwMode="auto">
          <a:xfrm>
            <a:off x="5364163" y="4672013"/>
            <a:ext cx="863600" cy="504825"/>
          </a:xfrm>
          <a:prstGeom prst="rect">
            <a:avLst/>
          </a:prstGeom>
          <a:solidFill>
            <a:srgbClr val="808080"/>
          </a:solidFill>
          <a:ln w="28575" algn="ctr">
            <a:solidFill>
              <a:srgbClr val="808080"/>
            </a:solidFill>
            <a:miter lim="800000"/>
            <a:headEnd/>
            <a:tailEnd/>
          </a:ln>
        </p:spPr>
        <p:txBody>
          <a:bodyPr anchor="ctr">
            <a:spAutoFit/>
          </a:bodyPr>
          <a:lstStyle/>
          <a:p>
            <a:endParaRPr lang="en-US"/>
          </a:p>
        </p:txBody>
      </p:sp>
      <p:sp>
        <p:nvSpPr>
          <p:cNvPr id="43052" name="Rectangle 65"/>
          <p:cNvSpPr>
            <a:spLocks noChangeArrowheads="1"/>
          </p:cNvSpPr>
          <p:nvPr/>
        </p:nvSpPr>
        <p:spPr bwMode="auto">
          <a:xfrm>
            <a:off x="6443663" y="5392738"/>
            <a:ext cx="792162" cy="503237"/>
          </a:xfrm>
          <a:prstGeom prst="rect">
            <a:avLst/>
          </a:prstGeom>
          <a:solidFill>
            <a:srgbClr val="808080"/>
          </a:solidFill>
          <a:ln w="28575" algn="ctr">
            <a:solidFill>
              <a:srgbClr val="808080"/>
            </a:solidFill>
            <a:miter lim="800000"/>
            <a:headEnd/>
            <a:tailEnd/>
          </a:ln>
        </p:spPr>
        <p:txBody>
          <a:bodyPr anchor="ctr">
            <a:spAutoFit/>
          </a:bodyPr>
          <a:lstStyle/>
          <a:p>
            <a:endParaRPr lang="en-US"/>
          </a:p>
        </p:txBody>
      </p:sp>
      <p:sp>
        <p:nvSpPr>
          <p:cNvPr id="43053" name="Text Box 66"/>
          <p:cNvSpPr txBox="1">
            <a:spLocks noChangeArrowheads="1"/>
          </p:cNvSpPr>
          <p:nvPr/>
        </p:nvSpPr>
        <p:spPr bwMode="auto">
          <a:xfrm>
            <a:off x="1663700" y="207963"/>
            <a:ext cx="303213" cy="642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tIns="982800" bIns="550800" anchor="ctr" anchorCtr="1">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p:txBody>
      </p:sp>
      <p:sp>
        <p:nvSpPr>
          <p:cNvPr id="43054" name="Text Box 67"/>
          <p:cNvSpPr txBox="1">
            <a:spLocks noChangeArrowheads="1"/>
          </p:cNvSpPr>
          <p:nvPr/>
        </p:nvSpPr>
        <p:spPr bwMode="auto">
          <a:xfrm>
            <a:off x="2598738" y="279400"/>
            <a:ext cx="303212" cy="642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tIns="982800" bIns="550800" anchor="ctr" anchorCtr="1">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p:txBody>
      </p:sp>
      <p:sp>
        <p:nvSpPr>
          <p:cNvPr id="43055" name="Text Box 68"/>
          <p:cNvSpPr txBox="1">
            <a:spLocks noChangeArrowheads="1"/>
          </p:cNvSpPr>
          <p:nvPr/>
        </p:nvSpPr>
        <p:spPr bwMode="auto">
          <a:xfrm>
            <a:off x="3981450" y="265113"/>
            <a:ext cx="303213" cy="642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tIns="982800" bIns="550800" anchor="ctr" anchorCtr="1">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p:txBody>
      </p:sp>
      <p:sp>
        <p:nvSpPr>
          <p:cNvPr id="43056" name="Text Box 69"/>
          <p:cNvSpPr txBox="1">
            <a:spLocks noChangeArrowheads="1"/>
          </p:cNvSpPr>
          <p:nvPr/>
        </p:nvSpPr>
        <p:spPr bwMode="auto">
          <a:xfrm>
            <a:off x="5091113" y="279400"/>
            <a:ext cx="303212" cy="642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tIns="982800" bIns="550800" anchor="ctr" anchorCtr="1">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p:txBody>
      </p:sp>
      <p:sp>
        <p:nvSpPr>
          <p:cNvPr id="43057" name="Text Box 70"/>
          <p:cNvSpPr txBox="1">
            <a:spLocks noChangeArrowheads="1"/>
          </p:cNvSpPr>
          <p:nvPr/>
        </p:nvSpPr>
        <p:spPr bwMode="auto">
          <a:xfrm>
            <a:off x="6199188" y="236538"/>
            <a:ext cx="303212" cy="642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tIns="982800" bIns="550800" anchor="ctr" anchorCtr="1">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a:p>
            <a:pPr eaLnBrk="1" hangingPunct="1"/>
            <a:endParaRPr lang="es-ES" sz="1600" b="1">
              <a:solidFill>
                <a:srgbClr val="FF6600"/>
              </a:solidFill>
            </a:endParaRPr>
          </a:p>
          <a:p>
            <a:pPr eaLnBrk="1" hangingPunct="1"/>
            <a:r>
              <a:rPr lang="es-ES" sz="1600" b="1">
                <a:solidFill>
                  <a:srgbClr val="FF6600"/>
                </a:solidFill>
              </a:rPr>
              <a:t>+</a:t>
            </a:r>
          </a:p>
          <a:p>
            <a:pPr eaLnBrk="1" hangingPunct="1"/>
            <a:endParaRPr lang="es-ES" sz="1600" b="1">
              <a:solidFill>
                <a:srgbClr val="FF6600"/>
              </a:solidFill>
            </a:endParaRPr>
          </a:p>
        </p:txBody>
      </p:sp>
      <p:sp>
        <p:nvSpPr>
          <p:cNvPr id="43058" name="Text Box 71"/>
          <p:cNvSpPr txBox="1">
            <a:spLocks noChangeArrowheads="1"/>
          </p:cNvSpPr>
          <p:nvPr/>
        </p:nvSpPr>
        <p:spPr bwMode="auto">
          <a:xfrm>
            <a:off x="7394575" y="115888"/>
            <a:ext cx="1498600" cy="666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tIns="982800" bIns="550800" anchor="ctr" anchorCtr="1">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sz="1600" b="1">
                <a:solidFill>
                  <a:schemeClr val="hlink"/>
                </a:solidFill>
              </a:rPr>
              <a:t>= Exito</a:t>
            </a:r>
          </a:p>
          <a:p>
            <a:pPr eaLnBrk="1" hangingPunct="1"/>
            <a:endParaRPr lang="es-ES" sz="1600" b="1">
              <a:solidFill>
                <a:schemeClr val="hlink"/>
              </a:solidFill>
            </a:endParaRPr>
          </a:p>
          <a:p>
            <a:pPr eaLnBrk="1" hangingPunct="1"/>
            <a:endParaRPr lang="es-ES" sz="1600" b="1">
              <a:solidFill>
                <a:schemeClr val="hlink"/>
              </a:solidFill>
            </a:endParaRPr>
          </a:p>
          <a:p>
            <a:pPr eaLnBrk="1" hangingPunct="1"/>
            <a:r>
              <a:rPr lang="es-ES" sz="1600" b="1">
                <a:solidFill>
                  <a:schemeClr val="hlink"/>
                </a:solidFill>
              </a:rPr>
              <a:t>= Incercia</a:t>
            </a:r>
          </a:p>
          <a:p>
            <a:pPr eaLnBrk="1" hangingPunct="1"/>
            <a:endParaRPr lang="es-ES" sz="1600" b="1">
              <a:solidFill>
                <a:schemeClr val="hlink"/>
              </a:solidFill>
            </a:endParaRPr>
          </a:p>
          <a:p>
            <a:pPr eaLnBrk="1" hangingPunct="1"/>
            <a:endParaRPr lang="es-ES" sz="1600" b="1">
              <a:solidFill>
                <a:schemeClr val="hlink"/>
              </a:solidFill>
            </a:endParaRPr>
          </a:p>
          <a:p>
            <a:pPr eaLnBrk="1" hangingPunct="1"/>
            <a:r>
              <a:rPr lang="es-ES" sz="1600" b="1">
                <a:solidFill>
                  <a:schemeClr val="hlink"/>
                </a:solidFill>
              </a:rPr>
              <a:t>= Confusión</a:t>
            </a:r>
          </a:p>
          <a:p>
            <a:pPr eaLnBrk="1" hangingPunct="1"/>
            <a:endParaRPr lang="es-ES" sz="1600" b="1">
              <a:solidFill>
                <a:schemeClr val="hlink"/>
              </a:solidFill>
            </a:endParaRPr>
          </a:p>
          <a:p>
            <a:pPr eaLnBrk="1" hangingPunct="1"/>
            <a:endParaRPr lang="es-ES" sz="1600" b="1">
              <a:solidFill>
                <a:schemeClr val="hlink"/>
              </a:solidFill>
            </a:endParaRPr>
          </a:p>
          <a:p>
            <a:pPr eaLnBrk="1" hangingPunct="1"/>
            <a:r>
              <a:rPr lang="es-ES" sz="1600" b="1">
                <a:solidFill>
                  <a:schemeClr val="hlink"/>
                </a:solidFill>
              </a:rPr>
              <a:t>= Ansiedad</a:t>
            </a:r>
          </a:p>
          <a:p>
            <a:pPr eaLnBrk="1" hangingPunct="1"/>
            <a:endParaRPr lang="es-ES" sz="1600" b="1">
              <a:solidFill>
                <a:schemeClr val="hlink"/>
              </a:solidFill>
            </a:endParaRPr>
          </a:p>
          <a:p>
            <a:pPr eaLnBrk="1" hangingPunct="1"/>
            <a:endParaRPr lang="es-ES" sz="1600" b="1">
              <a:solidFill>
                <a:schemeClr val="hlink"/>
              </a:solidFill>
            </a:endParaRPr>
          </a:p>
          <a:p>
            <a:pPr eaLnBrk="1" hangingPunct="1"/>
            <a:r>
              <a:rPr lang="es-ES" sz="1600" b="1">
                <a:solidFill>
                  <a:schemeClr val="hlink"/>
                </a:solidFill>
              </a:rPr>
              <a:t>= Resistencia</a:t>
            </a:r>
          </a:p>
          <a:p>
            <a:pPr eaLnBrk="1" hangingPunct="1"/>
            <a:endParaRPr lang="es-ES" sz="1600" b="1">
              <a:solidFill>
                <a:schemeClr val="hlink"/>
              </a:solidFill>
            </a:endParaRPr>
          </a:p>
          <a:p>
            <a:pPr eaLnBrk="1" hangingPunct="1"/>
            <a:endParaRPr lang="es-ES" sz="1600" b="1">
              <a:solidFill>
                <a:schemeClr val="hlink"/>
              </a:solidFill>
            </a:endParaRPr>
          </a:p>
          <a:p>
            <a:pPr eaLnBrk="1" hangingPunct="1"/>
            <a:r>
              <a:rPr lang="es-ES" sz="1600" b="1">
                <a:solidFill>
                  <a:schemeClr val="hlink"/>
                </a:solidFill>
              </a:rPr>
              <a:t>= Frustración</a:t>
            </a:r>
          </a:p>
          <a:p>
            <a:pPr eaLnBrk="1" hangingPunct="1"/>
            <a:endParaRPr lang="es-ES" sz="1600" b="1">
              <a:solidFill>
                <a:schemeClr val="hlink"/>
              </a:solidFill>
            </a:endParaRPr>
          </a:p>
          <a:p>
            <a:pPr eaLnBrk="1" hangingPunct="1"/>
            <a:endParaRPr lang="es-ES" sz="1600" b="1">
              <a:solidFill>
                <a:schemeClr val="hlink"/>
              </a:solidFill>
            </a:endParaRPr>
          </a:p>
          <a:p>
            <a:pPr eaLnBrk="1" hangingPunct="1"/>
            <a:r>
              <a:rPr lang="es-ES" sz="1600" b="1">
                <a:solidFill>
                  <a:schemeClr val="hlink"/>
                </a:solidFill>
              </a:rPr>
              <a:t>= Partida en Falso</a:t>
            </a:r>
          </a:p>
          <a:p>
            <a:pPr eaLnBrk="1" hangingPunct="1"/>
            <a:endParaRPr lang="es-ES" sz="1600" b="1">
              <a:solidFill>
                <a:schemeClr val="hlink"/>
              </a:solidFill>
            </a:endParaRPr>
          </a:p>
        </p:txBody>
      </p:sp>
      <p:sp>
        <p:nvSpPr>
          <p:cNvPr id="51" name="Text Box 72"/>
          <p:cNvSpPr txBox="1">
            <a:spLocks noChangeArrowheads="1"/>
          </p:cNvSpPr>
          <p:nvPr/>
        </p:nvSpPr>
        <p:spPr bwMode="auto">
          <a:xfrm>
            <a:off x="663575" y="227013"/>
            <a:ext cx="60134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defRPr/>
            </a:pPr>
            <a:r>
              <a:rPr lang="es-ES" sz="3600" dirty="0" smtClean="0">
                <a:latin typeface="+mj-lt"/>
              </a:rPr>
              <a:t>Implementación de un cambio</a:t>
            </a:r>
          </a:p>
        </p:txBody>
      </p:sp>
    </p:spTree>
    <p:extLst>
      <p:ext uri="{BB962C8B-B14F-4D97-AF65-F5344CB8AC3E}">
        <p14:creationId xmlns:p14="http://schemas.microsoft.com/office/powerpoint/2010/main" val="428179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229600" cy="4525963"/>
          </a:xfrm>
        </p:spPr>
        <p:txBody>
          <a:bodyPr>
            <a:normAutofit/>
          </a:bodyPr>
          <a:lstStyle/>
          <a:p>
            <a:pPr marL="0" indent="0">
              <a:buNone/>
            </a:pPr>
            <a:r>
              <a:rPr lang="en-US" sz="4800" dirty="0" smtClean="0"/>
              <a:t>Promote the generation of ethical, relevant and high quality research</a:t>
            </a:r>
          </a:p>
          <a:p>
            <a:pPr marL="0" indent="0">
              <a:buNone/>
            </a:pPr>
            <a:endParaRPr lang="en-US" sz="4800" dirty="0"/>
          </a:p>
        </p:txBody>
      </p:sp>
      <p:sp>
        <p:nvSpPr>
          <p:cNvPr id="6" name="2 CuadroTexto"/>
          <p:cNvSpPr txBox="1"/>
          <p:nvPr/>
        </p:nvSpPr>
        <p:spPr>
          <a:xfrm>
            <a:off x="539750" y="2459038"/>
            <a:ext cx="8135938" cy="3046988"/>
          </a:xfrm>
          <a:prstGeom prst="rect">
            <a:avLst/>
          </a:prstGeom>
          <a:noFill/>
        </p:spPr>
        <p:txBody>
          <a:bodyPr>
            <a:spAutoFit/>
          </a:bodyPr>
          <a:lstStyle/>
          <a:p>
            <a:pPr>
              <a:defRPr/>
            </a:pPr>
            <a:r>
              <a:rPr lang="es-AR" sz="3200" dirty="0" smtClean="0">
                <a:solidFill>
                  <a:srgbClr val="000000"/>
                </a:solidFill>
                <a:latin typeface="Calibri" pitchFamily="34" charset="0"/>
                <a:cs typeface="Calibri" pitchFamily="34" charset="0"/>
              </a:rPr>
              <a:t>Tres </a:t>
            </a:r>
            <a:r>
              <a:rPr lang="es-AR" sz="3200" dirty="0">
                <a:solidFill>
                  <a:srgbClr val="000000"/>
                </a:solidFill>
                <a:latin typeface="Calibri" pitchFamily="34" charset="0"/>
                <a:cs typeface="Calibri" pitchFamily="34" charset="0"/>
              </a:rPr>
              <a:t>principios éticos básicos:</a:t>
            </a:r>
          </a:p>
          <a:p>
            <a:pPr marL="715963" lvl="1" indent="-258763">
              <a:defRPr/>
            </a:pPr>
            <a:r>
              <a:rPr lang="es-AR" sz="3200" dirty="0">
                <a:solidFill>
                  <a:srgbClr val="006699"/>
                </a:solidFill>
                <a:latin typeface="Calibri" pitchFamily="34" charset="0"/>
                <a:cs typeface="Calibri" pitchFamily="34" charset="0"/>
              </a:rPr>
              <a:t>• </a:t>
            </a:r>
            <a:r>
              <a:rPr lang="es-AR" sz="3200" dirty="0">
                <a:latin typeface="Calibri" pitchFamily="34" charset="0"/>
                <a:cs typeface="Calibri" pitchFamily="34" charset="0"/>
              </a:rPr>
              <a:t>Autonomía (respeto de los derechos individuales de las personas)</a:t>
            </a:r>
          </a:p>
          <a:p>
            <a:pPr marL="715963" lvl="1" indent="-258763">
              <a:buFont typeface="Arial" pitchFamily="34" charset="0"/>
              <a:buChar char="•"/>
              <a:defRPr/>
            </a:pPr>
            <a:r>
              <a:rPr lang="es-AR" sz="3200" dirty="0">
                <a:latin typeface="Calibri" pitchFamily="34" charset="0"/>
                <a:cs typeface="Calibri" pitchFamily="34" charset="0"/>
              </a:rPr>
              <a:t>Beneficencia ( generar beneficios y no dañar)</a:t>
            </a:r>
          </a:p>
          <a:p>
            <a:pPr lvl="1">
              <a:defRPr/>
            </a:pPr>
            <a:r>
              <a:rPr lang="es-AR" sz="3200" dirty="0">
                <a:latin typeface="Calibri" pitchFamily="34" charset="0"/>
                <a:cs typeface="Calibri" pitchFamily="34" charset="0"/>
              </a:rPr>
              <a:t>• Justicia social (cuestiones de equidad)</a:t>
            </a:r>
          </a:p>
        </p:txBody>
      </p:sp>
    </p:spTree>
    <p:extLst>
      <p:ext uri="{BB962C8B-B14F-4D97-AF65-F5344CB8AC3E}">
        <p14:creationId xmlns:p14="http://schemas.microsoft.com/office/powerpoint/2010/main" val="449171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3 CuadroTexto"/>
          <p:cNvSpPr txBox="1">
            <a:spLocks noChangeArrowheads="1"/>
          </p:cNvSpPr>
          <p:nvPr/>
        </p:nvSpPr>
        <p:spPr bwMode="auto">
          <a:xfrm>
            <a:off x="323850" y="188913"/>
            <a:ext cx="8496300" cy="1076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s-ES" sz="3200" dirty="0">
                <a:latin typeface="Calibri" pitchFamily="34" charset="0"/>
                <a:cs typeface="Calibri" pitchFamily="34" charset="0"/>
              </a:rPr>
              <a:t>Dominios y determinantes de las situaciones de inequidad</a:t>
            </a:r>
            <a:endParaRPr lang="es-ES" sz="3600" dirty="0">
              <a:latin typeface="Calibri" pitchFamily="34" charset="0"/>
              <a:cs typeface="Calibri"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3049018379"/>
              </p:ext>
            </p:extLst>
          </p:nvPr>
        </p:nvGraphicFramePr>
        <p:xfrm>
          <a:off x="395288" y="1268413"/>
          <a:ext cx="8497887" cy="5327904"/>
        </p:xfrm>
        <a:graphic>
          <a:graphicData uri="http://schemas.openxmlformats.org/drawingml/2006/table">
            <a:tbl>
              <a:tblPr>
                <a:tableStyleId>{BDBED569-4797-4DF1-A0F4-6AAB3CD982D8}</a:tableStyleId>
              </a:tblPr>
              <a:tblGrid>
                <a:gridCol w="1933571"/>
                <a:gridCol w="6564316"/>
              </a:tblGrid>
              <a:tr h="420604">
                <a:tc>
                  <a:txBody>
                    <a:bodyPr/>
                    <a:lstStyle/>
                    <a:p>
                      <a:pPr marL="0" algn="l" defTabSz="914400" rtl="0" eaLnBrk="1" latinLnBrk="0" hangingPunct="1">
                        <a:lnSpc>
                          <a:spcPct val="115000"/>
                        </a:lnSpc>
                        <a:spcAft>
                          <a:spcPts val="0"/>
                        </a:spcAft>
                      </a:pPr>
                      <a:r>
                        <a:rPr lang="es-AR" sz="2400" b="0" kern="1200" dirty="0" smtClean="0">
                          <a:latin typeface="+mn-lt"/>
                        </a:rPr>
                        <a:t>Dominio</a:t>
                      </a:r>
                      <a:endParaRPr lang="es-AR" sz="2400" b="0" kern="1200" dirty="0" smtClean="0">
                        <a:solidFill>
                          <a:schemeClr val="dk1"/>
                        </a:solidFill>
                        <a:latin typeface="+mn-lt"/>
                        <a:ea typeface="+mn-ea"/>
                        <a:cs typeface="+mn-cs"/>
                      </a:endParaRPr>
                    </a:p>
                  </a:txBody>
                  <a:tcPr marL="68588" marR="68588" marT="0" marB="0">
                    <a:solidFill>
                      <a:schemeClr val="accent2">
                        <a:lumMod val="40000"/>
                        <a:lumOff val="60000"/>
                      </a:schemeClr>
                    </a:solidFill>
                  </a:tcPr>
                </a:tc>
                <a:tc>
                  <a:txBody>
                    <a:bodyPr/>
                    <a:lstStyle/>
                    <a:p>
                      <a:pPr marL="0" algn="l" defTabSz="914400" rtl="0" eaLnBrk="1" latinLnBrk="0" hangingPunct="1">
                        <a:lnSpc>
                          <a:spcPct val="115000"/>
                        </a:lnSpc>
                        <a:spcAft>
                          <a:spcPts val="0"/>
                        </a:spcAft>
                      </a:pPr>
                      <a:r>
                        <a:rPr lang="es-AR" sz="2400" b="0" kern="1200" dirty="0" smtClean="0">
                          <a:latin typeface="+mn-lt"/>
                        </a:rPr>
                        <a:t>Determinantes</a:t>
                      </a:r>
                      <a:endParaRPr lang="es-AR" sz="2400" b="0" kern="1200" dirty="0" smtClean="0">
                        <a:solidFill>
                          <a:schemeClr val="dk1"/>
                        </a:solidFill>
                        <a:latin typeface="+mn-lt"/>
                        <a:ea typeface="+mn-ea"/>
                        <a:cs typeface="+mn-cs"/>
                      </a:endParaRPr>
                    </a:p>
                  </a:txBody>
                  <a:tcPr marL="68588" marR="68588" marT="0" marB="0">
                    <a:solidFill>
                      <a:schemeClr val="accent2">
                        <a:lumMod val="40000"/>
                        <a:lumOff val="60000"/>
                      </a:schemeClr>
                    </a:solidFill>
                  </a:tcPr>
                </a:tc>
              </a:tr>
              <a:tr h="1402013">
                <a:tc>
                  <a:txBody>
                    <a:bodyPr/>
                    <a:lstStyle/>
                    <a:p>
                      <a:pPr marL="0" algn="l" defTabSz="914400" rtl="0" eaLnBrk="1" latinLnBrk="0" hangingPunct="1">
                        <a:lnSpc>
                          <a:spcPct val="115000"/>
                        </a:lnSpc>
                        <a:spcAft>
                          <a:spcPts val="0"/>
                        </a:spcAft>
                      </a:pPr>
                      <a:r>
                        <a:rPr lang="es-AR" sz="2000" kern="1200" dirty="0" smtClean="0">
                          <a:latin typeface="+mn-lt"/>
                        </a:rPr>
                        <a:t>Ambiente facilitador</a:t>
                      </a:r>
                      <a:endParaRPr lang="es-AR" sz="2000" kern="1200" dirty="0" smtClean="0">
                        <a:solidFill>
                          <a:schemeClr val="dk1"/>
                        </a:solidFill>
                        <a:latin typeface="+mn-lt"/>
                        <a:ea typeface="+mn-ea"/>
                        <a:cs typeface="+mn-cs"/>
                      </a:endParaRPr>
                    </a:p>
                  </a:txBody>
                  <a:tcPr marL="68588" marR="68588" marT="0" marB="0">
                    <a:solidFill>
                      <a:schemeClr val="bg1">
                        <a:lumMod val="95000"/>
                      </a:schemeClr>
                    </a:solidFill>
                  </a:tcPr>
                </a:tc>
                <a:tc>
                  <a:txBody>
                    <a:bodyPr/>
                    <a:lstStyle/>
                    <a:p>
                      <a:pPr marL="0" algn="l" defTabSz="914400" rtl="0" eaLnBrk="1" latinLnBrk="0" hangingPunct="1">
                        <a:lnSpc>
                          <a:spcPct val="115000"/>
                        </a:lnSpc>
                        <a:spcAft>
                          <a:spcPts val="0"/>
                        </a:spcAft>
                      </a:pPr>
                      <a:r>
                        <a:rPr lang="es-AR" sz="2000" kern="1200" dirty="0" smtClean="0">
                          <a:latin typeface="+mn-lt"/>
                        </a:rPr>
                        <a:t>1. Normas sociales</a:t>
                      </a:r>
                    </a:p>
                    <a:p>
                      <a:pPr marL="0" algn="l" defTabSz="914400" rtl="0" eaLnBrk="1" latinLnBrk="0" hangingPunct="1">
                        <a:lnSpc>
                          <a:spcPct val="115000"/>
                        </a:lnSpc>
                        <a:spcAft>
                          <a:spcPts val="0"/>
                        </a:spcAft>
                      </a:pPr>
                      <a:r>
                        <a:rPr lang="es-AR" sz="2000" kern="1200" dirty="0" smtClean="0">
                          <a:latin typeface="+mn-lt"/>
                        </a:rPr>
                        <a:t>2. Legislación / políticas publicas</a:t>
                      </a:r>
                    </a:p>
                    <a:p>
                      <a:pPr marL="0" algn="l" defTabSz="914400" rtl="0" eaLnBrk="1" latinLnBrk="0" hangingPunct="1">
                        <a:lnSpc>
                          <a:spcPct val="115000"/>
                        </a:lnSpc>
                        <a:spcAft>
                          <a:spcPts val="0"/>
                        </a:spcAft>
                      </a:pPr>
                      <a:r>
                        <a:rPr lang="es-AR" sz="2000" kern="1200" dirty="0" smtClean="0">
                          <a:latin typeface="+mn-lt"/>
                        </a:rPr>
                        <a:t>3. Presupuesto/Gasto</a:t>
                      </a:r>
                    </a:p>
                    <a:p>
                      <a:pPr marL="0" algn="l" defTabSz="914400" rtl="0" eaLnBrk="1" latinLnBrk="0" hangingPunct="1">
                        <a:lnSpc>
                          <a:spcPct val="115000"/>
                        </a:lnSpc>
                        <a:spcAft>
                          <a:spcPts val="0"/>
                        </a:spcAft>
                      </a:pPr>
                      <a:r>
                        <a:rPr lang="es-AR" sz="2000" kern="1200" dirty="0" smtClean="0">
                          <a:latin typeface="+mn-lt"/>
                        </a:rPr>
                        <a:t>4. Manejo y Coordinación </a:t>
                      </a:r>
                      <a:endParaRPr lang="es-AR" sz="2000" kern="1200" dirty="0" smtClean="0">
                        <a:solidFill>
                          <a:schemeClr val="dk1"/>
                        </a:solidFill>
                        <a:latin typeface="+mn-lt"/>
                        <a:ea typeface="+mn-ea"/>
                        <a:cs typeface="+mn-cs"/>
                      </a:endParaRPr>
                    </a:p>
                  </a:txBody>
                  <a:tcPr marL="68588" marR="68588" marT="0" marB="0">
                    <a:solidFill>
                      <a:schemeClr val="bg1">
                        <a:lumMod val="95000"/>
                      </a:schemeClr>
                    </a:solidFill>
                  </a:tcPr>
                </a:tc>
              </a:tr>
              <a:tr h="1402013">
                <a:tc>
                  <a:txBody>
                    <a:bodyPr/>
                    <a:lstStyle/>
                    <a:p>
                      <a:pPr marL="0" algn="l" defTabSz="914400" rtl="0" eaLnBrk="1" latinLnBrk="0" hangingPunct="1">
                        <a:lnSpc>
                          <a:spcPct val="115000"/>
                        </a:lnSpc>
                        <a:spcAft>
                          <a:spcPts val="0"/>
                        </a:spcAft>
                      </a:pPr>
                      <a:r>
                        <a:rPr lang="es-AR" sz="2000" kern="1200" dirty="0" smtClean="0">
                          <a:latin typeface="+mn-lt"/>
                        </a:rPr>
                        <a:t>Oferta</a:t>
                      </a:r>
                      <a:endParaRPr lang="es-AR" sz="2000" kern="1200" dirty="0" smtClean="0">
                        <a:solidFill>
                          <a:schemeClr val="dk1"/>
                        </a:solidFill>
                        <a:latin typeface="+mn-lt"/>
                        <a:ea typeface="+mn-ea"/>
                        <a:cs typeface="+mn-cs"/>
                      </a:endParaRPr>
                    </a:p>
                  </a:txBody>
                  <a:tcPr marL="68588" marR="68588" marT="0" marB="0">
                    <a:solidFill>
                      <a:schemeClr val="bg1">
                        <a:lumMod val="85000"/>
                      </a:schemeClr>
                    </a:solidFill>
                  </a:tcPr>
                </a:tc>
                <a:tc>
                  <a:txBody>
                    <a:bodyPr/>
                    <a:lstStyle/>
                    <a:p>
                      <a:pPr marL="0" algn="l" defTabSz="914400" rtl="0" eaLnBrk="1" latinLnBrk="0" hangingPunct="1">
                        <a:lnSpc>
                          <a:spcPct val="115000"/>
                        </a:lnSpc>
                        <a:spcAft>
                          <a:spcPts val="0"/>
                        </a:spcAft>
                      </a:pPr>
                      <a:r>
                        <a:rPr lang="es-AR" sz="2000" kern="1200" dirty="0" smtClean="0">
                          <a:latin typeface="+mn-lt"/>
                        </a:rPr>
                        <a:t>5. Disponibilidad de material y recursos esenciales</a:t>
                      </a:r>
                    </a:p>
                    <a:p>
                      <a:pPr marL="0" algn="l" defTabSz="914400" rtl="0" eaLnBrk="1" latinLnBrk="0" hangingPunct="1">
                        <a:lnSpc>
                          <a:spcPct val="115000"/>
                        </a:lnSpc>
                        <a:spcAft>
                          <a:spcPts val="0"/>
                        </a:spcAft>
                      </a:pPr>
                      <a:r>
                        <a:rPr lang="es-AR" sz="2000" kern="1200" dirty="0" smtClean="0">
                          <a:latin typeface="+mn-lt"/>
                        </a:rPr>
                        <a:t>6. Acceso de la población objetivo a la información adecuada y a servicios y facilidades adecuadamente equipados (en recursos humanos y materiales)  </a:t>
                      </a:r>
                      <a:endParaRPr lang="es-AR" sz="2000" kern="1200" dirty="0" smtClean="0">
                        <a:solidFill>
                          <a:schemeClr val="dk1"/>
                        </a:solidFill>
                        <a:latin typeface="+mn-lt"/>
                        <a:ea typeface="+mn-ea"/>
                        <a:cs typeface="+mn-cs"/>
                      </a:endParaRPr>
                    </a:p>
                  </a:txBody>
                  <a:tcPr marL="68588" marR="68588" marT="0" marB="0">
                    <a:solidFill>
                      <a:schemeClr val="bg1">
                        <a:lumMod val="85000"/>
                      </a:schemeClr>
                    </a:solidFill>
                  </a:tcPr>
                </a:tc>
              </a:tr>
              <a:tr h="1051510">
                <a:tc>
                  <a:txBody>
                    <a:bodyPr/>
                    <a:lstStyle/>
                    <a:p>
                      <a:pPr marL="0" algn="l" defTabSz="914400" rtl="0" eaLnBrk="1" latinLnBrk="0" hangingPunct="1">
                        <a:lnSpc>
                          <a:spcPct val="115000"/>
                        </a:lnSpc>
                        <a:spcAft>
                          <a:spcPts val="0"/>
                        </a:spcAft>
                      </a:pPr>
                      <a:r>
                        <a:rPr lang="es-AR" sz="2000" kern="1200" dirty="0" smtClean="0">
                          <a:latin typeface="+mn-lt"/>
                        </a:rPr>
                        <a:t>Demanda</a:t>
                      </a:r>
                      <a:endParaRPr lang="es-AR" sz="2000" kern="1200" dirty="0" smtClean="0">
                        <a:solidFill>
                          <a:schemeClr val="dk1"/>
                        </a:solidFill>
                        <a:latin typeface="+mn-lt"/>
                        <a:ea typeface="+mn-ea"/>
                        <a:cs typeface="+mn-cs"/>
                      </a:endParaRPr>
                    </a:p>
                  </a:txBody>
                  <a:tcPr marL="68588" marR="68588" marT="0" marB="0">
                    <a:solidFill>
                      <a:schemeClr val="bg1">
                        <a:lumMod val="95000"/>
                      </a:schemeClr>
                    </a:solidFill>
                  </a:tcPr>
                </a:tc>
                <a:tc>
                  <a:txBody>
                    <a:bodyPr/>
                    <a:lstStyle/>
                    <a:p>
                      <a:pPr marL="0" algn="l" defTabSz="914400" rtl="0" eaLnBrk="1" latinLnBrk="0" hangingPunct="1">
                        <a:lnSpc>
                          <a:spcPct val="115000"/>
                        </a:lnSpc>
                        <a:spcAft>
                          <a:spcPts val="0"/>
                        </a:spcAft>
                      </a:pPr>
                      <a:r>
                        <a:rPr lang="es-AR" sz="2000" kern="1200" dirty="0" smtClean="0">
                          <a:latin typeface="+mn-lt"/>
                        </a:rPr>
                        <a:t>7. Acceso financiero de la población objetivo</a:t>
                      </a:r>
                    </a:p>
                    <a:p>
                      <a:pPr marL="0" algn="l" defTabSz="914400" rtl="0" eaLnBrk="1" latinLnBrk="0" hangingPunct="1">
                        <a:lnSpc>
                          <a:spcPct val="115000"/>
                        </a:lnSpc>
                        <a:spcAft>
                          <a:spcPts val="0"/>
                        </a:spcAft>
                      </a:pPr>
                      <a:r>
                        <a:rPr lang="es-AR" sz="2000" kern="1200" dirty="0" smtClean="0">
                          <a:latin typeface="+mn-lt"/>
                        </a:rPr>
                        <a:t>8. Cultura y creencias </a:t>
                      </a:r>
                    </a:p>
                    <a:p>
                      <a:pPr marL="0" algn="l" defTabSz="914400" rtl="0" eaLnBrk="1" latinLnBrk="0" hangingPunct="1">
                        <a:lnSpc>
                          <a:spcPct val="115000"/>
                        </a:lnSpc>
                        <a:spcAft>
                          <a:spcPts val="0"/>
                        </a:spcAft>
                      </a:pPr>
                      <a:r>
                        <a:rPr lang="es-AR" sz="2000" kern="1200" dirty="0" smtClean="0">
                          <a:latin typeface="+mn-lt"/>
                        </a:rPr>
                        <a:t>9. Continuidad de uso</a:t>
                      </a:r>
                      <a:endParaRPr lang="es-AR" sz="2000" kern="1200" dirty="0" smtClean="0">
                        <a:solidFill>
                          <a:schemeClr val="dk1"/>
                        </a:solidFill>
                        <a:latin typeface="+mn-lt"/>
                        <a:ea typeface="+mn-ea"/>
                        <a:cs typeface="+mn-cs"/>
                      </a:endParaRPr>
                    </a:p>
                  </a:txBody>
                  <a:tcPr marL="68588" marR="68588" marT="0" marB="0">
                    <a:solidFill>
                      <a:schemeClr val="bg1">
                        <a:lumMod val="95000"/>
                      </a:schemeClr>
                    </a:solidFill>
                  </a:tcPr>
                </a:tc>
              </a:tr>
              <a:tr h="1051510">
                <a:tc>
                  <a:txBody>
                    <a:bodyPr/>
                    <a:lstStyle/>
                    <a:p>
                      <a:pPr marL="0" algn="l" defTabSz="914400" rtl="0" eaLnBrk="1" latinLnBrk="0" hangingPunct="1">
                        <a:lnSpc>
                          <a:spcPct val="115000"/>
                        </a:lnSpc>
                        <a:spcAft>
                          <a:spcPts val="0"/>
                        </a:spcAft>
                      </a:pPr>
                      <a:r>
                        <a:rPr lang="es-AR" sz="2000" kern="1200" dirty="0" smtClean="0">
                          <a:latin typeface="+mn-lt"/>
                        </a:rPr>
                        <a:t>Calidad</a:t>
                      </a:r>
                      <a:endParaRPr lang="es-AR" sz="2000" kern="1200" dirty="0" smtClean="0">
                        <a:solidFill>
                          <a:schemeClr val="dk1"/>
                        </a:solidFill>
                        <a:latin typeface="+mn-lt"/>
                        <a:ea typeface="+mn-ea"/>
                        <a:cs typeface="+mn-cs"/>
                      </a:endParaRPr>
                    </a:p>
                  </a:txBody>
                  <a:tcPr marL="68588" marR="68588" marT="0" marB="0">
                    <a:solidFill>
                      <a:schemeClr val="bg1">
                        <a:lumMod val="85000"/>
                      </a:schemeClr>
                    </a:solidFill>
                  </a:tcPr>
                </a:tc>
                <a:tc>
                  <a:txBody>
                    <a:bodyPr/>
                    <a:lstStyle/>
                    <a:p>
                      <a:pPr marL="0" algn="l" defTabSz="914400" rtl="0" eaLnBrk="1" latinLnBrk="0" hangingPunct="1">
                        <a:lnSpc>
                          <a:spcPct val="115000"/>
                        </a:lnSpc>
                        <a:spcAft>
                          <a:spcPts val="0"/>
                        </a:spcAft>
                      </a:pPr>
                      <a:r>
                        <a:rPr lang="es-AR" sz="2000" kern="1200" dirty="0" smtClean="0">
                          <a:latin typeface="+mn-lt"/>
                        </a:rPr>
                        <a:t>10. Cumplimiento de mínimos estándares de calidad (nacionales o internacionales) que garanticen una cobertura efectiva de los servicios o practicas</a:t>
                      </a:r>
                      <a:endParaRPr lang="es-AR" sz="2000" kern="1200" dirty="0" smtClean="0">
                        <a:solidFill>
                          <a:schemeClr val="dk1"/>
                        </a:solidFill>
                        <a:latin typeface="+mn-lt"/>
                        <a:ea typeface="+mn-ea"/>
                        <a:cs typeface="+mn-cs"/>
                      </a:endParaRPr>
                    </a:p>
                  </a:txBody>
                  <a:tcPr marL="68588" marR="68588" marT="0" marB="0">
                    <a:solidFill>
                      <a:schemeClr val="bg1">
                        <a:lumMod val="85000"/>
                      </a:schemeClr>
                    </a:solidFill>
                  </a:tcPr>
                </a:tc>
              </a:tr>
            </a:tbl>
          </a:graphicData>
        </a:graphic>
      </p:graphicFrame>
    </p:spTree>
    <p:extLst>
      <p:ext uri="{BB962C8B-B14F-4D97-AF65-F5344CB8AC3E}">
        <p14:creationId xmlns:p14="http://schemas.microsoft.com/office/powerpoint/2010/main" val="25005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762000" y="381000"/>
            <a:ext cx="7772400" cy="1295400"/>
          </a:xfrm>
        </p:spPr>
        <p:txBody>
          <a:bodyPr/>
          <a:lstStyle/>
          <a:p>
            <a:r>
              <a:rPr lang="es-AR" smtClean="0">
                <a:solidFill>
                  <a:schemeClr val="tx1"/>
                </a:solidFill>
              </a:rPr>
              <a:t>Para la toma de decisión</a:t>
            </a:r>
          </a:p>
        </p:txBody>
      </p:sp>
      <p:graphicFrame>
        <p:nvGraphicFramePr>
          <p:cNvPr id="4" name="Content Placeholder 3"/>
          <p:cNvGraphicFramePr>
            <a:graphicFrameLocks noGrp="1"/>
          </p:cNvGraphicFramePr>
          <p:nvPr>
            <p:ph idx="1"/>
          </p:nvPr>
        </p:nvGraphicFramePr>
        <p:xfrm>
          <a:off x="-457200" y="1752600"/>
          <a:ext cx="99822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08970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txBox="1">
            <a:spLocks/>
          </p:cNvSpPr>
          <p:nvPr/>
        </p:nvSpPr>
        <p:spPr bwMode="auto">
          <a:xfrm>
            <a:off x="1979613" y="2214563"/>
            <a:ext cx="66452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r>
              <a:rPr lang="es-AR" sz="3200">
                <a:solidFill>
                  <a:srgbClr val="FF3300"/>
                </a:solidFill>
                <a:latin typeface="Calibri" pitchFamily="34" charset="0"/>
              </a:rPr>
              <a:t>QUE</a:t>
            </a:r>
            <a:r>
              <a:rPr lang="es-AR" sz="3200">
                <a:solidFill>
                  <a:srgbClr val="000000"/>
                </a:solidFill>
                <a:latin typeface="Calibri" pitchFamily="34" charset="0"/>
              </a:rPr>
              <a:t> información necesita y dispone el decisor y que </a:t>
            </a:r>
            <a:r>
              <a:rPr lang="es-AR" sz="3200">
                <a:solidFill>
                  <a:srgbClr val="3399FF"/>
                </a:solidFill>
                <a:latin typeface="Calibri" pitchFamily="34" charset="0"/>
              </a:rPr>
              <a:t>GRADO DE CERTEZA </a:t>
            </a:r>
            <a:r>
              <a:rPr lang="es-AR" sz="3200">
                <a:solidFill>
                  <a:srgbClr val="000000"/>
                </a:solidFill>
                <a:latin typeface="Calibri" pitchFamily="34" charset="0"/>
              </a:rPr>
              <a:t>desea tener respecto a los resultados, determinan la decisión     </a:t>
            </a:r>
          </a:p>
        </p:txBody>
      </p:sp>
      <p:cxnSp>
        <p:nvCxnSpPr>
          <p:cNvPr id="26627" name="7 Conector recto de flecha"/>
          <p:cNvCxnSpPr>
            <a:cxnSpLocks noChangeShapeType="1"/>
          </p:cNvCxnSpPr>
          <p:nvPr/>
        </p:nvCxnSpPr>
        <p:spPr bwMode="auto">
          <a:xfrm rot="5400000" flipH="1" flipV="1">
            <a:off x="-1080294" y="2959894"/>
            <a:ext cx="4537075" cy="1588"/>
          </a:xfrm>
          <a:prstGeom prst="straightConnector1">
            <a:avLst/>
          </a:prstGeom>
          <a:noFill/>
          <a:ln w="76200" algn="ctr">
            <a:solidFill>
              <a:srgbClr val="FF7C80"/>
            </a:solidFill>
            <a:round/>
            <a:headEnd/>
            <a:tailEnd type="triangle" w="med" len="med"/>
          </a:ln>
          <a:extLst>
            <a:ext uri="{909E8E84-426E-40DD-AFC4-6F175D3DCCD1}">
              <a14:hiddenFill xmlns:a14="http://schemas.microsoft.com/office/drawing/2010/main">
                <a:noFill/>
              </a14:hiddenFill>
            </a:ext>
          </a:extLst>
        </p:spPr>
      </p:cxnSp>
      <p:sp>
        <p:nvSpPr>
          <p:cNvPr id="26628" name="8 CuadroTexto"/>
          <p:cNvSpPr txBox="1">
            <a:spLocks noChangeArrowheads="1"/>
          </p:cNvSpPr>
          <p:nvPr/>
        </p:nvSpPr>
        <p:spPr bwMode="auto">
          <a:xfrm>
            <a:off x="152400" y="3429000"/>
            <a:ext cx="2514600" cy="708025"/>
          </a:xfrm>
          <a:prstGeom prst="rect">
            <a:avLst/>
          </a:prstGeom>
          <a:solidFill>
            <a:schemeClr val="bg1"/>
          </a:solidFill>
          <a:ln w="9525">
            <a:solidFill>
              <a:srgbClr val="FF7C80"/>
            </a:solidFill>
            <a:miter lim="800000"/>
            <a:headEnd/>
            <a:tailEnd/>
          </a:ln>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r>
              <a:rPr lang="es-AR" sz="2000" b="1">
                <a:solidFill>
                  <a:srgbClr val="000000"/>
                </a:solidFill>
                <a:latin typeface="Arial" charset="0"/>
              </a:rPr>
              <a:t>Cantidad  y calidad de la información</a:t>
            </a:r>
          </a:p>
        </p:txBody>
      </p:sp>
      <p:cxnSp>
        <p:nvCxnSpPr>
          <p:cNvPr id="26629" name="9 Conector recto de flecha"/>
          <p:cNvCxnSpPr>
            <a:cxnSpLocks noChangeShapeType="1"/>
          </p:cNvCxnSpPr>
          <p:nvPr/>
        </p:nvCxnSpPr>
        <p:spPr bwMode="auto">
          <a:xfrm>
            <a:off x="755650" y="4941888"/>
            <a:ext cx="7993063" cy="1587"/>
          </a:xfrm>
          <a:prstGeom prst="straightConnector1">
            <a:avLst/>
          </a:prstGeom>
          <a:noFill/>
          <a:ln w="76200" algn="ctr">
            <a:solidFill>
              <a:srgbClr val="3399FF"/>
            </a:solidFill>
            <a:round/>
            <a:headEnd/>
            <a:tailEnd type="triangle" w="med" len="med"/>
          </a:ln>
          <a:extLst>
            <a:ext uri="{909E8E84-426E-40DD-AFC4-6F175D3DCCD1}">
              <a14:hiddenFill xmlns:a14="http://schemas.microsoft.com/office/drawing/2010/main">
                <a:noFill/>
              </a14:hiddenFill>
            </a:ext>
          </a:extLst>
        </p:spPr>
      </p:cxnSp>
      <p:sp>
        <p:nvSpPr>
          <p:cNvPr id="26630" name="11 CuadroTexto"/>
          <p:cNvSpPr txBox="1">
            <a:spLocks noChangeArrowheads="1"/>
          </p:cNvSpPr>
          <p:nvPr/>
        </p:nvSpPr>
        <p:spPr bwMode="auto">
          <a:xfrm>
            <a:off x="1547813" y="4724400"/>
            <a:ext cx="2582862" cy="369888"/>
          </a:xfrm>
          <a:prstGeom prst="rect">
            <a:avLst/>
          </a:prstGeom>
          <a:solidFill>
            <a:schemeClr val="bg1"/>
          </a:solidFill>
          <a:ln w="9525">
            <a:solidFill>
              <a:srgbClr val="3399FF"/>
            </a:solidFill>
            <a:miter lim="800000"/>
            <a:headEnd/>
            <a:tailEnd/>
          </a:ln>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r>
              <a:rPr lang="es-AR" sz="1800" b="1">
                <a:solidFill>
                  <a:srgbClr val="000000"/>
                </a:solidFill>
                <a:latin typeface="Arial" charset="0"/>
              </a:rPr>
              <a:t>GRADO DE CERTEZA</a:t>
            </a:r>
          </a:p>
        </p:txBody>
      </p:sp>
      <p:cxnSp>
        <p:nvCxnSpPr>
          <p:cNvPr id="3" name="Straight Arrow Connector 2"/>
          <p:cNvCxnSpPr/>
          <p:nvPr/>
        </p:nvCxnSpPr>
        <p:spPr>
          <a:xfrm flipV="1">
            <a:off x="1187449" y="990600"/>
            <a:ext cx="7118351" cy="3952875"/>
          </a:xfrm>
          <a:prstGeom prst="straightConnector1">
            <a:avLst/>
          </a:prstGeom>
          <a:ln w="762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1189038" y="1219200"/>
            <a:ext cx="6583362" cy="3724275"/>
            <a:chOff x="1189038" y="1219200"/>
            <a:chExt cx="6583362" cy="3724275"/>
          </a:xfrm>
        </p:grpSpPr>
        <p:cxnSp>
          <p:nvCxnSpPr>
            <p:cNvPr id="7" name="Straight Connector 6"/>
            <p:cNvCxnSpPr/>
            <p:nvPr/>
          </p:nvCxnSpPr>
          <p:spPr>
            <a:xfrm>
              <a:off x="1189038" y="4267200"/>
              <a:ext cx="117316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62200" y="4267200"/>
              <a:ext cx="0" cy="6762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15160" y="3657600"/>
              <a:ext cx="20614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352800" y="3783012"/>
              <a:ext cx="0" cy="9413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215160" y="1219200"/>
              <a:ext cx="65572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772400" y="1219200"/>
              <a:ext cx="0" cy="369014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7391400" y="990600"/>
            <a:ext cx="468398" cy="1107996"/>
          </a:xfrm>
          <a:prstGeom prst="rect">
            <a:avLst/>
          </a:prstGeom>
          <a:noFill/>
        </p:spPr>
        <p:txBody>
          <a:bodyPr wrap="none" rtlCol="0">
            <a:spAutoFit/>
          </a:bodyPr>
          <a:lstStyle/>
          <a:p>
            <a:r>
              <a:rPr lang="en-US" sz="6600" dirty="0"/>
              <a:t>t</a:t>
            </a:r>
          </a:p>
        </p:txBody>
      </p:sp>
    </p:spTree>
    <p:extLst>
      <p:ext uri="{BB962C8B-B14F-4D97-AF65-F5344CB8AC3E}">
        <p14:creationId xmlns:p14="http://schemas.microsoft.com/office/powerpoint/2010/main" val="3403708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arn(inVertical)">
                                      <p:cBhvr>
                                        <p:cTn id="12" dur="75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down)">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650" name="4 Conector recto de flecha"/>
          <p:cNvCxnSpPr>
            <a:cxnSpLocks noChangeShapeType="1"/>
          </p:cNvCxnSpPr>
          <p:nvPr/>
        </p:nvCxnSpPr>
        <p:spPr bwMode="auto">
          <a:xfrm flipV="1">
            <a:off x="1187450" y="-930275"/>
            <a:ext cx="1588" cy="7026275"/>
          </a:xfrm>
          <a:prstGeom prst="straightConnector1">
            <a:avLst/>
          </a:prstGeom>
          <a:noFill/>
          <a:ln w="76200" algn="ctr">
            <a:solidFill>
              <a:srgbClr val="FF7C80"/>
            </a:solidFill>
            <a:round/>
            <a:headEnd/>
            <a:tailEnd type="triangle" w="med" len="med"/>
          </a:ln>
          <a:extLst>
            <a:ext uri="{909E8E84-426E-40DD-AFC4-6F175D3DCCD1}">
              <a14:hiddenFill xmlns:a14="http://schemas.microsoft.com/office/drawing/2010/main">
                <a:noFill/>
              </a14:hiddenFill>
            </a:ext>
          </a:extLst>
        </p:spPr>
      </p:cxnSp>
      <p:sp>
        <p:nvSpPr>
          <p:cNvPr id="27651" name="8 Rectángulo redondeado"/>
          <p:cNvSpPr>
            <a:spLocks noChangeArrowheads="1"/>
          </p:cNvSpPr>
          <p:nvPr/>
        </p:nvSpPr>
        <p:spPr bwMode="auto">
          <a:xfrm>
            <a:off x="2843213" y="4105275"/>
            <a:ext cx="1924050" cy="547688"/>
          </a:xfrm>
          <a:prstGeom prst="roundRect">
            <a:avLst>
              <a:gd name="adj" fmla="val 16667"/>
            </a:avLst>
          </a:prstGeom>
          <a:solidFill>
            <a:schemeClr val="bg1"/>
          </a:solidFill>
          <a:ln w="9525" algn="ctr">
            <a:solidFill>
              <a:srgbClr val="FF0000"/>
            </a:solidFill>
            <a:round/>
            <a:headEnd/>
            <a:tailEnd/>
          </a:ln>
        </p:spPr>
        <p:txBody>
          <a:bodyPr/>
          <a:lstStyle/>
          <a:p>
            <a:pPr algn="ctr" eaLnBrk="1" hangingPunct="1"/>
            <a:r>
              <a:rPr lang="es-AR" sz="2800">
                <a:solidFill>
                  <a:srgbClr val="000000"/>
                </a:solidFill>
                <a:latin typeface="Calibri" pitchFamily="34" charset="0"/>
              </a:rPr>
              <a:t>Provisión </a:t>
            </a:r>
          </a:p>
        </p:txBody>
      </p:sp>
      <p:sp>
        <p:nvSpPr>
          <p:cNvPr id="27652" name="9 Rectángulo redondeado"/>
          <p:cNvSpPr>
            <a:spLocks noChangeArrowheads="1"/>
          </p:cNvSpPr>
          <p:nvPr/>
        </p:nvSpPr>
        <p:spPr bwMode="auto">
          <a:xfrm>
            <a:off x="2843213" y="3241675"/>
            <a:ext cx="1924050" cy="547688"/>
          </a:xfrm>
          <a:prstGeom prst="roundRect">
            <a:avLst>
              <a:gd name="adj" fmla="val 16667"/>
            </a:avLst>
          </a:prstGeom>
          <a:solidFill>
            <a:schemeClr val="bg1"/>
          </a:solidFill>
          <a:ln w="9525" algn="ctr">
            <a:solidFill>
              <a:srgbClr val="FF0000"/>
            </a:solidFill>
            <a:round/>
            <a:headEnd/>
            <a:tailEnd/>
          </a:ln>
        </p:spPr>
        <p:txBody>
          <a:bodyPr/>
          <a:lstStyle/>
          <a:p>
            <a:pPr algn="ctr" eaLnBrk="1" hangingPunct="1"/>
            <a:r>
              <a:rPr lang="es-AR" sz="2800">
                <a:solidFill>
                  <a:srgbClr val="000000"/>
                </a:solidFill>
                <a:latin typeface="Calibri" pitchFamily="34" charset="0"/>
              </a:rPr>
              <a:t>Utilización</a:t>
            </a:r>
          </a:p>
        </p:txBody>
      </p:sp>
      <p:sp>
        <p:nvSpPr>
          <p:cNvPr id="27653" name="10 Rectángulo redondeado"/>
          <p:cNvSpPr>
            <a:spLocks noChangeArrowheads="1"/>
          </p:cNvSpPr>
          <p:nvPr/>
        </p:nvSpPr>
        <p:spPr bwMode="auto">
          <a:xfrm>
            <a:off x="2843213" y="2305050"/>
            <a:ext cx="1924050" cy="547688"/>
          </a:xfrm>
          <a:prstGeom prst="roundRect">
            <a:avLst>
              <a:gd name="adj" fmla="val 16667"/>
            </a:avLst>
          </a:prstGeom>
          <a:solidFill>
            <a:schemeClr val="bg1"/>
          </a:solidFill>
          <a:ln w="9525" algn="ctr">
            <a:solidFill>
              <a:srgbClr val="FF0000"/>
            </a:solidFill>
            <a:round/>
            <a:headEnd/>
            <a:tailEnd/>
          </a:ln>
        </p:spPr>
        <p:txBody>
          <a:bodyPr/>
          <a:lstStyle/>
          <a:p>
            <a:pPr algn="ctr" eaLnBrk="1" hangingPunct="1"/>
            <a:r>
              <a:rPr lang="es-AR" sz="2800">
                <a:solidFill>
                  <a:srgbClr val="000000"/>
                </a:solidFill>
                <a:latin typeface="Calibri" pitchFamily="34" charset="0"/>
              </a:rPr>
              <a:t>Cobertura</a:t>
            </a:r>
          </a:p>
        </p:txBody>
      </p:sp>
      <p:sp>
        <p:nvSpPr>
          <p:cNvPr id="27654" name="11 Rectángulo redondeado"/>
          <p:cNvSpPr>
            <a:spLocks noChangeArrowheads="1"/>
          </p:cNvSpPr>
          <p:nvPr/>
        </p:nvSpPr>
        <p:spPr bwMode="auto">
          <a:xfrm>
            <a:off x="2771775" y="1225550"/>
            <a:ext cx="1922463" cy="547688"/>
          </a:xfrm>
          <a:prstGeom prst="roundRect">
            <a:avLst>
              <a:gd name="adj" fmla="val 16667"/>
            </a:avLst>
          </a:prstGeom>
          <a:solidFill>
            <a:schemeClr val="bg1"/>
          </a:solidFill>
          <a:ln w="9525" algn="ctr">
            <a:solidFill>
              <a:srgbClr val="FF0000"/>
            </a:solidFill>
            <a:round/>
            <a:headEnd/>
            <a:tailEnd/>
          </a:ln>
        </p:spPr>
        <p:txBody>
          <a:bodyPr/>
          <a:lstStyle/>
          <a:p>
            <a:pPr algn="ctr" eaLnBrk="1" hangingPunct="1"/>
            <a:r>
              <a:rPr lang="es-AR" sz="2800">
                <a:solidFill>
                  <a:srgbClr val="000000"/>
                </a:solidFill>
                <a:latin typeface="Calibri" pitchFamily="34" charset="0"/>
              </a:rPr>
              <a:t>Impacto</a:t>
            </a:r>
          </a:p>
        </p:txBody>
      </p:sp>
      <p:sp>
        <p:nvSpPr>
          <p:cNvPr id="27655" name="12 CuadroTexto"/>
          <p:cNvSpPr txBox="1">
            <a:spLocks noChangeArrowheads="1"/>
          </p:cNvSpPr>
          <p:nvPr/>
        </p:nvSpPr>
        <p:spPr bwMode="auto">
          <a:xfrm>
            <a:off x="5003800" y="4140200"/>
            <a:ext cx="414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r>
              <a:rPr lang="es-AR" sz="1600" i="1">
                <a:solidFill>
                  <a:srgbClr val="000000"/>
                </a:solidFill>
                <a:latin typeface="Arial" charset="0"/>
              </a:rPr>
              <a:t>Los servicios, ¿están disponibles? ¿Son accesibles? ¿Son de calidad adecuada?</a:t>
            </a:r>
          </a:p>
        </p:txBody>
      </p:sp>
      <p:sp>
        <p:nvSpPr>
          <p:cNvPr id="27656" name="14 Elipse"/>
          <p:cNvSpPr>
            <a:spLocks noChangeArrowheads="1"/>
          </p:cNvSpPr>
          <p:nvPr/>
        </p:nvSpPr>
        <p:spPr bwMode="auto">
          <a:xfrm>
            <a:off x="179388" y="3073400"/>
            <a:ext cx="2339975" cy="1003300"/>
          </a:xfrm>
          <a:prstGeom prst="ellipse">
            <a:avLst/>
          </a:prstGeom>
          <a:solidFill>
            <a:srgbClr val="FF7C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r>
              <a:rPr lang="es-AR" sz="2000">
                <a:solidFill>
                  <a:srgbClr val="FFFFFF"/>
                </a:solidFill>
                <a:latin typeface="Calibri" pitchFamily="34" charset="0"/>
              </a:rPr>
              <a:t>El desempeño del programa</a:t>
            </a:r>
          </a:p>
        </p:txBody>
      </p:sp>
      <p:sp>
        <p:nvSpPr>
          <p:cNvPr id="27657" name="15 Cerrar llave"/>
          <p:cNvSpPr>
            <a:spLocks/>
          </p:cNvSpPr>
          <p:nvPr/>
        </p:nvSpPr>
        <p:spPr bwMode="auto">
          <a:xfrm>
            <a:off x="2493963" y="2305050"/>
            <a:ext cx="450850" cy="2800350"/>
          </a:xfrm>
          <a:prstGeom prst="rightBrace">
            <a:avLst>
              <a:gd name="adj1" fmla="val 8368"/>
              <a:gd name="adj2" fmla="val 50000"/>
            </a:avLst>
          </a:prstGeom>
          <a:solidFill>
            <a:schemeClr val="bg1"/>
          </a:solidFill>
          <a:ln w="9525" algn="ctr">
            <a:solidFill>
              <a:schemeClr val="tx1"/>
            </a:solidFill>
            <a:round/>
            <a:headEnd/>
            <a:tailEnd/>
          </a:ln>
        </p:spPr>
        <p:txBody>
          <a:bodyPr/>
          <a:lstStyle/>
          <a:p>
            <a:pPr eaLnBrk="1" hangingPunct="1"/>
            <a:endParaRPr lang="es-ES" sz="2800">
              <a:solidFill>
                <a:srgbClr val="000000"/>
              </a:solidFill>
              <a:latin typeface="Calibri" pitchFamily="34" charset="0"/>
            </a:endParaRPr>
          </a:p>
        </p:txBody>
      </p:sp>
      <p:sp>
        <p:nvSpPr>
          <p:cNvPr id="27658" name="16 Elipse"/>
          <p:cNvSpPr>
            <a:spLocks noChangeArrowheads="1"/>
          </p:cNvSpPr>
          <p:nvPr/>
        </p:nvSpPr>
        <p:spPr bwMode="auto">
          <a:xfrm>
            <a:off x="179388" y="914400"/>
            <a:ext cx="2339975" cy="1001713"/>
          </a:xfrm>
          <a:prstGeom prst="ellipse">
            <a:avLst/>
          </a:prstGeom>
          <a:solidFill>
            <a:srgbClr val="FF7C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r>
              <a:rPr lang="es-AR" sz="2000">
                <a:solidFill>
                  <a:srgbClr val="FFFFFF"/>
                </a:solidFill>
                <a:latin typeface="Calibri" pitchFamily="34" charset="0"/>
              </a:rPr>
              <a:t>Resultados del programa</a:t>
            </a:r>
          </a:p>
        </p:txBody>
      </p:sp>
      <p:cxnSp>
        <p:nvCxnSpPr>
          <p:cNvPr id="27659" name="18 Conector recto de flecha"/>
          <p:cNvCxnSpPr>
            <a:cxnSpLocks noChangeShapeType="1"/>
            <a:stCxn id="27651" idx="3"/>
          </p:cNvCxnSpPr>
          <p:nvPr/>
        </p:nvCxnSpPr>
        <p:spPr bwMode="auto">
          <a:xfrm>
            <a:off x="4767263" y="4379913"/>
            <a:ext cx="165100" cy="58737"/>
          </a:xfrm>
          <a:prstGeom prst="straightConnector1">
            <a:avLst/>
          </a:prstGeom>
          <a:noFill/>
          <a:ln w="9525" algn="ctr">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27660" name="19 CuadroTexto"/>
          <p:cNvSpPr txBox="1">
            <a:spLocks noChangeArrowheads="1"/>
          </p:cNvSpPr>
          <p:nvPr/>
        </p:nvSpPr>
        <p:spPr bwMode="auto">
          <a:xfrm>
            <a:off x="4989513" y="3254375"/>
            <a:ext cx="414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r>
              <a:rPr lang="es-AR" sz="1600" i="1">
                <a:solidFill>
                  <a:srgbClr val="000000"/>
                </a:solidFill>
                <a:latin typeface="Arial" charset="0"/>
              </a:rPr>
              <a:t>Los servicios, ¿son utilizados por la población?</a:t>
            </a:r>
          </a:p>
        </p:txBody>
      </p:sp>
      <p:cxnSp>
        <p:nvCxnSpPr>
          <p:cNvPr id="27661" name="20 Conector recto de flecha"/>
          <p:cNvCxnSpPr>
            <a:cxnSpLocks noChangeShapeType="1"/>
          </p:cNvCxnSpPr>
          <p:nvPr/>
        </p:nvCxnSpPr>
        <p:spPr bwMode="auto">
          <a:xfrm flipV="1">
            <a:off x="4513263" y="3557588"/>
            <a:ext cx="503237" cy="0"/>
          </a:xfrm>
          <a:prstGeom prst="straightConnector1">
            <a:avLst/>
          </a:prstGeom>
          <a:noFill/>
          <a:ln w="9525" algn="ctr">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27662" name="21 CuadroTexto"/>
          <p:cNvSpPr txBox="1">
            <a:spLocks noChangeArrowheads="1"/>
          </p:cNvSpPr>
          <p:nvPr/>
        </p:nvSpPr>
        <p:spPr bwMode="auto">
          <a:xfrm>
            <a:off x="5013325" y="2362200"/>
            <a:ext cx="4140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r>
              <a:rPr lang="es-AR" sz="1600" i="1">
                <a:solidFill>
                  <a:srgbClr val="000000"/>
                </a:solidFill>
                <a:latin typeface="Arial" charset="0"/>
              </a:rPr>
              <a:t>Los servicios, ¿llegan a la población objetivo?</a:t>
            </a:r>
          </a:p>
        </p:txBody>
      </p:sp>
      <p:cxnSp>
        <p:nvCxnSpPr>
          <p:cNvPr id="27663" name="22 Conector recto de flecha"/>
          <p:cNvCxnSpPr>
            <a:cxnSpLocks noChangeShapeType="1"/>
          </p:cNvCxnSpPr>
          <p:nvPr/>
        </p:nvCxnSpPr>
        <p:spPr bwMode="auto">
          <a:xfrm flipV="1">
            <a:off x="4537075" y="2636838"/>
            <a:ext cx="501650" cy="0"/>
          </a:xfrm>
          <a:prstGeom prst="straightConnector1">
            <a:avLst/>
          </a:prstGeom>
          <a:noFill/>
          <a:ln w="9525" algn="ctr">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27664" name="23 CuadroTexto"/>
          <p:cNvSpPr txBox="1">
            <a:spLocks noChangeArrowheads="1"/>
          </p:cNvSpPr>
          <p:nvPr/>
        </p:nvSpPr>
        <p:spPr bwMode="auto">
          <a:xfrm>
            <a:off x="4932363" y="1254125"/>
            <a:ext cx="4140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r>
              <a:rPr lang="es-AR" sz="1600" i="1">
                <a:solidFill>
                  <a:srgbClr val="000000"/>
                </a:solidFill>
                <a:latin typeface="Arial" charset="0"/>
              </a:rPr>
              <a:t>¿Se observan mejoras en la salud de la población? </a:t>
            </a:r>
          </a:p>
        </p:txBody>
      </p:sp>
      <p:cxnSp>
        <p:nvCxnSpPr>
          <p:cNvPr id="27665" name="24 Conector recto de flecha"/>
          <p:cNvCxnSpPr>
            <a:cxnSpLocks noChangeShapeType="1"/>
          </p:cNvCxnSpPr>
          <p:nvPr/>
        </p:nvCxnSpPr>
        <p:spPr bwMode="auto">
          <a:xfrm flipV="1">
            <a:off x="4464050" y="1504950"/>
            <a:ext cx="501650" cy="0"/>
          </a:xfrm>
          <a:prstGeom prst="straightConnector1">
            <a:avLst/>
          </a:prstGeom>
          <a:noFill/>
          <a:ln w="9525" algn="ctr">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27666" name="26 Conector recto de flecha"/>
          <p:cNvCxnSpPr>
            <a:cxnSpLocks noChangeShapeType="1"/>
          </p:cNvCxnSpPr>
          <p:nvPr/>
        </p:nvCxnSpPr>
        <p:spPr bwMode="auto">
          <a:xfrm flipV="1">
            <a:off x="2268538" y="1500188"/>
            <a:ext cx="501650" cy="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7667" name="Rectangle 6"/>
          <p:cNvSpPr>
            <a:spLocks noChangeArrowheads="1"/>
          </p:cNvSpPr>
          <p:nvPr/>
        </p:nvSpPr>
        <p:spPr bwMode="auto">
          <a:xfrm flipV="1">
            <a:off x="6553200" y="5408613"/>
            <a:ext cx="2600325" cy="763587"/>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
        <p:nvSpPr>
          <p:cNvPr id="27668" name="8 CuadroTexto"/>
          <p:cNvSpPr txBox="1">
            <a:spLocks noChangeArrowheads="1"/>
          </p:cNvSpPr>
          <p:nvPr/>
        </p:nvSpPr>
        <p:spPr bwMode="auto">
          <a:xfrm>
            <a:off x="152400" y="5235575"/>
            <a:ext cx="2514600" cy="708025"/>
          </a:xfrm>
          <a:prstGeom prst="rect">
            <a:avLst/>
          </a:prstGeom>
          <a:solidFill>
            <a:schemeClr val="bg1"/>
          </a:solidFill>
          <a:ln w="9525">
            <a:solidFill>
              <a:srgbClr val="FF7C80"/>
            </a:solidFill>
            <a:miter lim="800000"/>
            <a:headEnd/>
            <a:tailEnd/>
          </a:ln>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r>
              <a:rPr lang="es-AR" sz="2000" b="1">
                <a:solidFill>
                  <a:srgbClr val="000000"/>
                </a:solidFill>
                <a:latin typeface="Arial" charset="0"/>
              </a:rPr>
              <a:t>Cantidad  y calidad de la información</a:t>
            </a:r>
          </a:p>
        </p:txBody>
      </p:sp>
    </p:spTree>
    <p:extLst>
      <p:ext uri="{BB962C8B-B14F-4D97-AF65-F5344CB8AC3E}">
        <p14:creationId xmlns:p14="http://schemas.microsoft.com/office/powerpoint/2010/main" val="3998589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2 Elipse"/>
          <p:cNvSpPr>
            <a:spLocks noChangeArrowheads="1"/>
          </p:cNvSpPr>
          <p:nvPr/>
        </p:nvSpPr>
        <p:spPr bwMode="auto">
          <a:xfrm>
            <a:off x="6875463" y="4835525"/>
            <a:ext cx="2159000" cy="790575"/>
          </a:xfrm>
          <a:prstGeom prst="ellipse">
            <a:avLst/>
          </a:prstGeom>
          <a:solidFill>
            <a:srgbClr val="006BD6"/>
          </a:solidFill>
          <a:ln w="9525" algn="ctr">
            <a:solidFill>
              <a:srgbClr val="3399FF"/>
            </a:solidFill>
            <a:round/>
            <a:headEnd/>
            <a:tailEnd/>
          </a:ln>
        </p:spPr>
        <p:txBody>
          <a:bodyPr/>
          <a:lstStyle/>
          <a:p>
            <a:pPr algn="r" eaLnBrk="1" hangingPunct="1"/>
            <a:r>
              <a:rPr lang="es-AR" sz="1700">
                <a:solidFill>
                  <a:srgbClr val="FFFFFF"/>
                </a:solidFill>
                <a:latin typeface="Calibri" pitchFamily="34" charset="0"/>
              </a:rPr>
              <a:t>Mayor  fuerza</a:t>
            </a:r>
            <a:endParaRPr lang="es-AR" sz="1700" b="1">
              <a:solidFill>
                <a:srgbClr val="FFFFFF"/>
              </a:solidFill>
              <a:latin typeface="Calibri" pitchFamily="34" charset="0"/>
            </a:endParaRPr>
          </a:p>
        </p:txBody>
      </p:sp>
      <p:sp>
        <p:nvSpPr>
          <p:cNvPr id="28675" name="27 Elipse"/>
          <p:cNvSpPr>
            <a:spLocks noChangeArrowheads="1"/>
          </p:cNvSpPr>
          <p:nvPr/>
        </p:nvSpPr>
        <p:spPr bwMode="auto">
          <a:xfrm>
            <a:off x="5148263" y="4868863"/>
            <a:ext cx="2160587" cy="792162"/>
          </a:xfrm>
          <a:prstGeom prst="ellipse">
            <a:avLst/>
          </a:prstGeom>
          <a:solidFill>
            <a:srgbClr val="0180FF"/>
          </a:solidFill>
          <a:ln w="9525" algn="ctr">
            <a:solidFill>
              <a:srgbClr val="B7DBFF"/>
            </a:solidFill>
            <a:round/>
            <a:headEnd/>
            <a:tailEnd/>
          </a:ln>
        </p:spPr>
        <p:txBody>
          <a:bodyPr/>
          <a:lstStyle/>
          <a:p>
            <a:pPr algn="ctr" eaLnBrk="1" hangingPunct="1"/>
            <a:endParaRPr lang="es-ES" sz="1700">
              <a:solidFill>
                <a:srgbClr val="000000"/>
              </a:solidFill>
              <a:latin typeface="Calibri" pitchFamily="34" charset="0"/>
            </a:endParaRPr>
          </a:p>
        </p:txBody>
      </p:sp>
      <p:sp>
        <p:nvSpPr>
          <p:cNvPr id="28676" name="26 Elipse"/>
          <p:cNvSpPr>
            <a:spLocks noChangeArrowheads="1"/>
          </p:cNvSpPr>
          <p:nvPr/>
        </p:nvSpPr>
        <p:spPr bwMode="auto">
          <a:xfrm>
            <a:off x="4427538" y="4868863"/>
            <a:ext cx="2160587" cy="792162"/>
          </a:xfrm>
          <a:prstGeom prst="ellipse">
            <a:avLst/>
          </a:prstGeom>
          <a:solidFill>
            <a:srgbClr val="379BFF"/>
          </a:solidFill>
          <a:ln w="9525" algn="ctr">
            <a:solidFill>
              <a:srgbClr val="B7DBFF"/>
            </a:solidFill>
            <a:round/>
            <a:headEnd/>
            <a:tailEnd/>
          </a:ln>
        </p:spPr>
        <p:txBody>
          <a:bodyPr/>
          <a:lstStyle/>
          <a:p>
            <a:pPr algn="ctr" eaLnBrk="1" hangingPunct="1"/>
            <a:endParaRPr lang="es-ES" sz="1700">
              <a:solidFill>
                <a:srgbClr val="000000"/>
              </a:solidFill>
              <a:latin typeface="Calibri" pitchFamily="34" charset="0"/>
            </a:endParaRPr>
          </a:p>
        </p:txBody>
      </p:sp>
      <p:sp>
        <p:nvSpPr>
          <p:cNvPr id="28677" name="25 Elipse"/>
          <p:cNvSpPr>
            <a:spLocks noChangeArrowheads="1"/>
          </p:cNvSpPr>
          <p:nvPr/>
        </p:nvSpPr>
        <p:spPr bwMode="auto">
          <a:xfrm>
            <a:off x="3851275" y="4868863"/>
            <a:ext cx="2160588" cy="792162"/>
          </a:xfrm>
          <a:prstGeom prst="ellipse">
            <a:avLst/>
          </a:prstGeom>
          <a:solidFill>
            <a:srgbClr val="57ABFF"/>
          </a:solidFill>
          <a:ln w="9525" algn="ctr">
            <a:solidFill>
              <a:srgbClr val="B7DBFF"/>
            </a:solidFill>
            <a:round/>
            <a:headEnd/>
            <a:tailEnd/>
          </a:ln>
        </p:spPr>
        <p:txBody>
          <a:bodyPr/>
          <a:lstStyle/>
          <a:p>
            <a:pPr algn="ctr" eaLnBrk="1" hangingPunct="1"/>
            <a:endParaRPr lang="es-ES" sz="1700">
              <a:solidFill>
                <a:srgbClr val="000000"/>
              </a:solidFill>
              <a:latin typeface="Calibri" pitchFamily="34" charset="0"/>
            </a:endParaRPr>
          </a:p>
        </p:txBody>
      </p:sp>
      <p:sp>
        <p:nvSpPr>
          <p:cNvPr id="28678" name="24 Elipse"/>
          <p:cNvSpPr>
            <a:spLocks noChangeArrowheads="1"/>
          </p:cNvSpPr>
          <p:nvPr/>
        </p:nvSpPr>
        <p:spPr bwMode="auto">
          <a:xfrm>
            <a:off x="3276600" y="4868863"/>
            <a:ext cx="2159000" cy="792162"/>
          </a:xfrm>
          <a:prstGeom prst="ellipse">
            <a:avLst/>
          </a:prstGeom>
          <a:solidFill>
            <a:srgbClr val="7DBEFF"/>
          </a:solidFill>
          <a:ln w="9525" algn="ctr">
            <a:solidFill>
              <a:srgbClr val="B7DBFF"/>
            </a:solidFill>
            <a:round/>
            <a:headEnd/>
            <a:tailEnd/>
          </a:ln>
        </p:spPr>
        <p:txBody>
          <a:bodyPr/>
          <a:lstStyle/>
          <a:p>
            <a:pPr algn="ctr" eaLnBrk="1" hangingPunct="1"/>
            <a:endParaRPr lang="es-ES" sz="1700">
              <a:solidFill>
                <a:srgbClr val="000000"/>
              </a:solidFill>
              <a:latin typeface="Calibri" pitchFamily="34" charset="0"/>
            </a:endParaRPr>
          </a:p>
        </p:txBody>
      </p:sp>
      <p:sp>
        <p:nvSpPr>
          <p:cNvPr id="28679" name="23 Elipse"/>
          <p:cNvSpPr>
            <a:spLocks noChangeArrowheads="1"/>
          </p:cNvSpPr>
          <p:nvPr/>
        </p:nvSpPr>
        <p:spPr bwMode="auto">
          <a:xfrm>
            <a:off x="2627313" y="4868863"/>
            <a:ext cx="2160587" cy="792162"/>
          </a:xfrm>
          <a:prstGeom prst="ellipse">
            <a:avLst/>
          </a:prstGeom>
          <a:solidFill>
            <a:srgbClr val="9BCDFF"/>
          </a:solidFill>
          <a:ln w="9525" algn="ctr">
            <a:solidFill>
              <a:srgbClr val="B7DBFF"/>
            </a:solidFill>
            <a:round/>
            <a:headEnd/>
            <a:tailEnd/>
          </a:ln>
        </p:spPr>
        <p:txBody>
          <a:bodyPr/>
          <a:lstStyle/>
          <a:p>
            <a:pPr algn="ctr" eaLnBrk="1" hangingPunct="1"/>
            <a:endParaRPr lang="es-ES" sz="1700">
              <a:solidFill>
                <a:srgbClr val="000000"/>
              </a:solidFill>
              <a:latin typeface="Calibri" pitchFamily="34" charset="0"/>
            </a:endParaRPr>
          </a:p>
        </p:txBody>
      </p:sp>
      <p:sp>
        <p:nvSpPr>
          <p:cNvPr id="8" name="Rectangle 2"/>
          <p:cNvSpPr txBox="1">
            <a:spLocks noChangeArrowheads="1"/>
          </p:cNvSpPr>
          <p:nvPr/>
        </p:nvSpPr>
        <p:spPr bwMode="auto">
          <a:xfrm>
            <a:off x="4956175" y="127000"/>
            <a:ext cx="4295775" cy="1357313"/>
          </a:xfrm>
          <a:prstGeom prst="rect">
            <a:avLst/>
          </a:prstGeom>
          <a:noFill/>
          <a:ln w="9525">
            <a:noFill/>
            <a:miter lim="800000"/>
            <a:headEnd/>
            <a:tailEnd/>
          </a:ln>
        </p:spPr>
        <p:txBody>
          <a:bodyPr/>
          <a:lstStyle/>
          <a:p>
            <a:pPr marL="609600" indent="-609600" eaLnBrk="1" fontAlgn="auto" hangingPunct="1">
              <a:spcBef>
                <a:spcPct val="20000"/>
              </a:spcBef>
              <a:spcAft>
                <a:spcPts val="0"/>
              </a:spcAft>
              <a:defRPr/>
            </a:pPr>
            <a:r>
              <a:rPr lang="es-ES" sz="3600" kern="0" dirty="0">
                <a:solidFill>
                  <a:prstClr val="black"/>
                </a:solidFill>
                <a:latin typeface="Calibri"/>
              </a:rPr>
              <a:t>Grado de certeza</a:t>
            </a:r>
          </a:p>
        </p:txBody>
      </p:sp>
      <p:cxnSp>
        <p:nvCxnSpPr>
          <p:cNvPr id="28681" name="5 Conector recto de flecha"/>
          <p:cNvCxnSpPr>
            <a:cxnSpLocks noChangeShapeType="1"/>
          </p:cNvCxnSpPr>
          <p:nvPr/>
        </p:nvCxnSpPr>
        <p:spPr bwMode="auto">
          <a:xfrm>
            <a:off x="611188" y="4148138"/>
            <a:ext cx="7993062" cy="1587"/>
          </a:xfrm>
          <a:prstGeom prst="straightConnector1">
            <a:avLst/>
          </a:prstGeom>
          <a:noFill/>
          <a:ln w="76200" algn="ctr">
            <a:solidFill>
              <a:srgbClr val="3399FF"/>
            </a:solidFill>
            <a:round/>
            <a:headEnd/>
            <a:tailEnd type="triangle" w="med" len="med"/>
          </a:ln>
          <a:extLst>
            <a:ext uri="{909E8E84-426E-40DD-AFC4-6F175D3DCCD1}">
              <a14:hiddenFill xmlns:a14="http://schemas.microsoft.com/office/drawing/2010/main">
                <a:noFill/>
              </a14:hiddenFill>
            </a:ext>
          </a:extLst>
        </p:spPr>
      </p:cxnSp>
      <p:sp>
        <p:nvSpPr>
          <p:cNvPr id="28682" name="6 CuadroTexto"/>
          <p:cNvSpPr txBox="1">
            <a:spLocks noChangeArrowheads="1"/>
          </p:cNvSpPr>
          <p:nvPr/>
        </p:nvSpPr>
        <p:spPr bwMode="auto">
          <a:xfrm>
            <a:off x="34925" y="4078288"/>
            <a:ext cx="1800225" cy="646112"/>
          </a:xfrm>
          <a:prstGeom prst="rect">
            <a:avLst/>
          </a:prstGeom>
          <a:solidFill>
            <a:schemeClr val="bg1"/>
          </a:solidFill>
          <a:ln w="9525">
            <a:solidFill>
              <a:srgbClr val="3399FF"/>
            </a:solidFill>
            <a:miter lim="800000"/>
            <a:headEnd/>
            <a:tailEnd/>
          </a:ln>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r>
              <a:rPr lang="es-AR" sz="1800" b="1">
                <a:solidFill>
                  <a:srgbClr val="000000"/>
                </a:solidFill>
                <a:latin typeface="Arial" charset="0"/>
              </a:rPr>
              <a:t>GRADO DE CERTEZA</a:t>
            </a:r>
          </a:p>
        </p:txBody>
      </p:sp>
      <p:sp>
        <p:nvSpPr>
          <p:cNvPr id="28683" name="7 CuadroTexto"/>
          <p:cNvSpPr txBox="1">
            <a:spLocks noChangeArrowheads="1"/>
          </p:cNvSpPr>
          <p:nvPr/>
        </p:nvSpPr>
        <p:spPr bwMode="auto">
          <a:xfrm>
            <a:off x="1879600" y="4176713"/>
            <a:ext cx="6337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r>
              <a:rPr lang="es-AR" sz="1600">
                <a:solidFill>
                  <a:srgbClr val="7F7F7F"/>
                </a:solidFill>
                <a:latin typeface="Calibri" pitchFamily="34" charset="0"/>
              </a:rPr>
              <a:t>Determina el </a:t>
            </a:r>
            <a:r>
              <a:rPr lang="es-AR" sz="1600">
                <a:solidFill>
                  <a:srgbClr val="3399FF"/>
                </a:solidFill>
                <a:latin typeface="Calibri" pitchFamily="34" charset="0"/>
              </a:rPr>
              <a:t>tipo</a:t>
            </a:r>
            <a:r>
              <a:rPr lang="es-AR" sz="1600">
                <a:solidFill>
                  <a:srgbClr val="000000"/>
                </a:solidFill>
                <a:latin typeface="Calibri" pitchFamily="34" charset="0"/>
              </a:rPr>
              <a:t> </a:t>
            </a:r>
            <a:r>
              <a:rPr lang="es-AR" sz="1600">
                <a:solidFill>
                  <a:srgbClr val="7F7F7F"/>
                </a:solidFill>
                <a:latin typeface="Calibri" pitchFamily="34" charset="0"/>
              </a:rPr>
              <a:t>y</a:t>
            </a:r>
            <a:r>
              <a:rPr lang="es-AR" sz="1600">
                <a:solidFill>
                  <a:srgbClr val="000000"/>
                </a:solidFill>
                <a:latin typeface="Calibri" pitchFamily="34" charset="0"/>
              </a:rPr>
              <a:t> </a:t>
            </a:r>
            <a:r>
              <a:rPr lang="es-AR" sz="1600">
                <a:solidFill>
                  <a:srgbClr val="3399FF"/>
                </a:solidFill>
                <a:latin typeface="Calibri" pitchFamily="34" charset="0"/>
              </a:rPr>
              <a:t>fuerza</a:t>
            </a:r>
            <a:r>
              <a:rPr lang="es-AR" sz="1600">
                <a:solidFill>
                  <a:srgbClr val="000000"/>
                </a:solidFill>
                <a:latin typeface="Calibri" pitchFamily="34" charset="0"/>
              </a:rPr>
              <a:t> </a:t>
            </a:r>
            <a:r>
              <a:rPr lang="es-AR" sz="1600">
                <a:solidFill>
                  <a:srgbClr val="7F7F7F"/>
                </a:solidFill>
                <a:latin typeface="Calibri" pitchFamily="34" charset="0"/>
              </a:rPr>
              <a:t>de la </a:t>
            </a:r>
            <a:r>
              <a:rPr lang="es-AR" sz="1600" i="1">
                <a:solidFill>
                  <a:srgbClr val="7F7F7F"/>
                </a:solidFill>
                <a:latin typeface="Calibri" pitchFamily="34" charset="0"/>
              </a:rPr>
              <a:t>inferencia</a:t>
            </a:r>
            <a:r>
              <a:rPr lang="es-AR" sz="1600">
                <a:solidFill>
                  <a:srgbClr val="7F7F7F"/>
                </a:solidFill>
                <a:latin typeface="Calibri" pitchFamily="34" charset="0"/>
              </a:rPr>
              <a:t> que puede hacer el decisor a partir de los resultados</a:t>
            </a:r>
          </a:p>
        </p:txBody>
      </p:sp>
      <p:sp>
        <p:nvSpPr>
          <p:cNvPr id="28684" name="8 Elipse"/>
          <p:cNvSpPr>
            <a:spLocks noChangeArrowheads="1"/>
          </p:cNvSpPr>
          <p:nvPr/>
        </p:nvSpPr>
        <p:spPr bwMode="auto">
          <a:xfrm>
            <a:off x="1763713" y="3068638"/>
            <a:ext cx="2232025" cy="792162"/>
          </a:xfrm>
          <a:prstGeom prst="ellipse">
            <a:avLst/>
          </a:prstGeom>
          <a:solidFill>
            <a:schemeClr val="bg1"/>
          </a:solidFill>
          <a:ln w="9525" algn="ctr">
            <a:solidFill>
              <a:srgbClr val="3399FF"/>
            </a:solidFill>
            <a:round/>
            <a:headEnd/>
            <a:tailEnd/>
          </a:ln>
        </p:spPr>
        <p:txBody>
          <a:bodyPr/>
          <a:lstStyle/>
          <a:p>
            <a:pPr algn="ctr" eaLnBrk="1" hangingPunct="1"/>
            <a:r>
              <a:rPr lang="es-AR" sz="1700">
                <a:solidFill>
                  <a:srgbClr val="000000"/>
                </a:solidFill>
                <a:latin typeface="Calibri" pitchFamily="34" charset="0"/>
              </a:rPr>
              <a:t>Adecuación del programa</a:t>
            </a:r>
          </a:p>
        </p:txBody>
      </p:sp>
      <p:sp>
        <p:nvSpPr>
          <p:cNvPr id="28685" name="10 Elipse"/>
          <p:cNvSpPr>
            <a:spLocks noChangeArrowheads="1"/>
          </p:cNvSpPr>
          <p:nvPr/>
        </p:nvSpPr>
        <p:spPr bwMode="auto">
          <a:xfrm>
            <a:off x="4211638" y="3068638"/>
            <a:ext cx="2232025" cy="792162"/>
          </a:xfrm>
          <a:prstGeom prst="ellipse">
            <a:avLst/>
          </a:prstGeom>
          <a:solidFill>
            <a:schemeClr val="bg1"/>
          </a:solidFill>
          <a:ln w="9525" algn="ctr">
            <a:solidFill>
              <a:srgbClr val="3399FF"/>
            </a:solidFill>
            <a:round/>
            <a:headEnd/>
            <a:tailEnd/>
          </a:ln>
        </p:spPr>
        <p:txBody>
          <a:bodyPr/>
          <a:lstStyle/>
          <a:p>
            <a:pPr algn="ctr" eaLnBrk="1" hangingPunct="1"/>
            <a:r>
              <a:rPr lang="es-AR" sz="1700">
                <a:solidFill>
                  <a:srgbClr val="000000"/>
                </a:solidFill>
                <a:latin typeface="Calibri" pitchFamily="34" charset="0"/>
              </a:rPr>
              <a:t>Plausibilidad</a:t>
            </a:r>
          </a:p>
        </p:txBody>
      </p:sp>
      <p:cxnSp>
        <p:nvCxnSpPr>
          <p:cNvPr id="28686" name="13 Conector recto"/>
          <p:cNvCxnSpPr>
            <a:cxnSpLocks noChangeShapeType="1"/>
          </p:cNvCxnSpPr>
          <p:nvPr/>
        </p:nvCxnSpPr>
        <p:spPr bwMode="auto">
          <a:xfrm rot="5400000" flipH="1" flipV="1">
            <a:off x="-95250" y="3730625"/>
            <a:ext cx="692150" cy="0"/>
          </a:xfrm>
          <a:prstGeom prst="line">
            <a:avLst/>
          </a:prstGeom>
          <a:noFill/>
          <a:ln w="9525" algn="ctr">
            <a:solidFill>
              <a:srgbClr val="3399FF"/>
            </a:solidFill>
            <a:round/>
            <a:headEnd/>
            <a:tailEnd/>
          </a:ln>
          <a:extLst>
            <a:ext uri="{909E8E84-426E-40DD-AFC4-6F175D3DCCD1}">
              <a14:hiddenFill xmlns:a14="http://schemas.microsoft.com/office/drawing/2010/main">
                <a:noFill/>
              </a14:hiddenFill>
            </a:ext>
          </a:extLst>
        </p:spPr>
      </p:cxnSp>
      <p:cxnSp>
        <p:nvCxnSpPr>
          <p:cNvPr id="28687" name="15 Conector recto de flecha"/>
          <p:cNvCxnSpPr>
            <a:cxnSpLocks noChangeShapeType="1"/>
          </p:cNvCxnSpPr>
          <p:nvPr/>
        </p:nvCxnSpPr>
        <p:spPr bwMode="auto">
          <a:xfrm>
            <a:off x="250825" y="3384550"/>
            <a:ext cx="360363" cy="1588"/>
          </a:xfrm>
          <a:prstGeom prst="straightConnector1">
            <a:avLst/>
          </a:prstGeom>
          <a:noFill/>
          <a:ln w="9525" algn="ctr">
            <a:solidFill>
              <a:srgbClr val="3399FF"/>
            </a:solidFill>
            <a:round/>
            <a:headEnd/>
            <a:tailEnd type="triangle" w="med" len="med"/>
          </a:ln>
          <a:extLst>
            <a:ext uri="{909E8E84-426E-40DD-AFC4-6F175D3DCCD1}">
              <a14:hiddenFill xmlns:a14="http://schemas.microsoft.com/office/drawing/2010/main">
                <a:noFill/>
              </a14:hiddenFill>
            </a:ext>
          </a:extLst>
        </p:spPr>
      </p:cxnSp>
      <p:cxnSp>
        <p:nvCxnSpPr>
          <p:cNvPr id="28688" name="16 Conector recto"/>
          <p:cNvCxnSpPr>
            <a:cxnSpLocks noChangeShapeType="1"/>
          </p:cNvCxnSpPr>
          <p:nvPr/>
        </p:nvCxnSpPr>
        <p:spPr bwMode="auto">
          <a:xfrm rot="5400000" flipH="1" flipV="1">
            <a:off x="70643" y="4904582"/>
            <a:ext cx="360363" cy="0"/>
          </a:xfrm>
          <a:prstGeom prst="line">
            <a:avLst/>
          </a:prstGeom>
          <a:noFill/>
          <a:ln w="9525" algn="ctr">
            <a:solidFill>
              <a:srgbClr val="3399FF"/>
            </a:solidFill>
            <a:round/>
            <a:headEnd/>
            <a:tailEnd/>
          </a:ln>
          <a:extLst>
            <a:ext uri="{909E8E84-426E-40DD-AFC4-6F175D3DCCD1}">
              <a14:hiddenFill xmlns:a14="http://schemas.microsoft.com/office/drawing/2010/main">
                <a:noFill/>
              </a14:hiddenFill>
            </a:ext>
          </a:extLst>
        </p:spPr>
      </p:cxnSp>
      <p:cxnSp>
        <p:nvCxnSpPr>
          <p:cNvPr id="28689" name="17 Conector recto de flecha"/>
          <p:cNvCxnSpPr>
            <a:cxnSpLocks noChangeShapeType="1"/>
          </p:cNvCxnSpPr>
          <p:nvPr/>
        </p:nvCxnSpPr>
        <p:spPr bwMode="auto">
          <a:xfrm>
            <a:off x="250825" y="5083175"/>
            <a:ext cx="360363" cy="1588"/>
          </a:xfrm>
          <a:prstGeom prst="straightConnector1">
            <a:avLst/>
          </a:prstGeom>
          <a:noFill/>
          <a:ln w="9525" algn="ctr">
            <a:solidFill>
              <a:srgbClr val="3399FF"/>
            </a:solidFill>
            <a:round/>
            <a:headEnd/>
            <a:tailEnd type="triangle" w="med" len="med"/>
          </a:ln>
          <a:extLst>
            <a:ext uri="{909E8E84-426E-40DD-AFC4-6F175D3DCCD1}">
              <a14:hiddenFill xmlns:a14="http://schemas.microsoft.com/office/drawing/2010/main">
                <a:noFill/>
              </a14:hiddenFill>
            </a:ext>
          </a:extLst>
        </p:spPr>
      </p:cxnSp>
      <p:sp>
        <p:nvSpPr>
          <p:cNvPr id="28690" name="18 CuadroTexto"/>
          <p:cNvSpPr txBox="1">
            <a:spLocks noChangeArrowheads="1"/>
          </p:cNvSpPr>
          <p:nvPr/>
        </p:nvSpPr>
        <p:spPr bwMode="auto">
          <a:xfrm>
            <a:off x="323850" y="3141663"/>
            <a:ext cx="13684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eaLnBrk="1" hangingPunct="1"/>
            <a:r>
              <a:rPr lang="es-AR" sz="1800" b="1">
                <a:solidFill>
                  <a:srgbClr val="000000"/>
                </a:solidFill>
                <a:latin typeface="Arial" charset="0"/>
              </a:rPr>
              <a:t>Tipo de inferencia</a:t>
            </a:r>
          </a:p>
        </p:txBody>
      </p:sp>
      <p:sp>
        <p:nvSpPr>
          <p:cNvPr id="28691" name="19 CuadroTexto"/>
          <p:cNvSpPr txBox="1">
            <a:spLocks noChangeArrowheads="1"/>
          </p:cNvSpPr>
          <p:nvPr/>
        </p:nvSpPr>
        <p:spPr bwMode="auto">
          <a:xfrm>
            <a:off x="468313" y="4984750"/>
            <a:ext cx="13668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eaLnBrk="1" hangingPunct="1"/>
            <a:r>
              <a:rPr lang="es-AR" sz="1800" b="1">
                <a:solidFill>
                  <a:srgbClr val="000000"/>
                </a:solidFill>
                <a:latin typeface="Arial" charset="0"/>
              </a:rPr>
              <a:t>Fuerza de inferencia</a:t>
            </a:r>
          </a:p>
        </p:txBody>
      </p:sp>
      <p:sp>
        <p:nvSpPr>
          <p:cNvPr id="28692" name="20 Elipse"/>
          <p:cNvSpPr>
            <a:spLocks noChangeArrowheads="1"/>
          </p:cNvSpPr>
          <p:nvPr/>
        </p:nvSpPr>
        <p:spPr bwMode="auto">
          <a:xfrm>
            <a:off x="6588125" y="3068638"/>
            <a:ext cx="2232025" cy="792162"/>
          </a:xfrm>
          <a:prstGeom prst="ellipse">
            <a:avLst/>
          </a:prstGeom>
          <a:solidFill>
            <a:schemeClr val="bg1"/>
          </a:solidFill>
          <a:ln w="9525" algn="ctr">
            <a:solidFill>
              <a:srgbClr val="3399FF"/>
            </a:solidFill>
            <a:round/>
            <a:headEnd/>
            <a:tailEnd/>
          </a:ln>
        </p:spPr>
        <p:txBody>
          <a:bodyPr/>
          <a:lstStyle/>
          <a:p>
            <a:pPr algn="ctr" eaLnBrk="1" hangingPunct="1"/>
            <a:r>
              <a:rPr lang="es-AR" sz="1700">
                <a:solidFill>
                  <a:srgbClr val="000000"/>
                </a:solidFill>
                <a:latin typeface="Calibri" pitchFamily="34" charset="0"/>
              </a:rPr>
              <a:t>Probabilidad</a:t>
            </a:r>
          </a:p>
        </p:txBody>
      </p:sp>
      <p:sp>
        <p:nvSpPr>
          <p:cNvPr id="28693" name="21 Elipse"/>
          <p:cNvSpPr>
            <a:spLocks noChangeArrowheads="1"/>
          </p:cNvSpPr>
          <p:nvPr/>
        </p:nvSpPr>
        <p:spPr bwMode="auto">
          <a:xfrm>
            <a:off x="1908175" y="4868863"/>
            <a:ext cx="2159000" cy="792162"/>
          </a:xfrm>
          <a:prstGeom prst="ellipse">
            <a:avLst/>
          </a:prstGeom>
          <a:solidFill>
            <a:srgbClr val="B7DBFF"/>
          </a:solidFill>
          <a:ln w="9525" algn="ctr">
            <a:solidFill>
              <a:srgbClr val="B7DBFF"/>
            </a:solidFill>
            <a:round/>
            <a:headEnd/>
            <a:tailEnd/>
          </a:ln>
        </p:spPr>
        <p:txBody>
          <a:bodyPr/>
          <a:lstStyle/>
          <a:p>
            <a:pPr eaLnBrk="1" hangingPunct="1"/>
            <a:r>
              <a:rPr lang="es-AR" sz="1700">
                <a:solidFill>
                  <a:srgbClr val="595959"/>
                </a:solidFill>
                <a:latin typeface="Arial" charset="0"/>
              </a:rPr>
              <a:t>Menor  fuerza</a:t>
            </a:r>
          </a:p>
        </p:txBody>
      </p:sp>
      <p:sp>
        <p:nvSpPr>
          <p:cNvPr id="28694" name="28 CuadroTexto"/>
          <p:cNvSpPr txBox="1">
            <a:spLocks noChangeArrowheads="1"/>
          </p:cNvSpPr>
          <p:nvPr/>
        </p:nvSpPr>
        <p:spPr bwMode="auto">
          <a:xfrm>
            <a:off x="1476375" y="1343025"/>
            <a:ext cx="2519363"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r>
              <a:rPr lang="es-AR" sz="1600" i="1">
                <a:solidFill>
                  <a:srgbClr val="000000"/>
                </a:solidFill>
                <a:latin typeface="Arial" charset="0"/>
              </a:rPr>
              <a:t>El programa ¿es adecuado?¿Ocurrieron los cambios que se esperaban lograr? </a:t>
            </a:r>
          </a:p>
        </p:txBody>
      </p:sp>
      <p:sp>
        <p:nvSpPr>
          <p:cNvPr id="28695" name="29 CuadroTexto"/>
          <p:cNvSpPr txBox="1">
            <a:spLocks noChangeArrowheads="1"/>
          </p:cNvSpPr>
          <p:nvPr/>
        </p:nvSpPr>
        <p:spPr bwMode="auto">
          <a:xfrm>
            <a:off x="4211638" y="1196975"/>
            <a:ext cx="2160587"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r>
              <a:rPr lang="es-AR" sz="1600" i="1">
                <a:solidFill>
                  <a:srgbClr val="000000"/>
                </a:solidFill>
                <a:latin typeface="Arial" charset="0"/>
              </a:rPr>
              <a:t>¿Posee el programa un efecto que NO podría ser atribuido a otras influencias externas? </a:t>
            </a:r>
          </a:p>
        </p:txBody>
      </p:sp>
      <p:sp>
        <p:nvSpPr>
          <p:cNvPr id="28696" name="33 CuadroTexto"/>
          <p:cNvSpPr txBox="1">
            <a:spLocks noChangeArrowheads="1"/>
          </p:cNvSpPr>
          <p:nvPr/>
        </p:nvSpPr>
        <p:spPr bwMode="auto">
          <a:xfrm>
            <a:off x="6588125" y="1052513"/>
            <a:ext cx="226853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r>
              <a:rPr lang="es-AR" sz="1600" i="1">
                <a:solidFill>
                  <a:srgbClr val="000000"/>
                </a:solidFill>
                <a:latin typeface="Arial" charset="0"/>
              </a:rPr>
              <a:t>¿Posee el programa un efecto en el que la probabilidad de error por azar, factores de confusión o sesgos pueda ser estimada?</a:t>
            </a:r>
          </a:p>
        </p:txBody>
      </p:sp>
    </p:spTree>
    <p:extLst>
      <p:ext uri="{BB962C8B-B14F-4D97-AF65-F5344CB8AC3E}">
        <p14:creationId xmlns:p14="http://schemas.microsoft.com/office/powerpoint/2010/main" val="24359862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42875" y="152400"/>
            <a:ext cx="8715375" cy="1470025"/>
          </a:xfrm>
          <a:prstGeom prst="rect">
            <a:avLst/>
          </a:prstGeom>
        </p:spPr>
        <p:txBody>
          <a:bodyPr>
            <a:normAutofit fontScale="97500"/>
          </a:bodyPr>
          <a:lstStyle/>
          <a:p>
            <a:pPr algn="ctr" fontAlgn="auto">
              <a:spcAft>
                <a:spcPts val="0"/>
              </a:spcAft>
              <a:defRPr/>
            </a:pPr>
            <a:r>
              <a:rPr lang="es-ES" sz="2800" b="1" dirty="0">
                <a:latin typeface="Tahoma" pitchFamily="34" charset="0"/>
                <a:ea typeface="Tahoma" pitchFamily="34" charset="0"/>
                <a:cs typeface="Tahoma" pitchFamily="34" charset="0"/>
              </a:rPr>
              <a:t>¿Qué factores determinan esta brecha?</a:t>
            </a:r>
          </a:p>
        </p:txBody>
      </p:sp>
      <p:graphicFrame>
        <p:nvGraphicFramePr>
          <p:cNvPr id="4" name="3 Tabla"/>
          <p:cNvGraphicFramePr>
            <a:graphicFrameLocks noGrp="1"/>
          </p:cNvGraphicFramePr>
          <p:nvPr>
            <p:extLst>
              <p:ext uri="{D42A27DB-BD31-4B8C-83A1-F6EECF244321}">
                <p14:modId xmlns:p14="http://schemas.microsoft.com/office/powerpoint/2010/main" val="3582876444"/>
              </p:ext>
            </p:extLst>
          </p:nvPr>
        </p:nvGraphicFramePr>
        <p:xfrm>
          <a:off x="285750" y="2365375"/>
          <a:ext cx="8572500" cy="3840524"/>
        </p:xfrm>
        <a:graphic>
          <a:graphicData uri="http://schemas.openxmlformats.org/drawingml/2006/table">
            <a:tbl>
              <a:tblPr firstRow="1" bandRow="1">
                <a:tableStyleId>{5C22544A-7EE6-4342-B048-85BDC9FD1C3A}</a:tableStyleId>
              </a:tblPr>
              <a:tblGrid>
                <a:gridCol w="3786188"/>
                <a:gridCol w="4786312"/>
              </a:tblGrid>
              <a:tr h="456903">
                <a:tc>
                  <a:txBody>
                    <a:bodyPr/>
                    <a:lstStyle/>
                    <a:p>
                      <a:r>
                        <a:rPr lang="es-ES" sz="2400" dirty="0" smtClean="0">
                          <a:latin typeface="Calibri" pitchFamily="34" charset="0"/>
                        </a:rPr>
                        <a:t>Factores facilitadores</a:t>
                      </a:r>
                      <a:endParaRPr lang="es-ES" sz="2400" dirty="0">
                        <a:latin typeface="Calibri" pitchFamily="34" charset="0"/>
                      </a:endParaRPr>
                    </a:p>
                  </a:txBody>
                  <a:tcPr marL="91439" marR="91439" marT="45731" marB="45731">
                    <a:solidFill>
                      <a:srgbClr val="003366"/>
                    </a:solidFill>
                  </a:tcPr>
                </a:tc>
                <a:tc>
                  <a:txBody>
                    <a:bodyPr/>
                    <a:lstStyle/>
                    <a:p>
                      <a:r>
                        <a:rPr lang="es-ES" sz="2400" dirty="0" smtClean="0">
                          <a:latin typeface="Calibri" pitchFamily="34" charset="0"/>
                        </a:rPr>
                        <a:t>Barreras</a:t>
                      </a:r>
                      <a:endParaRPr lang="es-ES" sz="2400" dirty="0">
                        <a:latin typeface="Calibri" pitchFamily="34" charset="0"/>
                      </a:endParaRPr>
                    </a:p>
                  </a:txBody>
                  <a:tcPr marL="91439" marR="91439" marT="45731" marB="45731">
                    <a:solidFill>
                      <a:srgbClr val="003366"/>
                    </a:solidFill>
                  </a:tcPr>
                </a:tc>
              </a:tr>
              <a:tr h="2816522">
                <a:tc>
                  <a:txBody>
                    <a:bodyPr/>
                    <a:lstStyle/>
                    <a:p>
                      <a:pPr>
                        <a:buFont typeface="Arial" pitchFamily="34" charset="0"/>
                        <a:buChar char="•"/>
                      </a:pPr>
                      <a:r>
                        <a:rPr lang="es-ES" sz="2400" dirty="0" smtClean="0">
                          <a:latin typeface="Calibri" pitchFamily="34" charset="0"/>
                        </a:rPr>
                        <a:t>  Contacto</a:t>
                      </a:r>
                      <a:r>
                        <a:rPr lang="es-ES" sz="2400" baseline="0" dirty="0" smtClean="0">
                          <a:latin typeface="Calibri" pitchFamily="34" charset="0"/>
                        </a:rPr>
                        <a:t> personal entre investigadores y decisores. </a:t>
                      </a:r>
                    </a:p>
                    <a:p>
                      <a:pPr>
                        <a:buFont typeface="Arial" pitchFamily="34" charset="0"/>
                        <a:buNone/>
                      </a:pPr>
                      <a:endParaRPr lang="es-ES" sz="2400" baseline="0" dirty="0" smtClean="0">
                        <a:latin typeface="Calibri" pitchFamily="34" charset="0"/>
                      </a:endParaRPr>
                    </a:p>
                    <a:p>
                      <a:pPr>
                        <a:buFont typeface="Arial" pitchFamily="34" charset="0"/>
                        <a:buChar char="•"/>
                      </a:pPr>
                      <a:r>
                        <a:rPr lang="es-ES" sz="2400" baseline="0" dirty="0" smtClean="0">
                          <a:latin typeface="Calibri" pitchFamily="34" charset="0"/>
                        </a:rPr>
                        <a:t> Oportunidad y relevancia de la investigación. </a:t>
                      </a:r>
                    </a:p>
                    <a:p>
                      <a:pPr>
                        <a:buFont typeface="Arial" pitchFamily="34" charset="0"/>
                        <a:buNone/>
                      </a:pPr>
                      <a:endParaRPr lang="es-ES" sz="2400" baseline="0" dirty="0" smtClean="0">
                        <a:latin typeface="Calibri" pitchFamily="34" charset="0"/>
                      </a:endParaRPr>
                    </a:p>
                    <a:p>
                      <a:pPr>
                        <a:buFont typeface="Arial" pitchFamily="34" charset="0"/>
                        <a:buChar char="•"/>
                      </a:pPr>
                      <a:r>
                        <a:rPr lang="es-ES" sz="2400" baseline="0" dirty="0" smtClean="0">
                          <a:latin typeface="Calibri" pitchFamily="34" charset="0"/>
                        </a:rPr>
                        <a:t>  Inclusión, en la investigación, de una síntesis con recomendaciones claras. </a:t>
                      </a:r>
                      <a:endParaRPr lang="es-ES" sz="2400" dirty="0">
                        <a:latin typeface="Calibri" pitchFamily="34" charset="0"/>
                      </a:endParaRPr>
                    </a:p>
                  </a:txBody>
                  <a:tcPr marL="91439" marR="91439" marT="45731" marB="45731"/>
                </a:tc>
                <a:tc>
                  <a:txBody>
                    <a:bodyPr/>
                    <a:lstStyle/>
                    <a:p>
                      <a:pPr>
                        <a:buFont typeface="Arial" pitchFamily="34" charset="0"/>
                        <a:buChar char="•"/>
                      </a:pPr>
                      <a:r>
                        <a:rPr lang="es-ES" sz="2400" dirty="0" smtClean="0">
                          <a:latin typeface="Calibri" pitchFamily="34" charset="0"/>
                        </a:rPr>
                        <a:t>  La falta de contacto personal entre investigadores y decisores.  </a:t>
                      </a:r>
                    </a:p>
                    <a:p>
                      <a:pPr>
                        <a:buFont typeface="Arial" pitchFamily="34" charset="0"/>
                        <a:buNone/>
                      </a:pPr>
                      <a:endParaRPr lang="es-ES" sz="2400" dirty="0" smtClean="0">
                        <a:latin typeface="Calibri" pitchFamily="34" charset="0"/>
                      </a:endParaRPr>
                    </a:p>
                    <a:p>
                      <a:pPr>
                        <a:buFont typeface="Arial" pitchFamily="34" charset="0"/>
                        <a:buChar char="•"/>
                      </a:pPr>
                      <a:r>
                        <a:rPr lang="es-ES" sz="2400" dirty="0" smtClean="0">
                          <a:latin typeface="Calibri" pitchFamily="34" charset="0"/>
                        </a:rPr>
                        <a:t>  </a:t>
                      </a:r>
                      <a:r>
                        <a:rPr lang="es-ES" sz="2400" baseline="0" dirty="0" smtClean="0">
                          <a:latin typeface="Calibri" pitchFamily="34" charset="0"/>
                        </a:rPr>
                        <a:t>Desconfianza mutua. </a:t>
                      </a:r>
                    </a:p>
                    <a:p>
                      <a:pPr>
                        <a:buFont typeface="Arial" pitchFamily="34" charset="0"/>
                        <a:buNone/>
                      </a:pPr>
                      <a:endParaRPr lang="es-ES" sz="2400" baseline="0" dirty="0" smtClean="0">
                        <a:latin typeface="Calibri" pitchFamily="34" charset="0"/>
                      </a:endParaRPr>
                    </a:p>
                    <a:p>
                      <a:pPr>
                        <a:buFont typeface="Arial" pitchFamily="34" charset="0"/>
                        <a:buNone/>
                      </a:pPr>
                      <a:endParaRPr lang="es-ES" sz="2400" baseline="0" dirty="0" smtClean="0">
                        <a:latin typeface="Calibri" pitchFamily="34" charset="0"/>
                      </a:endParaRPr>
                    </a:p>
                    <a:p>
                      <a:pPr>
                        <a:buFont typeface="Arial" pitchFamily="34" charset="0"/>
                        <a:buChar char="•"/>
                      </a:pPr>
                      <a:r>
                        <a:rPr lang="es-ES" sz="2400" baseline="0" dirty="0" smtClean="0">
                          <a:latin typeface="Calibri" pitchFamily="34" charset="0"/>
                        </a:rPr>
                        <a:t>  </a:t>
                      </a:r>
                      <a:r>
                        <a:rPr lang="es-ES" sz="2400" dirty="0" smtClean="0">
                          <a:latin typeface="Calibri" pitchFamily="34" charset="0"/>
                        </a:rPr>
                        <a:t>La falta de oportunidad y relevancia de la investigación</a:t>
                      </a:r>
                      <a:r>
                        <a:rPr lang="es-ES" sz="2400" baseline="0" dirty="0" smtClean="0">
                          <a:latin typeface="Calibri" pitchFamily="34" charset="0"/>
                        </a:rPr>
                        <a:t>. </a:t>
                      </a:r>
                    </a:p>
                  </a:txBody>
                  <a:tcPr marL="91439" marR="91439" marT="45731" marB="45731"/>
                </a:tc>
              </a:tr>
            </a:tbl>
          </a:graphicData>
        </a:graphic>
      </p:graphicFrame>
      <p:pic>
        <p:nvPicPr>
          <p:cNvPr id="348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 y="908050"/>
            <a:ext cx="53133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8" y="1508125"/>
            <a:ext cx="4175125"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4650" y="1936750"/>
            <a:ext cx="421481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2858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type of research?</a:t>
            </a:r>
          </a:p>
          <a:p>
            <a:r>
              <a:rPr lang="en-US" dirty="0" smtClean="0"/>
              <a:t>How to measure quality?</a:t>
            </a:r>
          </a:p>
          <a:p>
            <a:r>
              <a:rPr lang="en-US" dirty="0" smtClean="0"/>
              <a:t>How to promote?</a:t>
            </a:r>
          </a:p>
          <a:p>
            <a:r>
              <a:rPr lang="en-US" dirty="0" smtClean="0"/>
              <a:t>At what level? Regional, </a:t>
            </a:r>
            <a:r>
              <a:rPr lang="en-US" dirty="0" err="1" smtClean="0"/>
              <a:t>subregional</a:t>
            </a:r>
            <a:r>
              <a:rPr lang="en-US" dirty="0" smtClean="0"/>
              <a:t>, national, local? </a:t>
            </a:r>
            <a:endParaRPr lang="en-US" dirty="0"/>
          </a:p>
        </p:txBody>
      </p:sp>
    </p:spTree>
    <p:extLst>
      <p:ext uri="{BB962C8B-B14F-4D97-AF65-F5344CB8AC3E}">
        <p14:creationId xmlns:p14="http://schemas.microsoft.com/office/powerpoint/2010/main" val="1791731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95</TotalTime>
  <Words>731</Words>
  <Application>Microsoft Office PowerPoint</Application>
  <PresentationFormat>On-screen Show (4:3)</PresentationFormat>
  <Paragraphs>238</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blank</vt:lpstr>
      <vt:lpstr>PowerPoint Presentation</vt:lpstr>
      <vt:lpstr>PowerPoint Presentation</vt:lpstr>
      <vt:lpstr>PowerPoint Presentation</vt:lpstr>
      <vt:lpstr>Para la toma de decisión</vt:lpstr>
      <vt:lpstr>PowerPoint Presentation</vt:lpstr>
      <vt:lpstr>PowerPoint Presentation</vt:lpstr>
      <vt:lpstr>PowerPoint Presentation</vt:lpstr>
      <vt:lpstr>PowerPoint Presentation</vt:lpstr>
      <vt:lpstr>PowerPoint Presentation</vt:lpstr>
      <vt:lpstr>PowerPoint Presentation</vt:lpstr>
    </vt:vector>
  </TitlesOfParts>
  <Company>UNICEF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Zulma Ortiz</dc:creator>
  <cp:lastModifiedBy>Villanueva, Mrs. Eleana (WDC)</cp:lastModifiedBy>
  <cp:revision>8</cp:revision>
  <dcterms:created xsi:type="dcterms:W3CDTF">2012-10-18T13:51:16Z</dcterms:created>
  <dcterms:modified xsi:type="dcterms:W3CDTF">2013-01-08T15:45:29Z</dcterms:modified>
</cp:coreProperties>
</file>