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62" r:id="rId3"/>
    <p:sldId id="261" r:id="rId4"/>
    <p:sldId id="273" r:id="rId5"/>
    <p:sldId id="263" r:id="rId6"/>
    <p:sldId id="274" r:id="rId7"/>
    <p:sldId id="264" r:id="rId8"/>
    <p:sldId id="265" r:id="rId9"/>
    <p:sldId id="266" r:id="rId10"/>
    <p:sldId id="267" r:id="rId11"/>
    <p:sldId id="268" r:id="rId12"/>
    <p:sldId id="270" r:id="rId13"/>
    <p:sldId id="281" r:id="rId14"/>
    <p:sldId id="260" r:id="rId15"/>
    <p:sldId id="276" r:id="rId16"/>
    <p:sldId id="277" r:id="rId17"/>
    <p:sldId id="278" r:id="rId18"/>
    <p:sldId id="269" r:id="rId19"/>
    <p:sldId id="271" r:id="rId20"/>
    <p:sldId id="272" r:id="rId21"/>
    <p:sldId id="280"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131"/>
    <a:srgbClr val="96979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3" d="100"/>
          <a:sy n="53" d="100"/>
        </p:scale>
        <p:origin x="-831" y="-5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C14FEF3-21D0-4FAB-8617-AAD10555FBBD}"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B002A2C-A79E-4E25-9615-736FA780676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s-ES" smtClean="0"/>
              <a:t>Just to remind you that Suriname is part of Latin America, situated at the north coast facing the Atlantic Ocean. The land size is about 160,000 square kilometers and the population approximately 500.000 people, 80 percent of which lives in the coastal area.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02">
    <p:spTree>
      <p:nvGrpSpPr>
        <p:cNvPr id="1" name=""/>
        <p:cNvGrpSpPr/>
        <p:nvPr/>
      </p:nvGrpSpPr>
      <p:grpSpPr>
        <a:xfrm>
          <a:off x="0" y="0"/>
          <a:ext cx="0" cy="0"/>
          <a:chOff x="0" y="0"/>
          <a:chExt cx="0" cy="0"/>
        </a:xfrm>
      </p:grpSpPr>
      <p:sp>
        <p:nvSpPr>
          <p:cNvPr id="4" name="Action Button: Forward or Next 3">
            <a:hlinkClick r:id="" action="ppaction://hlinkshowjump?jump=nextslide" highlightClick="1"/>
          </p:cNvPr>
          <p:cNvSpPr>
            <a:spLocks noChangeArrowheads="1"/>
          </p:cNvSpPr>
          <p:nvPr userDrawn="1"/>
        </p:nvSpPr>
        <p:spPr bwMode="auto">
          <a:xfrm>
            <a:off x="8291513" y="6461125"/>
            <a:ext cx="249237" cy="287338"/>
          </a:xfrm>
          <a:prstGeom prst="actionButtonForwardNex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l-NL">
              <a:solidFill>
                <a:srgbClr val="FFFFFF"/>
              </a:solidFill>
            </a:endParaRPr>
          </a:p>
        </p:txBody>
      </p:sp>
      <p:sp>
        <p:nvSpPr>
          <p:cNvPr id="5" name="Action Button: Back or Previous 4">
            <a:hlinkClick r:id="" action="ppaction://hlinkshowjump?jump=previousslide" highlightClick="1"/>
          </p:cNvPr>
          <p:cNvSpPr>
            <a:spLocks noChangeArrowheads="1"/>
          </p:cNvSpPr>
          <p:nvPr userDrawn="1"/>
        </p:nvSpPr>
        <p:spPr bwMode="auto">
          <a:xfrm>
            <a:off x="7875588" y="6461125"/>
            <a:ext cx="219075" cy="287338"/>
          </a:xfrm>
          <a:prstGeom prst="actionButtonBackPrevious">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l-NL">
              <a:solidFill>
                <a:srgbClr val="FFFFFF"/>
              </a:solidFill>
            </a:endParaRPr>
          </a:p>
        </p:txBody>
      </p:sp>
      <p:sp>
        <p:nvSpPr>
          <p:cNvPr id="6" name="Action Button: Forward or Next 5">
            <a:hlinkClick r:id="" action="ppaction://hlinkshowjump?jump=nextslide" highlightClick="1"/>
          </p:cNvPr>
          <p:cNvSpPr>
            <a:spLocks noChangeArrowheads="1"/>
          </p:cNvSpPr>
          <p:nvPr userDrawn="1"/>
        </p:nvSpPr>
        <p:spPr bwMode="auto">
          <a:xfrm>
            <a:off x="8291513" y="6451600"/>
            <a:ext cx="249237" cy="296863"/>
          </a:xfrm>
          <a:prstGeom prst="actionButtonForwardNex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l-NL">
              <a:solidFill>
                <a:srgbClr val="FFFFFF"/>
              </a:solidFill>
            </a:endParaRPr>
          </a:p>
        </p:txBody>
      </p:sp>
      <p:sp>
        <p:nvSpPr>
          <p:cNvPr id="8" name="Action Button: Back or Previous 7">
            <a:hlinkClick r:id="" action="ppaction://hlinkshowjump?jump=previousslide" highlightClick="1"/>
          </p:cNvPr>
          <p:cNvSpPr>
            <a:spLocks noChangeArrowheads="1"/>
          </p:cNvSpPr>
          <p:nvPr userDrawn="1"/>
        </p:nvSpPr>
        <p:spPr bwMode="auto">
          <a:xfrm>
            <a:off x="7886700" y="6451600"/>
            <a:ext cx="249238" cy="296863"/>
          </a:xfrm>
          <a:prstGeom prst="actionButtonBackPrevious">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l-NL">
              <a:solidFill>
                <a:srgbClr val="FFFFFF"/>
              </a:solidFill>
            </a:endParaRPr>
          </a:p>
        </p:txBody>
      </p:sp>
      <p:sp>
        <p:nvSpPr>
          <p:cNvPr id="7" name="Text Placeholder 7"/>
          <p:cNvSpPr>
            <a:spLocks noGrp="1"/>
          </p:cNvSpPr>
          <p:nvPr>
            <p:ph type="body" sz="quarter" idx="13"/>
          </p:nvPr>
        </p:nvSpPr>
        <p:spPr>
          <a:xfrm>
            <a:off x="442915" y="1147083"/>
            <a:ext cx="8207375" cy="608439"/>
          </a:xfrm>
          <a:prstGeom prst="rect">
            <a:avLst/>
          </a:prstGeom>
        </p:spPr>
        <p:txBody>
          <a:bodyPr>
            <a:normAutofit/>
          </a:bodyPr>
          <a:lstStyle>
            <a:lvl1pPr marL="0" indent="0">
              <a:buNone/>
              <a:defRPr sz="3200" cap="all" baseline="0">
                <a:solidFill>
                  <a:srgbClr val="313131"/>
                </a:solidFill>
                <a:latin typeface="12 pt Helvetica* 55 Roman   05472"/>
              </a:defRPr>
            </a:lvl1pPr>
          </a:lstStyle>
          <a:p>
            <a:pPr lvl="0"/>
            <a:r>
              <a:rPr lang="en-CA"/>
              <a:t>Click to edit Master text styles</a:t>
            </a:r>
          </a:p>
        </p:txBody>
      </p:sp>
      <p:sp>
        <p:nvSpPr>
          <p:cNvPr id="9" name="Text Placeholder 9"/>
          <p:cNvSpPr>
            <a:spLocks noGrp="1"/>
          </p:cNvSpPr>
          <p:nvPr>
            <p:ph type="body" sz="quarter" idx="14"/>
          </p:nvPr>
        </p:nvSpPr>
        <p:spPr>
          <a:xfrm>
            <a:off x="442915" y="1888918"/>
            <a:ext cx="8207375" cy="4257884"/>
          </a:xfrm>
          <a:prstGeom prst="rect">
            <a:avLst/>
          </a:prstGeom>
        </p:spPr>
        <p:txBody>
          <a:bodyPr>
            <a:normAutofit/>
          </a:bodyPr>
          <a:lstStyle>
            <a:lvl1pPr marL="0" indent="0">
              <a:buNone/>
              <a:defRPr sz="2500" baseline="0">
                <a:solidFill>
                  <a:srgbClr val="313131"/>
                </a:solidFill>
                <a:latin typeface="12 pt Helvetica* 55 Roman   05472"/>
              </a:defRPr>
            </a:lvl1pPr>
          </a:lstStyle>
          <a:p>
            <a:pPr lvl="0"/>
            <a:r>
              <a:rPr lang="en-CA"/>
              <a:t>Click to edit Master text styles</a:t>
            </a:r>
          </a:p>
        </p:txBody>
      </p:sp>
      <p:sp>
        <p:nvSpPr>
          <p:cNvPr id="10" name="Slide Number Placeholder 5"/>
          <p:cNvSpPr>
            <a:spLocks noGrp="1"/>
          </p:cNvSpPr>
          <p:nvPr>
            <p:ph type="sldNum" sz="quarter" idx="15"/>
          </p:nvPr>
        </p:nvSpPr>
        <p:spPr/>
        <p:txBody>
          <a:bodyPr/>
          <a:lstStyle>
            <a:lvl1pPr>
              <a:defRPr/>
            </a:lvl1pPr>
          </a:lstStyle>
          <a:p>
            <a:fld id="{7AF18CEB-C44E-418F-831A-5ACFFF092AFB}"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Bullets 02">
    <p:spTree>
      <p:nvGrpSpPr>
        <p:cNvPr id="1" name=""/>
        <p:cNvGrpSpPr/>
        <p:nvPr/>
      </p:nvGrpSpPr>
      <p:grpSpPr>
        <a:xfrm>
          <a:off x="0" y="0"/>
          <a:ext cx="0" cy="0"/>
          <a:chOff x="0" y="0"/>
          <a:chExt cx="0" cy="0"/>
        </a:xfrm>
      </p:grpSpPr>
      <p:sp>
        <p:nvSpPr>
          <p:cNvPr id="6" name="Action Button: Forward or Next 5">
            <a:hlinkClick r:id="" action="ppaction://hlinkshowjump?jump=nextslide" highlightClick="1"/>
          </p:cNvPr>
          <p:cNvSpPr>
            <a:spLocks noChangeArrowheads="1"/>
          </p:cNvSpPr>
          <p:nvPr userDrawn="1"/>
        </p:nvSpPr>
        <p:spPr bwMode="auto">
          <a:xfrm>
            <a:off x="8291513" y="6461125"/>
            <a:ext cx="249237" cy="287338"/>
          </a:xfrm>
          <a:prstGeom prst="actionButtonForwardNex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l-NL">
              <a:solidFill>
                <a:srgbClr val="FFFFFF"/>
              </a:solidFill>
            </a:endParaRPr>
          </a:p>
        </p:txBody>
      </p:sp>
      <p:sp>
        <p:nvSpPr>
          <p:cNvPr id="7" name="Action Button: Back or Previous 6">
            <a:hlinkClick r:id="" action="ppaction://hlinkshowjump?jump=previousslide" highlightClick="1"/>
          </p:cNvPr>
          <p:cNvSpPr>
            <a:spLocks noChangeArrowheads="1"/>
          </p:cNvSpPr>
          <p:nvPr userDrawn="1"/>
        </p:nvSpPr>
        <p:spPr bwMode="auto">
          <a:xfrm>
            <a:off x="7875588" y="6461125"/>
            <a:ext cx="219075" cy="287338"/>
          </a:xfrm>
          <a:prstGeom prst="actionButtonBackPrevious">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l-NL">
              <a:solidFill>
                <a:srgbClr val="FFFFFF"/>
              </a:solidFill>
            </a:endParaRPr>
          </a:p>
        </p:txBody>
      </p:sp>
      <p:sp>
        <p:nvSpPr>
          <p:cNvPr id="8" name="Action Button: Forward or Next 7">
            <a:hlinkClick r:id="" action="ppaction://hlinkshowjump?jump=nextslide" highlightClick="1"/>
          </p:cNvPr>
          <p:cNvSpPr>
            <a:spLocks noChangeArrowheads="1"/>
          </p:cNvSpPr>
          <p:nvPr userDrawn="1"/>
        </p:nvSpPr>
        <p:spPr bwMode="auto">
          <a:xfrm>
            <a:off x="8291513" y="6451600"/>
            <a:ext cx="249237" cy="296863"/>
          </a:xfrm>
          <a:prstGeom prst="actionButtonForwardNex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l-NL">
              <a:solidFill>
                <a:srgbClr val="FFFFFF"/>
              </a:solidFill>
            </a:endParaRPr>
          </a:p>
        </p:txBody>
      </p:sp>
      <p:sp>
        <p:nvSpPr>
          <p:cNvPr id="9" name="Action Button: Back or Previous 8">
            <a:hlinkClick r:id="" action="ppaction://hlinkshowjump?jump=previousslide" highlightClick="1"/>
          </p:cNvPr>
          <p:cNvSpPr>
            <a:spLocks noChangeArrowheads="1"/>
          </p:cNvSpPr>
          <p:nvPr userDrawn="1"/>
        </p:nvSpPr>
        <p:spPr bwMode="auto">
          <a:xfrm>
            <a:off x="7886700" y="6451600"/>
            <a:ext cx="249238" cy="296863"/>
          </a:xfrm>
          <a:prstGeom prst="actionButtonBackPrevious">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l-NL">
              <a:solidFill>
                <a:srgbClr val="FFFFFF"/>
              </a:solidFill>
            </a:endParaRPr>
          </a:p>
        </p:txBody>
      </p:sp>
      <p:sp>
        <p:nvSpPr>
          <p:cNvPr id="4" name="Text Placeholder 7"/>
          <p:cNvSpPr>
            <a:spLocks noGrp="1"/>
          </p:cNvSpPr>
          <p:nvPr>
            <p:ph type="body" sz="quarter" idx="13"/>
          </p:nvPr>
        </p:nvSpPr>
        <p:spPr>
          <a:xfrm>
            <a:off x="442915" y="1147083"/>
            <a:ext cx="8207375" cy="608439"/>
          </a:xfrm>
          <a:prstGeom prst="rect">
            <a:avLst/>
          </a:prstGeom>
        </p:spPr>
        <p:txBody>
          <a:bodyPr>
            <a:normAutofit/>
          </a:bodyPr>
          <a:lstStyle>
            <a:lvl1pPr marL="0" indent="0">
              <a:buNone/>
              <a:defRPr sz="3200" cap="all" baseline="0">
                <a:solidFill>
                  <a:srgbClr val="313131"/>
                </a:solidFill>
                <a:latin typeface="12 pt Helvetica* 55 Roman   05472"/>
              </a:defRPr>
            </a:lvl1pPr>
          </a:lstStyle>
          <a:p>
            <a:pPr lvl="0"/>
            <a:r>
              <a:rPr lang="en-CA"/>
              <a:t>Click to edit Master text styles</a:t>
            </a:r>
          </a:p>
        </p:txBody>
      </p:sp>
      <p:sp>
        <p:nvSpPr>
          <p:cNvPr id="5" name="Text Placeholder 11"/>
          <p:cNvSpPr>
            <a:spLocks noGrp="1"/>
          </p:cNvSpPr>
          <p:nvPr>
            <p:ph type="body" sz="quarter" idx="15"/>
          </p:nvPr>
        </p:nvSpPr>
        <p:spPr>
          <a:xfrm>
            <a:off x="442915" y="1889125"/>
            <a:ext cx="8207373" cy="4257675"/>
          </a:xfrm>
          <a:prstGeom prst="rect">
            <a:avLst/>
          </a:prstGeom>
        </p:spPr>
        <p:txBody>
          <a:bodyPr vert="horz"/>
          <a:lstStyle>
            <a:lvl1pPr>
              <a:defRPr sz="2800" baseline="0">
                <a:solidFill>
                  <a:srgbClr val="313131"/>
                </a:solidFill>
                <a:latin typeface="12 pt Helvetica* 55 Roman   05472"/>
              </a:defRPr>
            </a:lvl1pPr>
            <a:lvl2pPr>
              <a:defRPr sz="2400">
                <a:solidFill>
                  <a:srgbClr val="313131"/>
                </a:solidFill>
                <a:latin typeface="12 pt Helvetica* 55 Roman   05472"/>
              </a:defRPr>
            </a:lvl2pPr>
            <a:lvl3pPr>
              <a:defRPr sz="2200">
                <a:solidFill>
                  <a:srgbClr val="313131"/>
                </a:solidFill>
                <a:latin typeface="12 pt Helvetica* 55 Roman   05472"/>
              </a:defRPr>
            </a:lvl3pPr>
            <a:lvl4pPr>
              <a:defRPr sz="2000">
                <a:solidFill>
                  <a:srgbClr val="313131"/>
                </a:solidFill>
                <a:latin typeface="12 pt Helvetica* 55 Roman   05472"/>
              </a:defRPr>
            </a:lvl4pPr>
            <a:lvl5pPr>
              <a:defRPr sz="1800">
                <a:solidFill>
                  <a:srgbClr val="313131"/>
                </a:solidFill>
                <a:latin typeface="12 pt Helvetica* 55 Roman   05472"/>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Slide Number Placeholder 2"/>
          <p:cNvSpPr>
            <a:spLocks noGrp="1"/>
          </p:cNvSpPr>
          <p:nvPr>
            <p:ph type="sldNum" sz="quarter" idx="16"/>
          </p:nvPr>
        </p:nvSpPr>
        <p:spPr/>
        <p:txBody>
          <a:bodyPr/>
          <a:lstStyle>
            <a:lvl1pPr>
              <a:defRPr/>
            </a:lvl1pPr>
          </a:lstStyle>
          <a:p>
            <a:fld id="{15DA7B32-C834-4650-AB43-46D45EF7A905}"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38098A2C-5A7A-43D0-A616-F0088C016B76}" type="datetimeFigureOut">
              <a:rPr lang="en-US" smtClean="0"/>
              <a:pPr>
                <a:defRPr/>
              </a:pPr>
              <a:t>8/30/2013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A1F6DFF-36B2-4A5F-A976-81F0B014C99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98A21ED7-01BA-42D4-A6BA-EF1E7731719D}" type="datetimeFigureOut">
              <a:rPr lang="en-US" smtClean="0"/>
              <a:pPr>
                <a:defRPr/>
              </a:pPr>
              <a:t>8/30/2013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BBA97E-2C70-4041-B2E7-77F5F44B66B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9" descr="PAHO"/>
          <p:cNvPicPr>
            <a:picLocks noChangeAspect="1" noChangeArrowheads="1"/>
          </p:cNvPicPr>
          <p:nvPr userDrawn="1"/>
        </p:nvPicPr>
        <p:blipFill>
          <a:blip r:embed="rId2" cstate="print"/>
          <a:srcRect/>
          <a:stretch>
            <a:fillRect/>
          </a:stretch>
        </p:blipFill>
        <p:spPr bwMode="auto">
          <a:xfrm>
            <a:off x="250825" y="6115050"/>
            <a:ext cx="1438275" cy="582613"/>
          </a:xfrm>
          <a:prstGeom prst="rect">
            <a:avLst/>
          </a:prstGeom>
          <a:noFill/>
          <a:ln w="9525">
            <a:noFill/>
            <a:miter lim="800000"/>
            <a:headEnd/>
            <a:tailEnd/>
          </a:ln>
        </p:spPr>
      </p:pic>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smtClean="0"/>
            </a:lvl1pPr>
          </a:lstStyle>
          <a:p>
            <a:pPr>
              <a:defRPr/>
            </a:pPr>
            <a:endParaRPr lang="nl-NL"/>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smtClean="0"/>
            </a:lvl1pPr>
          </a:lstStyle>
          <a:p>
            <a:pPr>
              <a:defRPr/>
            </a:pPr>
            <a:endParaRPr lang="nl-NL"/>
          </a:p>
        </p:txBody>
      </p:sp>
      <p:sp>
        <p:nvSpPr>
          <p:cNvPr id="5" name="Rectangle 6"/>
          <p:cNvSpPr>
            <a:spLocks noGrp="1" noChangeArrowheads="1"/>
          </p:cNvSpPr>
          <p:nvPr>
            <p:ph type="sldNum" sz="quarter" idx="12"/>
          </p:nvPr>
        </p:nvSpPr>
        <p:spPr/>
        <p:txBody>
          <a:bodyPr/>
          <a:lstStyle>
            <a:lvl1pPr>
              <a:defRPr smtClean="0"/>
            </a:lvl1pPr>
          </a:lstStyle>
          <a:p>
            <a:pPr>
              <a:defRPr/>
            </a:pPr>
            <a:fld id="{B2996D53-0464-4E31-8EE1-CA75D551DAA0}"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a:prstGeom prst="rect">
            <a:avLst/>
          </a:prstGeom>
        </p:spPr>
        <p:txBody>
          <a:bodyPr/>
          <a:lstStyle/>
          <a:p>
            <a:pPr lvl="0"/>
            <a:endParaRPr lang="en-US" noProof="0"/>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72417691-3F9E-4527-9FF5-3AA83E8238E3}" type="datetimeFigureOut">
              <a:rPr lang="en-US" smtClean="0"/>
              <a:pPr>
                <a:defRPr/>
              </a:pPr>
              <a:t>8/30/2013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82CF19-3CC7-4235-BD22-56A20E56FFA9}"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40750" y="6383338"/>
            <a:ext cx="514350" cy="365125"/>
          </a:xfrm>
          <a:prstGeom prst="rect">
            <a:avLst/>
          </a:prstGeom>
        </p:spPr>
        <p:txBody>
          <a:bodyPr vert="horz" wrap="square" lIns="91440" tIns="45720" rIns="91440" bIns="45720" numCol="1" anchor="ctr" anchorCtr="0" compatLnSpc="1">
            <a:prstTxWarp prst="textNoShape">
              <a:avLst/>
            </a:prstTxWarp>
          </a:bodyPr>
          <a:lstStyle>
            <a:lvl1pPr algn="ctr">
              <a:defRPr sz="1500">
                <a:solidFill>
                  <a:srgbClr val="96979B"/>
                </a:solidFill>
                <a:latin typeface="12 pt Helvetica* 55 Roman   054" charset="0"/>
              </a:defRPr>
            </a:lvl1pPr>
          </a:lstStyle>
          <a:p>
            <a:fld id="{35573735-CC6D-4C0C-8C23-67C4E0AFC742}" type="slidenum">
              <a:rPr lang="en-US"/>
              <a:pPr/>
              <a:t>‹#›</a:t>
            </a:fld>
            <a:endParaRPr lang="en-US"/>
          </a:p>
        </p:txBody>
      </p:sp>
      <p:sp>
        <p:nvSpPr>
          <p:cNvPr id="2" name="Action Button: Forward or Next 1">
            <a:hlinkClick r:id="" action="ppaction://hlinkshowjump?jump=nextslide" highlightClick="1"/>
          </p:cNvPr>
          <p:cNvSpPr>
            <a:spLocks noChangeArrowheads="1"/>
          </p:cNvSpPr>
          <p:nvPr userDrawn="1"/>
        </p:nvSpPr>
        <p:spPr bwMode="auto">
          <a:xfrm>
            <a:off x="8291513" y="6461125"/>
            <a:ext cx="249237" cy="287338"/>
          </a:xfrm>
          <a:prstGeom prst="actionButtonForwardNex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l-NL">
              <a:solidFill>
                <a:srgbClr val="FFFFFF"/>
              </a:solidFill>
            </a:endParaRPr>
          </a:p>
        </p:txBody>
      </p:sp>
      <p:sp>
        <p:nvSpPr>
          <p:cNvPr id="3" name="Action Button: Back or Previous 2">
            <a:hlinkClick r:id="" action="ppaction://hlinkshowjump?jump=previousslide" highlightClick="1"/>
          </p:cNvPr>
          <p:cNvSpPr>
            <a:spLocks noChangeArrowheads="1"/>
          </p:cNvSpPr>
          <p:nvPr userDrawn="1"/>
        </p:nvSpPr>
        <p:spPr bwMode="auto">
          <a:xfrm>
            <a:off x="7875588" y="6461125"/>
            <a:ext cx="219075" cy="287338"/>
          </a:xfrm>
          <a:prstGeom prst="actionButtonBackPrevious">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l-NL">
              <a:solidFill>
                <a:srgbClr val="FFFFFF"/>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ransition spd="slow">
    <p:fade/>
  </p:transition>
  <p:timing>
    <p:tnLst>
      <p:par>
        <p:cTn id="1" dur="indefinite" restart="never" nodeType="tmRoot"/>
      </p:par>
    </p:tnLst>
  </p:timing>
  <p:hf hdr="0" ftr="0" dt="0"/>
  <p:txStyles>
    <p:titleStyle>
      <a:lvl1pPr algn="l" defTabSz="457200" rtl="0" eaLnBrk="0" fontAlgn="base" hangingPunct="0">
        <a:spcBef>
          <a:spcPct val="0"/>
        </a:spcBef>
        <a:spcAft>
          <a:spcPct val="0"/>
        </a:spcAft>
        <a:defRPr sz="4400" kern="1200" cap="all">
          <a:solidFill>
            <a:schemeClr val="tx1"/>
          </a:solidFill>
          <a:latin typeface="12 pt Helvetica* 55 Roman   054" charset="0"/>
          <a:ea typeface="ＭＳ Ｐゴシック" charset="0"/>
          <a:cs typeface="ＭＳ Ｐゴシック" charset="0"/>
        </a:defRPr>
      </a:lvl1pPr>
      <a:lvl2pPr algn="l" defTabSz="457200" rtl="0" eaLnBrk="0" fontAlgn="base" hangingPunct="0">
        <a:spcBef>
          <a:spcPct val="0"/>
        </a:spcBef>
        <a:spcAft>
          <a:spcPct val="0"/>
        </a:spcAft>
        <a:defRPr sz="4400">
          <a:solidFill>
            <a:schemeClr val="tx1"/>
          </a:solidFill>
          <a:latin typeface="12 pt Helvetica* 55 Roman   054" charset="0"/>
          <a:ea typeface="ＭＳ Ｐゴシック" charset="0"/>
          <a:cs typeface="ＭＳ Ｐゴシック" charset="0"/>
        </a:defRPr>
      </a:lvl2pPr>
      <a:lvl3pPr algn="l" defTabSz="457200" rtl="0" eaLnBrk="0" fontAlgn="base" hangingPunct="0">
        <a:spcBef>
          <a:spcPct val="0"/>
        </a:spcBef>
        <a:spcAft>
          <a:spcPct val="0"/>
        </a:spcAft>
        <a:defRPr sz="4400">
          <a:solidFill>
            <a:schemeClr val="tx1"/>
          </a:solidFill>
          <a:latin typeface="12 pt Helvetica* 55 Roman   054" charset="0"/>
          <a:ea typeface="ＭＳ Ｐゴシック" charset="0"/>
          <a:cs typeface="ＭＳ Ｐゴシック" charset="0"/>
        </a:defRPr>
      </a:lvl3pPr>
      <a:lvl4pPr algn="l" defTabSz="457200" rtl="0" eaLnBrk="0" fontAlgn="base" hangingPunct="0">
        <a:spcBef>
          <a:spcPct val="0"/>
        </a:spcBef>
        <a:spcAft>
          <a:spcPct val="0"/>
        </a:spcAft>
        <a:defRPr sz="4400">
          <a:solidFill>
            <a:schemeClr val="tx1"/>
          </a:solidFill>
          <a:latin typeface="12 pt Helvetica* 55 Roman   054" charset="0"/>
          <a:ea typeface="ＭＳ Ｐゴシック" charset="0"/>
          <a:cs typeface="ＭＳ Ｐゴシック" charset="0"/>
        </a:defRPr>
      </a:lvl4pPr>
      <a:lvl5pPr algn="l" defTabSz="457200" rtl="0" eaLnBrk="0" fontAlgn="base" hangingPunct="0">
        <a:spcBef>
          <a:spcPct val="0"/>
        </a:spcBef>
        <a:spcAft>
          <a:spcPct val="0"/>
        </a:spcAft>
        <a:defRPr sz="4400">
          <a:solidFill>
            <a:schemeClr val="tx1"/>
          </a:solidFill>
          <a:latin typeface="12 pt Helvetica* 55 Roman   054" charset="0"/>
          <a:ea typeface="ＭＳ Ｐゴシック" charset="0"/>
          <a:cs typeface="ＭＳ Ｐゴシック" charset="0"/>
        </a:defRPr>
      </a:lvl5pPr>
      <a:lvl6pPr marL="457200" algn="l" defTabSz="457200" rtl="0" fontAlgn="base">
        <a:spcBef>
          <a:spcPct val="0"/>
        </a:spcBef>
        <a:spcAft>
          <a:spcPct val="0"/>
        </a:spcAft>
        <a:defRPr sz="4400">
          <a:solidFill>
            <a:schemeClr val="tx1"/>
          </a:solidFill>
          <a:latin typeface="12 pt Helvetica* 55 Roman   054" charset="0"/>
          <a:ea typeface="ＭＳ Ｐゴシック" charset="0"/>
          <a:cs typeface="ＭＳ Ｐゴシック" charset="0"/>
        </a:defRPr>
      </a:lvl6pPr>
      <a:lvl7pPr marL="914400" algn="l" defTabSz="457200" rtl="0" fontAlgn="base">
        <a:spcBef>
          <a:spcPct val="0"/>
        </a:spcBef>
        <a:spcAft>
          <a:spcPct val="0"/>
        </a:spcAft>
        <a:defRPr sz="4400">
          <a:solidFill>
            <a:schemeClr val="tx1"/>
          </a:solidFill>
          <a:latin typeface="12 pt Helvetica* 55 Roman   054" charset="0"/>
          <a:ea typeface="ＭＳ Ｐゴシック" charset="0"/>
          <a:cs typeface="ＭＳ Ｐゴシック" charset="0"/>
        </a:defRPr>
      </a:lvl7pPr>
      <a:lvl8pPr marL="1371600" algn="l" defTabSz="457200" rtl="0" fontAlgn="base">
        <a:spcBef>
          <a:spcPct val="0"/>
        </a:spcBef>
        <a:spcAft>
          <a:spcPct val="0"/>
        </a:spcAft>
        <a:defRPr sz="4400">
          <a:solidFill>
            <a:schemeClr val="tx1"/>
          </a:solidFill>
          <a:latin typeface="12 pt Helvetica* 55 Roman   054" charset="0"/>
          <a:ea typeface="ＭＳ Ｐゴシック" charset="0"/>
          <a:cs typeface="ＭＳ Ｐゴシック" charset="0"/>
        </a:defRPr>
      </a:lvl8pPr>
      <a:lvl9pPr marL="1828800" algn="l" defTabSz="457200" rtl="0" fontAlgn="base">
        <a:spcBef>
          <a:spcPct val="0"/>
        </a:spcBef>
        <a:spcAft>
          <a:spcPct val="0"/>
        </a:spcAft>
        <a:defRPr sz="4400">
          <a:solidFill>
            <a:schemeClr val="tx1"/>
          </a:solidFill>
          <a:latin typeface="12 pt Helvetica* 55 Roman   054"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Action Button: Forward or Next 8">
            <a:hlinkClick r:id="" action="ppaction://hlinkshowjump?jump=nextslide" highlightClick="1"/>
          </p:cNvPr>
          <p:cNvSpPr>
            <a:spLocks noChangeArrowheads="1"/>
          </p:cNvSpPr>
          <p:nvPr/>
        </p:nvSpPr>
        <p:spPr bwMode="auto">
          <a:xfrm>
            <a:off x="8291513" y="6461125"/>
            <a:ext cx="249237" cy="287338"/>
          </a:xfrm>
          <a:prstGeom prst="actionButtonForwardNex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nl-NL" dirty="0">
              <a:solidFill>
                <a:srgbClr val="FFFFFF"/>
              </a:solidFill>
            </a:endParaRPr>
          </a:p>
        </p:txBody>
      </p:sp>
      <p:sp>
        <p:nvSpPr>
          <p:cNvPr id="3" name="Text Placeholder 2"/>
          <p:cNvSpPr>
            <a:spLocks noGrp="1"/>
          </p:cNvSpPr>
          <p:nvPr>
            <p:ph type="body" sz="quarter" idx="13"/>
          </p:nvPr>
        </p:nvSpPr>
        <p:spPr>
          <a:xfrm>
            <a:off x="1154902" y="5799138"/>
            <a:ext cx="7989097" cy="661987"/>
          </a:xfrm>
        </p:spPr>
        <p:txBody>
          <a:bodyPr vert="horz" wrap="square" lIns="91440" tIns="45720" rIns="91440" bIns="45720" numCol="1" anchor="t" anchorCtr="0" compatLnSpc="1">
            <a:prstTxWarp prst="textNoShape">
              <a:avLst/>
            </a:prstTxWarp>
            <a:normAutofit fontScale="85000" lnSpcReduction="20000"/>
          </a:bodyPr>
          <a:lstStyle/>
          <a:p>
            <a:pPr eaLnBrk="1" hangingPunct="1">
              <a:spcBef>
                <a:spcPts val="200"/>
              </a:spcBef>
              <a:buFont typeface="Arial" charset="0"/>
              <a:buNone/>
              <a:defRPr/>
            </a:pPr>
            <a:r>
              <a:rPr lang="en-US" sz="1700" i="1" cap="none" dirty="0" smtClean="0">
                <a:solidFill>
                  <a:schemeClr val="tx1">
                    <a:lumMod val="50000"/>
                    <a:lumOff val="50000"/>
                  </a:schemeClr>
                </a:solidFill>
                <a:latin typeface="12 pt Helvetica* 55 Roman   054" charset="0"/>
              </a:rPr>
              <a:t>Miriam </a:t>
            </a:r>
            <a:r>
              <a:rPr lang="en-US" sz="1700" i="1" cap="none" dirty="0" err="1" smtClean="0">
                <a:solidFill>
                  <a:schemeClr val="tx1">
                    <a:lumMod val="50000"/>
                    <a:lumOff val="50000"/>
                  </a:schemeClr>
                </a:solidFill>
                <a:latin typeface="12 pt Helvetica* 55 Roman   054" charset="0"/>
              </a:rPr>
              <a:t>Naarendorp</a:t>
            </a:r>
            <a:endParaRPr lang="en-US" sz="1700" i="1" cap="none" dirty="0" smtClean="0">
              <a:solidFill>
                <a:schemeClr val="tx1">
                  <a:lumMod val="50000"/>
                  <a:lumOff val="50000"/>
                </a:schemeClr>
              </a:solidFill>
              <a:latin typeface="12 pt Helvetica* 55 Roman   054" charset="0"/>
            </a:endParaRPr>
          </a:p>
          <a:p>
            <a:pPr eaLnBrk="1" hangingPunct="1">
              <a:spcBef>
                <a:spcPts val="200"/>
              </a:spcBef>
              <a:buFont typeface="Arial" charset="0"/>
              <a:buNone/>
              <a:defRPr/>
            </a:pPr>
            <a:r>
              <a:rPr lang="en-US" sz="1700" i="1" cap="none" dirty="0" smtClean="0">
                <a:solidFill>
                  <a:schemeClr val="tx1">
                    <a:lumMod val="50000"/>
                    <a:lumOff val="50000"/>
                  </a:schemeClr>
                </a:solidFill>
                <a:latin typeface="12 pt Helvetica* 55 Roman   054" charset="0"/>
              </a:rPr>
              <a:t>Pharmacy Policy Coordinator &amp; Head of the Pharmaceutical Inspectorate</a:t>
            </a:r>
          </a:p>
          <a:p>
            <a:pPr eaLnBrk="1" hangingPunct="1">
              <a:spcBef>
                <a:spcPts val="200"/>
              </a:spcBef>
              <a:buFont typeface="Arial" charset="0"/>
              <a:buNone/>
              <a:defRPr/>
            </a:pPr>
            <a:r>
              <a:rPr lang="en-US" sz="1700" i="1" cap="none" dirty="0" err="1" smtClean="0">
                <a:solidFill>
                  <a:schemeClr val="tx1">
                    <a:lumMod val="50000"/>
                    <a:lumOff val="50000"/>
                  </a:schemeClr>
                </a:solidFill>
                <a:latin typeface="12 pt Helvetica* 55 Roman   054" charset="0"/>
              </a:rPr>
              <a:t>Coordinadora</a:t>
            </a:r>
            <a:r>
              <a:rPr lang="en-US" sz="1700" i="1" cap="none" dirty="0" smtClean="0">
                <a:solidFill>
                  <a:schemeClr val="tx1">
                    <a:lumMod val="50000"/>
                    <a:lumOff val="50000"/>
                  </a:schemeClr>
                </a:solidFill>
                <a:latin typeface="12 pt Helvetica* 55 Roman   054" charset="0"/>
              </a:rPr>
              <a:t> de la </a:t>
            </a:r>
            <a:r>
              <a:rPr lang="en-US" sz="1700" i="1" cap="none" dirty="0" err="1" smtClean="0">
                <a:solidFill>
                  <a:schemeClr val="tx1">
                    <a:lumMod val="50000"/>
                    <a:lumOff val="50000"/>
                  </a:schemeClr>
                </a:solidFill>
                <a:latin typeface="12 pt Helvetica* 55 Roman   054" charset="0"/>
              </a:rPr>
              <a:t>Politica</a:t>
            </a:r>
            <a:r>
              <a:rPr lang="en-US" sz="1700" i="1" cap="none" dirty="0" smtClean="0">
                <a:solidFill>
                  <a:schemeClr val="tx1">
                    <a:lumMod val="50000"/>
                    <a:lumOff val="50000"/>
                  </a:schemeClr>
                </a:solidFill>
                <a:latin typeface="12 pt Helvetica* 55 Roman   054" charset="0"/>
              </a:rPr>
              <a:t> </a:t>
            </a:r>
            <a:r>
              <a:rPr lang="en-US" sz="1700" i="1" cap="none" dirty="0" err="1" smtClean="0">
                <a:solidFill>
                  <a:schemeClr val="tx1">
                    <a:lumMod val="50000"/>
                    <a:lumOff val="50000"/>
                  </a:schemeClr>
                </a:solidFill>
                <a:latin typeface="12 pt Helvetica* 55 Roman   054" charset="0"/>
              </a:rPr>
              <a:t>Farmaceutica</a:t>
            </a:r>
            <a:r>
              <a:rPr lang="en-US" sz="1700" i="1" cap="none" dirty="0" smtClean="0">
                <a:solidFill>
                  <a:schemeClr val="tx1">
                    <a:lumMod val="50000"/>
                    <a:lumOff val="50000"/>
                  </a:schemeClr>
                </a:solidFill>
                <a:latin typeface="12 pt Helvetica* 55 Roman   054" charset="0"/>
              </a:rPr>
              <a:t> </a:t>
            </a:r>
            <a:r>
              <a:rPr lang="en-US" sz="1700" i="1" cap="none" dirty="0" smtClean="0">
                <a:solidFill>
                  <a:schemeClr val="tx1">
                    <a:lumMod val="50000"/>
                    <a:lumOff val="50000"/>
                  </a:schemeClr>
                </a:solidFill>
                <a:latin typeface="12 pt Helvetica* 55 Roman   054" charset="0"/>
              </a:rPr>
              <a:t>&amp; </a:t>
            </a:r>
            <a:r>
              <a:rPr lang="en-US" sz="1700" i="1" cap="none" dirty="0" err="1" smtClean="0">
                <a:solidFill>
                  <a:schemeClr val="tx1">
                    <a:lumMod val="50000"/>
                    <a:lumOff val="50000"/>
                  </a:schemeClr>
                </a:solidFill>
                <a:latin typeface="12 pt Helvetica* 55 Roman   054" charset="0"/>
              </a:rPr>
              <a:t>Jefa</a:t>
            </a:r>
            <a:r>
              <a:rPr lang="en-US" sz="1700" i="1" cap="none" dirty="0" smtClean="0">
                <a:solidFill>
                  <a:schemeClr val="tx1">
                    <a:lumMod val="50000"/>
                    <a:lumOff val="50000"/>
                  </a:schemeClr>
                </a:solidFill>
                <a:latin typeface="12 pt Helvetica* 55 Roman   054" charset="0"/>
              </a:rPr>
              <a:t> de la </a:t>
            </a:r>
            <a:r>
              <a:rPr lang="en-US" sz="1700" i="1" cap="none" dirty="0" err="1" smtClean="0">
                <a:solidFill>
                  <a:schemeClr val="tx1">
                    <a:lumMod val="50000"/>
                    <a:lumOff val="50000"/>
                  </a:schemeClr>
                </a:solidFill>
                <a:latin typeface="12 pt Helvetica* 55 Roman   054" charset="0"/>
              </a:rPr>
              <a:t>Inspeccion</a:t>
            </a:r>
            <a:r>
              <a:rPr lang="en-US" sz="1700" i="1" cap="none" dirty="0" smtClean="0">
                <a:solidFill>
                  <a:schemeClr val="tx1">
                    <a:lumMod val="50000"/>
                    <a:lumOff val="50000"/>
                  </a:schemeClr>
                </a:solidFill>
                <a:latin typeface="12 pt Helvetica* 55 Roman   054" charset="0"/>
              </a:rPr>
              <a:t> </a:t>
            </a:r>
            <a:r>
              <a:rPr lang="en-US" sz="1700" i="1" cap="none" dirty="0" err="1" smtClean="0">
                <a:solidFill>
                  <a:schemeClr val="tx1">
                    <a:lumMod val="50000"/>
                    <a:lumOff val="50000"/>
                  </a:schemeClr>
                </a:solidFill>
                <a:latin typeface="12 pt Helvetica* 55 Roman   054" charset="0"/>
              </a:rPr>
              <a:t>Farmaceutica</a:t>
            </a:r>
            <a:endParaRPr lang="en-US" sz="1700" i="1" cap="none" dirty="0">
              <a:solidFill>
                <a:schemeClr val="tx1">
                  <a:lumMod val="50000"/>
                  <a:lumOff val="50000"/>
                </a:schemeClr>
              </a:solidFill>
              <a:latin typeface="12 pt Helvetica* 55 Roman   054" charset="0"/>
            </a:endParaRPr>
          </a:p>
        </p:txBody>
      </p:sp>
      <p:sp>
        <p:nvSpPr>
          <p:cNvPr id="4100" name="Text Placeholder 2"/>
          <p:cNvSpPr>
            <a:spLocks noGrp="1"/>
          </p:cNvSpPr>
          <p:nvPr>
            <p:ph type="body" sz="quarter" idx="13"/>
          </p:nvPr>
        </p:nvSpPr>
        <p:spPr bwMode="auto">
          <a:xfrm>
            <a:off x="1541463" y="1255713"/>
            <a:ext cx="6397625" cy="2538412"/>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spcBef>
                <a:spcPts val="200"/>
              </a:spcBef>
            </a:pPr>
            <a:r>
              <a:rPr lang="es-ES" sz="1800" b="1" dirty="0" err="1" smtClean="0"/>
              <a:t>Strengthening</a:t>
            </a:r>
            <a:r>
              <a:rPr lang="es-ES" sz="1800" b="1" dirty="0" smtClean="0"/>
              <a:t> </a:t>
            </a:r>
            <a:r>
              <a:rPr lang="es-ES" sz="1800" b="1" dirty="0" err="1" smtClean="0"/>
              <a:t>Good</a:t>
            </a:r>
            <a:r>
              <a:rPr lang="es-ES" sz="1800" b="1" dirty="0" smtClean="0"/>
              <a:t> </a:t>
            </a:r>
            <a:r>
              <a:rPr lang="es-ES" sz="1800" b="1" dirty="0" err="1" smtClean="0"/>
              <a:t>Regulatory</a:t>
            </a:r>
            <a:r>
              <a:rPr lang="es-ES" sz="1800" b="1" dirty="0" smtClean="0"/>
              <a:t> </a:t>
            </a:r>
            <a:r>
              <a:rPr lang="es-ES" sz="1800" b="1" dirty="0" err="1" smtClean="0"/>
              <a:t>Practice</a:t>
            </a:r>
            <a:r>
              <a:rPr lang="es-ES" sz="1800" b="1" dirty="0" smtClean="0"/>
              <a:t> </a:t>
            </a:r>
            <a:r>
              <a:rPr lang="es-ES" sz="1800" b="1" dirty="0" err="1" smtClean="0"/>
              <a:t>based</a:t>
            </a:r>
            <a:r>
              <a:rPr lang="es-ES" sz="1800" b="1" dirty="0" smtClean="0"/>
              <a:t> </a:t>
            </a:r>
            <a:r>
              <a:rPr lang="es-ES" sz="1800" b="1" dirty="0" err="1" smtClean="0"/>
              <a:t>through</a:t>
            </a:r>
            <a:r>
              <a:rPr lang="es-ES" sz="1800" b="1" dirty="0" smtClean="0"/>
              <a:t> </a:t>
            </a:r>
            <a:r>
              <a:rPr lang="es-ES" sz="1800" b="1" dirty="0" err="1" smtClean="0"/>
              <a:t>Evaluation</a:t>
            </a:r>
            <a:r>
              <a:rPr lang="es-ES" sz="1800" b="1" dirty="0" smtClean="0"/>
              <a:t> of </a:t>
            </a:r>
            <a:r>
              <a:rPr lang="es-ES" sz="1800" b="1" dirty="0" err="1" smtClean="0"/>
              <a:t>Regulatory</a:t>
            </a:r>
            <a:r>
              <a:rPr lang="es-ES" sz="1800" b="1" dirty="0" smtClean="0"/>
              <a:t> </a:t>
            </a:r>
            <a:r>
              <a:rPr lang="es-ES" sz="1800" b="1" dirty="0" err="1" smtClean="0"/>
              <a:t>Capacity</a:t>
            </a:r>
            <a:r>
              <a:rPr lang="es-ES" sz="1800" b="1" dirty="0" smtClean="0"/>
              <a:t> </a:t>
            </a:r>
          </a:p>
          <a:p>
            <a:pPr algn="ctr" eaLnBrk="1" hangingPunct="1">
              <a:spcBef>
                <a:spcPts val="200"/>
              </a:spcBef>
            </a:pPr>
            <a:endParaRPr lang="es-ES" sz="1800" b="1" dirty="0" smtClean="0"/>
          </a:p>
          <a:p>
            <a:pPr algn="ctr" eaLnBrk="1" hangingPunct="1">
              <a:spcBef>
                <a:spcPts val="200"/>
              </a:spcBef>
            </a:pPr>
            <a:r>
              <a:rPr lang="es-ES" sz="1800" b="1" dirty="0" smtClean="0"/>
              <a:t>Fortalecimiento </a:t>
            </a:r>
            <a:r>
              <a:rPr lang="es-ES" sz="1800" b="1" dirty="0" smtClean="0"/>
              <a:t>de las Buenas Prácticas de Regulación a través de la Evaluación de la capacidad regulatoria</a:t>
            </a:r>
            <a:endParaRPr lang="en-US" sz="1700" i="1" cap="none" dirty="0" smtClean="0">
              <a:solidFill>
                <a:schemeClr val="tx1"/>
              </a:solidFill>
              <a:latin typeface="12 pt Helvetica* 55 Roman   054" charset="0"/>
              <a:ea typeface="ＭＳ Ｐゴシック" pitchFamily="34" charset="-128"/>
            </a:endParaRPr>
          </a:p>
        </p:txBody>
      </p:sp>
      <p:pic>
        <p:nvPicPr>
          <p:cNvPr id="6" name="Picture 5"/>
          <p:cNvPicPr>
            <a:picLocks noChangeAspect="1" noChangeArrowheads="1"/>
          </p:cNvPicPr>
          <p:nvPr/>
        </p:nvPicPr>
        <p:blipFill>
          <a:blip r:embed="rId3" cstate="print">
            <a:lum bright="-14000"/>
          </a:blip>
          <a:srcRect/>
          <a:stretch>
            <a:fillRect/>
          </a:stretch>
        </p:blipFill>
        <p:spPr bwMode="auto">
          <a:xfrm>
            <a:off x="197785" y="5799139"/>
            <a:ext cx="957118" cy="661986"/>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77875"/>
          </a:xfrm>
          <a:solidFill>
            <a:schemeClr val="bg2">
              <a:lumMod val="40000"/>
              <a:lumOff val="60000"/>
            </a:schemeClr>
          </a:solidFill>
        </p:spPr>
        <p:txBody>
          <a:bodyPr/>
          <a:lstStyle/>
          <a:p>
            <a:pPr eaLnBrk="1" hangingPunct="1">
              <a:defRPr/>
            </a:pPr>
            <a:r>
              <a:rPr lang="en-US" dirty="0" smtClean="0"/>
              <a:t>Modules</a:t>
            </a:r>
          </a:p>
        </p:txBody>
      </p:sp>
      <p:sp>
        <p:nvSpPr>
          <p:cNvPr id="8195" name="Rectangle 3"/>
          <p:cNvSpPr>
            <a:spLocks noGrp="1" noChangeArrowheads="1"/>
          </p:cNvSpPr>
          <p:nvPr>
            <p:ph type="body" idx="1"/>
          </p:nvPr>
        </p:nvSpPr>
        <p:spPr/>
        <p:txBody>
          <a:bodyPr/>
          <a:lstStyle/>
          <a:p>
            <a:pPr marL="0" indent="0" eaLnBrk="1" hangingPunct="1">
              <a:lnSpc>
                <a:spcPct val="90000"/>
              </a:lnSpc>
              <a:buFontTx/>
              <a:buNone/>
            </a:pPr>
            <a:endParaRPr lang="en-GB" sz="2400" dirty="0" smtClean="0"/>
          </a:p>
          <a:p>
            <a:pPr marL="0" indent="0" eaLnBrk="1" hangingPunct="1">
              <a:lnSpc>
                <a:spcPct val="90000"/>
              </a:lnSpc>
            </a:pPr>
            <a:r>
              <a:rPr lang="en-GB" sz="2400" dirty="0" smtClean="0"/>
              <a:t>Module 1. National Regulatory Authority (NRA)</a:t>
            </a:r>
          </a:p>
          <a:p>
            <a:pPr marL="0" indent="0" eaLnBrk="1" hangingPunct="1">
              <a:lnSpc>
                <a:spcPct val="90000"/>
              </a:lnSpc>
            </a:pPr>
            <a:r>
              <a:rPr lang="en-GB" sz="2400" dirty="0" smtClean="0"/>
              <a:t>Module 2. Marketing Authorization (MA)</a:t>
            </a:r>
          </a:p>
          <a:p>
            <a:pPr marL="0" indent="0" eaLnBrk="1" hangingPunct="1">
              <a:lnSpc>
                <a:spcPct val="90000"/>
              </a:lnSpc>
            </a:pPr>
            <a:r>
              <a:rPr lang="en-GB" sz="2400" dirty="0" smtClean="0"/>
              <a:t>Module 3. Licensing of Manufacturers</a:t>
            </a:r>
          </a:p>
          <a:p>
            <a:pPr marL="0" indent="0" eaLnBrk="1" hangingPunct="1">
              <a:lnSpc>
                <a:spcPct val="90000"/>
              </a:lnSpc>
            </a:pPr>
            <a:r>
              <a:rPr lang="en-GB" sz="2400" dirty="0" smtClean="0"/>
              <a:t>Module 4. Market Monitoring</a:t>
            </a:r>
          </a:p>
          <a:p>
            <a:pPr marL="0" indent="0" eaLnBrk="1" hangingPunct="1">
              <a:lnSpc>
                <a:spcPct val="90000"/>
              </a:lnSpc>
            </a:pPr>
            <a:r>
              <a:rPr lang="en-GB" sz="2400" dirty="0" smtClean="0"/>
              <a:t>Module 5. </a:t>
            </a:r>
            <a:r>
              <a:rPr lang="en-GB" sz="2400" dirty="0" err="1" smtClean="0"/>
              <a:t>Pharmacovigilance</a:t>
            </a:r>
            <a:endParaRPr lang="en-GB" sz="2400" dirty="0" smtClean="0"/>
          </a:p>
          <a:p>
            <a:pPr marL="0" indent="0" eaLnBrk="1" hangingPunct="1">
              <a:lnSpc>
                <a:spcPct val="90000"/>
              </a:lnSpc>
            </a:pPr>
            <a:r>
              <a:rPr lang="en-GB" sz="2400" dirty="0" smtClean="0"/>
              <a:t>Module 6. Control of Clinical Trials</a:t>
            </a:r>
          </a:p>
          <a:p>
            <a:pPr marL="0" indent="0" eaLnBrk="1" hangingPunct="1">
              <a:lnSpc>
                <a:spcPct val="90000"/>
              </a:lnSpc>
            </a:pPr>
            <a:r>
              <a:rPr lang="en-GB" sz="2400" dirty="0" smtClean="0"/>
              <a:t>Module 7. Regulatory Inspections and Enforcement Activities</a:t>
            </a:r>
          </a:p>
          <a:p>
            <a:pPr marL="0" indent="0" eaLnBrk="1" hangingPunct="1">
              <a:lnSpc>
                <a:spcPct val="90000"/>
              </a:lnSpc>
            </a:pPr>
            <a:r>
              <a:rPr lang="en-GB" sz="2400" dirty="0" smtClean="0"/>
              <a:t>Module 8. National Quality Control Laboratory</a:t>
            </a:r>
          </a:p>
          <a:p>
            <a:pPr marL="0" indent="0" eaLnBrk="1" hangingPunct="1">
              <a:lnSpc>
                <a:spcPct val="90000"/>
              </a:lnSpc>
            </a:pPr>
            <a:r>
              <a:rPr lang="en-GB" sz="2400" dirty="0" smtClean="0"/>
              <a:t>Module 9. Lot Release for </a:t>
            </a:r>
            <a:r>
              <a:rPr lang="en-GB" sz="2400" dirty="0" smtClean="0"/>
              <a:t>vaccines</a:t>
            </a:r>
          </a:p>
          <a:p>
            <a:pPr marL="0" indent="0" eaLnBrk="1" hangingPunct="1">
              <a:lnSpc>
                <a:spcPct val="90000"/>
              </a:lnSpc>
              <a:buNone/>
            </a:pPr>
            <a:endParaRPr lang="en-GB"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3505200" y="457200"/>
            <a:ext cx="5562600" cy="1143000"/>
          </a:xfrm>
          <a:noFill/>
        </p:spPr>
        <p:txBody>
          <a:bodyPr/>
          <a:lstStyle/>
          <a:p>
            <a:r>
              <a:rPr lang="en-US" sz="2400" smtClean="0">
                <a:solidFill>
                  <a:schemeClr val="tx1"/>
                </a:solidFill>
                <a:ea typeface="ＭＳ Ｐゴシック" pitchFamily="34" charset="-128"/>
              </a:rPr>
              <a:t>166</a:t>
            </a:r>
            <a:br>
              <a:rPr lang="en-US" sz="2400" smtClean="0">
                <a:solidFill>
                  <a:schemeClr val="tx1"/>
                </a:solidFill>
                <a:ea typeface="ＭＳ Ｐゴシック" pitchFamily="34" charset="-128"/>
              </a:rPr>
            </a:br>
            <a:r>
              <a:rPr lang="en-US" sz="2400" smtClean="0">
                <a:solidFill>
                  <a:schemeClr val="tx1"/>
                </a:solidFill>
                <a:ea typeface="ＭＳ Ｐゴシック" pitchFamily="34" charset="-128"/>
              </a:rPr>
              <a:t>Advanced regulatory Indicators</a:t>
            </a:r>
            <a:br>
              <a:rPr lang="en-US" sz="2400" smtClean="0">
                <a:solidFill>
                  <a:schemeClr val="tx1"/>
                </a:solidFill>
                <a:ea typeface="ＭＳ Ｐゴシック" pitchFamily="34" charset="-128"/>
              </a:rPr>
            </a:br>
            <a:r>
              <a:rPr lang="en-US" sz="2400" smtClean="0">
                <a:ea typeface="ＭＳ Ｐゴシック" pitchFamily="34" charset="-128"/>
              </a:rPr>
              <a:t>(Restricted access among NRA)  </a:t>
            </a:r>
          </a:p>
        </p:txBody>
      </p:sp>
      <p:pic>
        <p:nvPicPr>
          <p:cNvPr id="30723" name="Picture 169"/>
          <p:cNvPicPr>
            <a:picLocks noChangeAspect="1" noChangeArrowheads="1"/>
          </p:cNvPicPr>
          <p:nvPr/>
        </p:nvPicPr>
        <p:blipFill>
          <a:blip r:embed="rId2" cstate="print"/>
          <a:srcRect/>
          <a:stretch>
            <a:fillRect/>
          </a:stretch>
        </p:blipFill>
        <p:spPr bwMode="auto">
          <a:xfrm>
            <a:off x="68263" y="3276600"/>
            <a:ext cx="8999537" cy="2571750"/>
          </a:xfrm>
          <a:prstGeom prst="rect">
            <a:avLst/>
          </a:prstGeom>
          <a:noFill/>
          <a:ln w="9525">
            <a:solidFill>
              <a:schemeClr val="tx1"/>
            </a:solidFill>
            <a:miter lim="800000"/>
            <a:headEnd/>
            <a:tailEnd/>
          </a:ln>
        </p:spPr>
      </p:pic>
      <p:sp>
        <p:nvSpPr>
          <p:cNvPr id="30724" name="Rectangle 170"/>
          <p:cNvSpPr>
            <a:spLocks noChangeArrowheads="1"/>
          </p:cNvSpPr>
          <p:nvPr/>
        </p:nvSpPr>
        <p:spPr bwMode="auto">
          <a:xfrm>
            <a:off x="762000" y="2133600"/>
            <a:ext cx="7772400" cy="533400"/>
          </a:xfrm>
          <a:prstGeom prst="rect">
            <a:avLst/>
          </a:prstGeom>
          <a:noFill/>
          <a:ln w="9525">
            <a:noFill/>
            <a:miter lim="800000"/>
            <a:headEnd/>
            <a:tailEnd/>
          </a:ln>
        </p:spPr>
        <p:txBody>
          <a:bodyPr/>
          <a:lstStyle/>
          <a:p>
            <a:pPr marL="342900" indent="-342900">
              <a:spcBef>
                <a:spcPct val="20000"/>
              </a:spcBef>
              <a:buClr>
                <a:srgbClr val="0080FF"/>
              </a:buClr>
              <a:buFontTx/>
              <a:buChar char="•"/>
            </a:pPr>
            <a:r>
              <a:rPr lang="en-US" sz="2600">
                <a:solidFill>
                  <a:srgbClr val="00005C"/>
                </a:solidFill>
                <a:ea typeface="ＭＳ Ｐゴシック" pitchFamily="34" charset="-128"/>
              </a:rPr>
              <a:t>Some inspections indicators as an example</a:t>
            </a:r>
          </a:p>
        </p:txBody>
      </p:sp>
      <p:sp>
        <p:nvSpPr>
          <p:cNvPr id="30725" name="Rectangle 171"/>
          <p:cNvSpPr>
            <a:spLocks noChangeArrowheads="1"/>
          </p:cNvSpPr>
          <p:nvPr/>
        </p:nvSpPr>
        <p:spPr bwMode="auto">
          <a:xfrm>
            <a:off x="304800" y="609600"/>
            <a:ext cx="2971800" cy="762000"/>
          </a:xfrm>
          <a:prstGeom prst="rect">
            <a:avLst/>
          </a:prstGeom>
          <a:solidFill>
            <a:srgbClr val="0080FF"/>
          </a:solidFill>
          <a:ln w="9525">
            <a:noFill/>
            <a:miter lim="800000"/>
            <a:headEnd/>
            <a:tailEnd/>
          </a:ln>
        </p:spPr>
        <p:txBody>
          <a:bodyPr anchor="ctr"/>
          <a:lstStyle/>
          <a:p>
            <a:pPr algn="ctr">
              <a:lnSpc>
                <a:spcPct val="70000"/>
              </a:lnSpc>
            </a:pPr>
            <a:r>
              <a:rPr lang="en-US" sz="2800">
                <a:solidFill>
                  <a:schemeClr val="bg1"/>
                </a:solidFill>
                <a:latin typeface="Arial Black" pitchFamily="34" charset="0"/>
                <a:ea typeface="ＭＳ Ｐゴシック" pitchFamily="34" charset="-128"/>
              </a:rPr>
              <a:t>Observatory</a:t>
            </a: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4450"/>
            <a:ext cx="8229600" cy="1143000"/>
          </a:xfrm>
        </p:spPr>
        <p:txBody>
          <a:bodyPr/>
          <a:lstStyle/>
          <a:p>
            <a:r>
              <a:rPr lang="en-US" sz="3600" smtClean="0"/>
              <a:t>Evidence provided by Suriname</a:t>
            </a:r>
          </a:p>
        </p:txBody>
      </p:sp>
      <p:graphicFrame>
        <p:nvGraphicFramePr>
          <p:cNvPr id="13390" name="Group 78"/>
          <p:cNvGraphicFramePr>
            <a:graphicFrameLocks noGrp="1"/>
          </p:cNvGraphicFramePr>
          <p:nvPr>
            <p:ph idx="1"/>
          </p:nvPr>
        </p:nvGraphicFramePr>
        <p:xfrm>
          <a:off x="457200" y="1125538"/>
          <a:ext cx="8291513" cy="5345023"/>
        </p:xfrm>
        <a:graphic>
          <a:graphicData uri="http://schemas.openxmlformats.org/drawingml/2006/table">
            <a:tbl>
              <a:tblPr/>
              <a:tblGrid>
                <a:gridCol w="2292350"/>
                <a:gridCol w="1268413"/>
                <a:gridCol w="1577975"/>
                <a:gridCol w="1576387"/>
                <a:gridCol w="1576388"/>
              </a:tblGrid>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Modules</a:t>
                      </a:r>
                      <a:endParaRPr kumimoji="0" lang="en-US" sz="1800" b="1" i="0" u="none" strike="noStrike" cap="none" normalizeH="0" baseline="0" smtClean="0">
                        <a:ln>
                          <a:noFill/>
                        </a:ln>
                        <a:solidFill>
                          <a:schemeClr val="tx1"/>
                        </a:solidFill>
                        <a:effectLst/>
                        <a:latin typeface="Arial" charset="0"/>
                      </a:endParaRP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Arial" charset="0"/>
                        </a:rPr>
                        <a:t>Interview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Arial" charset="0"/>
                        </a:rPr>
                        <a:t>(Persons)</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Legal Framework</a:t>
                      </a:r>
                      <a:endParaRPr kumimoji="0" lang="en-US" sz="1600" b="1" i="0" u="none" strike="noStrike" cap="none" normalizeH="0" baseline="0" smtClean="0">
                        <a:ln>
                          <a:noFill/>
                        </a:ln>
                        <a:solidFill>
                          <a:schemeClr val="tx1"/>
                        </a:solidFill>
                        <a:effectLst/>
                        <a:latin typeface="Arial" charset="0"/>
                      </a:endParaRP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Official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Documents</a:t>
                      </a:r>
                      <a:endParaRPr kumimoji="0" lang="en-US" sz="1600" b="1" i="0" u="none" strike="noStrike" cap="none" normalizeH="0" baseline="0" smtClean="0">
                        <a:ln>
                          <a:noFill/>
                        </a:ln>
                        <a:solidFill>
                          <a:schemeClr val="tx1"/>
                        </a:solidFill>
                        <a:effectLst/>
                        <a:latin typeface="Arial" charset="0"/>
                      </a:endParaRP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Electronic Systems</a:t>
                      </a:r>
                      <a:endParaRPr kumimoji="0" lang="en-US" sz="1600" b="1" i="0" u="none" strike="noStrike" cap="none" normalizeH="0" baseline="0" smtClean="0">
                        <a:ln>
                          <a:noFill/>
                        </a:ln>
                        <a:solidFill>
                          <a:schemeClr val="tx1"/>
                        </a:solidFill>
                        <a:effectLst/>
                        <a:latin typeface="Arial" charset="0"/>
                      </a:endParaRP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1.National Regulatory System</a:t>
                      </a:r>
                      <a:endParaRPr kumimoji="0" lang="en-US" sz="1400" b="1" i="0" u="none" strike="noStrike" cap="none" normalizeH="0" baseline="0" smtClean="0">
                        <a:ln>
                          <a:noFill/>
                        </a:ln>
                        <a:solidFill>
                          <a:schemeClr val="tx1"/>
                        </a:solidFill>
                        <a:effectLst/>
                        <a:latin typeface="Arial" charset="0"/>
                      </a:endParaRP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3</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4</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2. Marketing Authorization </a:t>
                      </a:r>
                      <a:endParaRPr kumimoji="0" lang="en-US" sz="1400" b="1" i="0" u="none" strike="noStrike" cap="none" normalizeH="0" baseline="0" smtClean="0">
                        <a:ln>
                          <a:noFill/>
                        </a:ln>
                        <a:solidFill>
                          <a:schemeClr val="tx1"/>
                        </a:solidFill>
                        <a:effectLst/>
                        <a:latin typeface="Arial" charset="0"/>
                      </a:endParaRP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5</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11</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3. Licensing of Manufacturers</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3</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4. Market Monitoring</a:t>
                      </a:r>
                      <a:endParaRPr kumimoji="0" lang="en-US" sz="1400" b="1" i="0" u="none" strike="noStrike" cap="none" normalizeH="0" baseline="0" smtClean="0">
                        <a:ln>
                          <a:noFill/>
                        </a:ln>
                        <a:solidFill>
                          <a:schemeClr val="tx1"/>
                        </a:solidFill>
                        <a:effectLst/>
                        <a:latin typeface="Arial" charset="0"/>
                      </a:endParaRP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 Pharmacovigilance</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6. Clinical Trials</a:t>
                      </a:r>
                      <a:endParaRPr kumimoji="0" lang="en-US" sz="1400" b="1" i="0" u="none" strike="noStrike" cap="none" normalizeH="0" baseline="0" smtClean="0">
                        <a:ln>
                          <a:noFill/>
                        </a:ln>
                        <a:solidFill>
                          <a:schemeClr val="tx1"/>
                        </a:solidFill>
                        <a:effectLst/>
                        <a:latin typeface="Arial" charset="0"/>
                      </a:endParaRP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 Inspections</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3</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8. Quality Control Laboratory</a:t>
                      </a:r>
                      <a:endParaRPr kumimoji="0" lang="en-US" sz="1400" b="1" i="0" u="none" strike="noStrike" cap="none" normalizeH="0" baseline="0" smtClean="0">
                        <a:ln>
                          <a:noFill/>
                        </a:ln>
                        <a:solidFill>
                          <a:schemeClr val="tx1"/>
                        </a:solidFill>
                        <a:effectLst/>
                        <a:latin typeface="Arial" charset="0"/>
                      </a:endParaRP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5</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9</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9. Lot Release for vaccines</a:t>
                      </a:r>
                      <a:endParaRPr kumimoji="0" lang="en-US" sz="1400" b="1" i="0" u="none" strike="noStrike" cap="none" normalizeH="0" baseline="0" smtClean="0">
                        <a:ln>
                          <a:noFill/>
                        </a:ln>
                        <a:solidFill>
                          <a:schemeClr val="tx1"/>
                        </a:solidFill>
                        <a:effectLst/>
                        <a:latin typeface="Arial" charset="0"/>
                      </a:endParaRP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5238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Total</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8</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11</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28</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4</a:t>
                      </a:r>
                    </a:p>
                  </a:txBody>
                  <a:tcPr marL="91445" marR="91445"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508625" y="1495425"/>
            <a:ext cx="3455988" cy="4689475"/>
          </a:xfrm>
          <a:prstGeom prst="rect">
            <a:avLst/>
          </a:prstGeom>
          <a:solidFill>
            <a:schemeClr val="accent6">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2" name="Rectangle 11"/>
          <p:cNvSpPr/>
          <p:nvPr/>
        </p:nvSpPr>
        <p:spPr>
          <a:xfrm>
            <a:off x="168275" y="4149725"/>
            <a:ext cx="5267325" cy="2447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2292" name="Title 1"/>
          <p:cNvSpPr>
            <a:spLocks noGrp="1"/>
          </p:cNvSpPr>
          <p:nvPr>
            <p:ph type="title"/>
          </p:nvPr>
        </p:nvSpPr>
        <p:spPr>
          <a:xfrm>
            <a:off x="0" y="15875"/>
            <a:ext cx="9151938" cy="577850"/>
          </a:xfrm>
          <a:solidFill>
            <a:srgbClr val="CCCC00"/>
          </a:solidFill>
        </p:spPr>
        <p:txBody>
          <a:bodyPr/>
          <a:lstStyle/>
          <a:p>
            <a:r>
              <a:rPr lang="en-US" smtClean="0"/>
              <a:t>Places visited</a:t>
            </a:r>
          </a:p>
        </p:txBody>
      </p:sp>
      <p:pic>
        <p:nvPicPr>
          <p:cNvPr id="12293" name="Picture 12"/>
          <p:cNvPicPr>
            <a:picLocks noChangeAspect="1"/>
          </p:cNvPicPr>
          <p:nvPr/>
        </p:nvPicPr>
        <p:blipFill>
          <a:blip r:embed="rId2"/>
          <a:srcRect/>
          <a:stretch>
            <a:fillRect/>
          </a:stretch>
        </p:blipFill>
        <p:spPr bwMode="auto">
          <a:xfrm>
            <a:off x="23813" y="1035050"/>
            <a:ext cx="2398712" cy="2681288"/>
          </a:xfrm>
          <a:prstGeom prst="rect">
            <a:avLst/>
          </a:prstGeom>
          <a:noFill/>
          <a:ln w="9525">
            <a:noFill/>
            <a:miter lim="800000"/>
            <a:headEnd/>
            <a:tailEnd/>
          </a:ln>
        </p:spPr>
      </p:pic>
      <p:pic>
        <p:nvPicPr>
          <p:cNvPr id="12294" name="Picture 1"/>
          <p:cNvPicPr>
            <a:picLocks noChangeAspect="1"/>
          </p:cNvPicPr>
          <p:nvPr/>
        </p:nvPicPr>
        <p:blipFill>
          <a:blip r:embed="rId3"/>
          <a:srcRect/>
          <a:stretch>
            <a:fillRect/>
          </a:stretch>
        </p:blipFill>
        <p:spPr bwMode="auto">
          <a:xfrm>
            <a:off x="5651500" y="2000250"/>
            <a:ext cx="3152775" cy="1808163"/>
          </a:xfrm>
          <a:prstGeom prst="rect">
            <a:avLst/>
          </a:prstGeom>
          <a:noFill/>
          <a:ln w="9525">
            <a:noFill/>
            <a:miter lim="800000"/>
            <a:headEnd/>
            <a:tailEnd/>
          </a:ln>
        </p:spPr>
      </p:pic>
      <p:pic>
        <p:nvPicPr>
          <p:cNvPr id="12295" name="Picture 2"/>
          <p:cNvPicPr>
            <a:picLocks noChangeAspect="1"/>
          </p:cNvPicPr>
          <p:nvPr/>
        </p:nvPicPr>
        <p:blipFill>
          <a:blip r:embed="rId4"/>
          <a:srcRect/>
          <a:stretch>
            <a:fillRect/>
          </a:stretch>
        </p:blipFill>
        <p:spPr bwMode="auto">
          <a:xfrm>
            <a:off x="5795963" y="4160838"/>
            <a:ext cx="2794000" cy="1874837"/>
          </a:xfrm>
          <a:prstGeom prst="rect">
            <a:avLst/>
          </a:prstGeom>
          <a:noFill/>
          <a:ln w="9525">
            <a:noFill/>
            <a:miter lim="800000"/>
            <a:headEnd/>
            <a:tailEnd/>
          </a:ln>
        </p:spPr>
      </p:pic>
      <p:pic>
        <p:nvPicPr>
          <p:cNvPr id="12296" name="Picture 5"/>
          <p:cNvPicPr>
            <a:picLocks noChangeAspect="1"/>
          </p:cNvPicPr>
          <p:nvPr/>
        </p:nvPicPr>
        <p:blipFill>
          <a:blip r:embed="rId5"/>
          <a:srcRect/>
          <a:stretch>
            <a:fillRect/>
          </a:stretch>
        </p:blipFill>
        <p:spPr bwMode="auto">
          <a:xfrm>
            <a:off x="250825" y="4741863"/>
            <a:ext cx="2633663" cy="1782762"/>
          </a:xfrm>
          <a:prstGeom prst="rect">
            <a:avLst/>
          </a:prstGeom>
          <a:noFill/>
          <a:ln w="9525">
            <a:noFill/>
            <a:miter lim="800000"/>
            <a:headEnd/>
            <a:tailEnd/>
          </a:ln>
        </p:spPr>
      </p:pic>
      <p:pic>
        <p:nvPicPr>
          <p:cNvPr id="12297" name="Picture 8"/>
          <p:cNvPicPr>
            <a:picLocks noChangeAspect="1"/>
          </p:cNvPicPr>
          <p:nvPr/>
        </p:nvPicPr>
        <p:blipFill>
          <a:blip r:embed="rId6"/>
          <a:srcRect/>
          <a:stretch>
            <a:fillRect/>
          </a:stretch>
        </p:blipFill>
        <p:spPr bwMode="auto">
          <a:xfrm>
            <a:off x="2600325" y="1065213"/>
            <a:ext cx="2692400" cy="1573212"/>
          </a:xfrm>
          <a:prstGeom prst="rect">
            <a:avLst/>
          </a:prstGeom>
          <a:noFill/>
          <a:ln w="9525">
            <a:noFill/>
            <a:miter lim="800000"/>
            <a:headEnd/>
            <a:tailEnd/>
          </a:ln>
        </p:spPr>
      </p:pic>
      <p:sp>
        <p:nvSpPr>
          <p:cNvPr id="12298" name="TextBox 9"/>
          <p:cNvSpPr txBox="1">
            <a:spLocks noChangeArrowheads="1"/>
          </p:cNvSpPr>
          <p:nvPr/>
        </p:nvSpPr>
        <p:spPr bwMode="auto">
          <a:xfrm>
            <a:off x="395288" y="682625"/>
            <a:ext cx="1514475" cy="369888"/>
          </a:xfrm>
          <a:prstGeom prst="rect">
            <a:avLst/>
          </a:prstGeom>
          <a:noFill/>
          <a:ln w="9525">
            <a:noFill/>
            <a:miter lim="800000"/>
            <a:headEnd/>
            <a:tailEnd/>
          </a:ln>
        </p:spPr>
        <p:txBody>
          <a:bodyPr wrap="none">
            <a:spAutoFit/>
          </a:bodyPr>
          <a:lstStyle/>
          <a:p>
            <a:r>
              <a:rPr lang="en-US"/>
              <a:t>PAHO - SUR</a:t>
            </a:r>
          </a:p>
        </p:txBody>
      </p:sp>
      <p:sp>
        <p:nvSpPr>
          <p:cNvPr id="12299" name="TextBox 22"/>
          <p:cNvSpPr txBox="1">
            <a:spLocks noChangeArrowheads="1"/>
          </p:cNvSpPr>
          <p:nvPr/>
        </p:nvSpPr>
        <p:spPr bwMode="auto">
          <a:xfrm>
            <a:off x="3206750" y="682625"/>
            <a:ext cx="1365250" cy="369888"/>
          </a:xfrm>
          <a:prstGeom prst="rect">
            <a:avLst/>
          </a:prstGeom>
          <a:noFill/>
          <a:ln w="9525">
            <a:noFill/>
            <a:miter lim="800000"/>
            <a:headEnd/>
            <a:tailEnd/>
          </a:ln>
        </p:spPr>
        <p:txBody>
          <a:bodyPr wrap="none">
            <a:spAutoFit/>
          </a:bodyPr>
          <a:lstStyle/>
          <a:p>
            <a:r>
              <a:rPr lang="en-US"/>
              <a:t>MoH - SUR</a:t>
            </a:r>
          </a:p>
        </p:txBody>
      </p:sp>
      <p:sp>
        <p:nvSpPr>
          <p:cNvPr id="12300" name="TextBox 23"/>
          <p:cNvSpPr txBox="1">
            <a:spLocks noChangeArrowheads="1"/>
          </p:cNvSpPr>
          <p:nvPr/>
        </p:nvSpPr>
        <p:spPr bwMode="auto">
          <a:xfrm>
            <a:off x="6099175" y="3808413"/>
            <a:ext cx="2595563" cy="369887"/>
          </a:xfrm>
          <a:prstGeom prst="rect">
            <a:avLst/>
          </a:prstGeom>
          <a:noFill/>
          <a:ln w="9525">
            <a:noFill/>
            <a:miter lim="800000"/>
            <a:headEnd/>
            <a:tailEnd/>
          </a:ln>
        </p:spPr>
        <p:txBody>
          <a:bodyPr wrap="none">
            <a:spAutoFit/>
          </a:bodyPr>
          <a:lstStyle/>
          <a:p>
            <a:r>
              <a:rPr lang="en-US"/>
              <a:t>Registration Committee</a:t>
            </a:r>
          </a:p>
        </p:txBody>
      </p:sp>
      <p:sp>
        <p:nvSpPr>
          <p:cNvPr id="12301" name="TextBox 24"/>
          <p:cNvSpPr txBox="1">
            <a:spLocks noChangeArrowheads="1"/>
          </p:cNvSpPr>
          <p:nvPr/>
        </p:nvSpPr>
        <p:spPr bwMode="auto">
          <a:xfrm>
            <a:off x="5651500" y="1484313"/>
            <a:ext cx="3187700" cy="523875"/>
          </a:xfrm>
          <a:prstGeom prst="rect">
            <a:avLst/>
          </a:prstGeom>
          <a:noFill/>
          <a:ln w="9525">
            <a:noFill/>
            <a:miter lim="800000"/>
            <a:headEnd/>
            <a:tailEnd/>
          </a:ln>
        </p:spPr>
        <p:txBody>
          <a:bodyPr>
            <a:spAutoFit/>
          </a:bodyPr>
          <a:lstStyle/>
          <a:p>
            <a:pPr algn="ctr"/>
            <a:r>
              <a:rPr lang="en-US" sz="1400"/>
              <a:t>Prof. dr. E.N. Parabirsing Instituut voor de Farmaceutische Regulatie</a:t>
            </a:r>
          </a:p>
        </p:txBody>
      </p:sp>
      <p:sp>
        <p:nvSpPr>
          <p:cNvPr id="12302" name="TextBox 10"/>
          <p:cNvSpPr txBox="1">
            <a:spLocks noChangeArrowheads="1"/>
          </p:cNvSpPr>
          <p:nvPr/>
        </p:nvSpPr>
        <p:spPr bwMode="auto">
          <a:xfrm>
            <a:off x="1258888" y="4221163"/>
            <a:ext cx="3006725" cy="369887"/>
          </a:xfrm>
          <a:prstGeom prst="rect">
            <a:avLst/>
          </a:prstGeom>
          <a:noFill/>
          <a:ln w="9525">
            <a:noFill/>
            <a:miter lim="800000"/>
            <a:headEnd/>
            <a:tailEnd/>
          </a:ln>
        </p:spPr>
        <p:txBody>
          <a:bodyPr wrap="none">
            <a:spAutoFit/>
          </a:bodyPr>
          <a:lstStyle/>
          <a:p>
            <a:r>
              <a:rPr lang="en-US"/>
              <a:t>Quality Control Lab - BGVS</a:t>
            </a:r>
          </a:p>
        </p:txBody>
      </p:sp>
      <p:pic>
        <p:nvPicPr>
          <p:cNvPr id="12303" name="Picture 26"/>
          <p:cNvPicPr>
            <a:picLocks noChangeAspect="1"/>
          </p:cNvPicPr>
          <p:nvPr/>
        </p:nvPicPr>
        <p:blipFill>
          <a:blip r:embed="rId7"/>
          <a:srcRect/>
          <a:stretch>
            <a:fillRect/>
          </a:stretch>
        </p:blipFill>
        <p:spPr bwMode="auto">
          <a:xfrm>
            <a:off x="2982913" y="4730750"/>
            <a:ext cx="2312987" cy="178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6"/>
          </p:nvPr>
        </p:nvSpPr>
        <p:spPr bwMode="auto">
          <a:noFill/>
          <a:ln>
            <a:miter lim="800000"/>
            <a:headEnd/>
            <a:tailEnd/>
          </a:ln>
        </p:spPr>
        <p:txBody>
          <a:bodyPr/>
          <a:lstStyle/>
          <a:p>
            <a:fld id="{F0A215DC-A64A-45BB-AC66-60AFFF38335D}" type="slidenum">
              <a:rPr lang="en-US"/>
              <a:pPr/>
              <a:t>14</a:t>
            </a:fld>
            <a:endParaRPr lang="en-US"/>
          </a:p>
        </p:txBody>
      </p:sp>
      <p:sp>
        <p:nvSpPr>
          <p:cNvPr id="6147" name="Text Placeholder 2"/>
          <p:cNvSpPr>
            <a:spLocks noGrp="1"/>
          </p:cNvSpPr>
          <p:nvPr>
            <p:ph type="body" sz="quarter" idx="13"/>
          </p:nvPr>
        </p:nvSpPr>
        <p:spPr bwMode="auto">
          <a:xfrm>
            <a:off x="442913" y="233083"/>
            <a:ext cx="8207375" cy="68131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cap="none" dirty="0" smtClean="0">
                <a:latin typeface="12 pt Helvetica* 55 Roman   054" charset="0"/>
                <a:ea typeface="ＭＳ Ｐゴシック" pitchFamily="34" charset="-128"/>
              </a:rPr>
              <a:t>Preliminary results</a:t>
            </a:r>
            <a:endParaRPr lang="nl-NL" cap="none" dirty="0" smtClean="0">
              <a:latin typeface="12 pt Helvetica* 55 Roman   054" charset="0"/>
              <a:ea typeface="ＭＳ Ｐゴシック" pitchFamily="34" charset="-128"/>
            </a:endParaRPr>
          </a:p>
        </p:txBody>
      </p:sp>
      <p:sp>
        <p:nvSpPr>
          <p:cNvPr id="6148" name="Text Placeholder 3"/>
          <p:cNvSpPr>
            <a:spLocks noGrp="1"/>
          </p:cNvSpPr>
          <p:nvPr>
            <p:ph type="body" sz="quarter" idx="15"/>
          </p:nvPr>
        </p:nvSpPr>
        <p:spPr bwMode="auto">
          <a:xfrm>
            <a:off x="442913" y="914401"/>
            <a:ext cx="8207375" cy="5232399"/>
          </a:xfrm>
          <a:noFill/>
          <a:ln>
            <a:miter lim="800000"/>
            <a:headEnd/>
            <a:tailEnd/>
          </a:ln>
        </p:spPr>
        <p:txBody>
          <a:bodyPr wrap="square" lIns="91440" tIns="45720" rIns="91440" bIns="45720" numCol="1" anchor="t" anchorCtr="0" compatLnSpc="1">
            <a:prstTxWarp prst="textNoShape">
              <a:avLst/>
            </a:prstTxWarp>
          </a:bodyPr>
          <a:lstStyle/>
          <a:p>
            <a:r>
              <a:rPr lang="en-US" sz="2400" dirty="0" smtClean="0">
                <a:ln>
                  <a:solidFill>
                    <a:srgbClr val="313131"/>
                  </a:solidFill>
                </a:ln>
                <a:latin typeface="12 pt Helvetica* 55 Roman   054"/>
              </a:rPr>
              <a:t>I     </a:t>
            </a:r>
            <a:r>
              <a:rPr lang="en-US" sz="2400" dirty="0" smtClean="0">
                <a:ln>
                  <a:solidFill>
                    <a:srgbClr val="313131"/>
                  </a:solidFill>
                </a:ln>
                <a:latin typeface="12 pt Helvetica* 55 Roman   054"/>
              </a:rPr>
              <a:t>= </a:t>
            </a:r>
            <a:r>
              <a:rPr lang="en-US" sz="2400" dirty="0" smtClean="0">
                <a:ln>
                  <a:solidFill>
                    <a:srgbClr val="313131"/>
                  </a:solidFill>
                </a:ln>
                <a:latin typeface="12 pt Helvetica* 55 Roman   054"/>
              </a:rPr>
              <a:t>implemented</a:t>
            </a:r>
          </a:p>
          <a:p>
            <a:r>
              <a:rPr lang="en-US" sz="2400" dirty="0" smtClean="0">
                <a:ln>
                  <a:solidFill>
                    <a:srgbClr val="313131"/>
                  </a:solidFill>
                </a:ln>
                <a:latin typeface="12 pt Helvetica* 55 Roman   054"/>
              </a:rPr>
              <a:t>OI  </a:t>
            </a:r>
            <a:r>
              <a:rPr lang="en-US" sz="2400" dirty="0" smtClean="0">
                <a:ln>
                  <a:solidFill>
                    <a:srgbClr val="313131"/>
                  </a:solidFill>
                </a:ln>
                <a:latin typeface="12 pt Helvetica* 55 Roman   054"/>
              </a:rPr>
              <a:t>= Ongoing </a:t>
            </a:r>
            <a:r>
              <a:rPr lang="en-US" sz="2400" dirty="0" smtClean="0">
                <a:ln>
                  <a:solidFill>
                    <a:srgbClr val="313131"/>
                  </a:solidFill>
                </a:ln>
                <a:latin typeface="12 pt Helvetica* 55 Roman   054"/>
              </a:rPr>
              <a:t>implementation</a:t>
            </a:r>
          </a:p>
          <a:p>
            <a:r>
              <a:rPr lang="en-US" sz="2400" dirty="0" smtClean="0">
                <a:ln>
                  <a:solidFill>
                    <a:srgbClr val="313131"/>
                  </a:solidFill>
                </a:ln>
                <a:latin typeface="12 pt Helvetica* 55 Roman   054"/>
              </a:rPr>
              <a:t>PI   </a:t>
            </a:r>
            <a:r>
              <a:rPr lang="en-US" sz="2400" dirty="0" smtClean="0">
                <a:ln>
                  <a:solidFill>
                    <a:srgbClr val="313131"/>
                  </a:solidFill>
                </a:ln>
                <a:latin typeface="12 pt Helvetica* 55 Roman   054"/>
              </a:rPr>
              <a:t>= Partially </a:t>
            </a:r>
            <a:r>
              <a:rPr lang="en-US" sz="2400" dirty="0" smtClean="0">
                <a:ln>
                  <a:solidFill>
                    <a:srgbClr val="313131"/>
                  </a:solidFill>
                </a:ln>
                <a:latin typeface="12 pt Helvetica* 55 Roman   054"/>
              </a:rPr>
              <a:t>implemented</a:t>
            </a:r>
          </a:p>
          <a:p>
            <a:r>
              <a:rPr lang="en-US" sz="2400" dirty="0" smtClean="0">
                <a:ln>
                  <a:solidFill>
                    <a:srgbClr val="313131"/>
                  </a:solidFill>
                </a:ln>
                <a:latin typeface="12 pt Helvetica* 55 Roman   054"/>
              </a:rPr>
              <a:t>NI   </a:t>
            </a:r>
            <a:r>
              <a:rPr lang="en-US" sz="2400" dirty="0" smtClean="0">
                <a:ln>
                  <a:solidFill>
                    <a:srgbClr val="313131"/>
                  </a:solidFill>
                </a:ln>
                <a:latin typeface="12 pt Helvetica* 55 Roman   054"/>
              </a:rPr>
              <a:t>= Not </a:t>
            </a:r>
            <a:r>
              <a:rPr lang="en-US" sz="2400" dirty="0" smtClean="0">
                <a:ln>
                  <a:solidFill>
                    <a:srgbClr val="313131"/>
                  </a:solidFill>
                </a:ln>
                <a:latin typeface="12 pt Helvetica* 55 Roman   054"/>
              </a:rPr>
              <a:t>implemented</a:t>
            </a:r>
          </a:p>
          <a:p>
            <a:r>
              <a:rPr lang="en-US" sz="2400" dirty="0" smtClean="0">
                <a:ln>
                  <a:solidFill>
                    <a:srgbClr val="313131"/>
                  </a:solidFill>
                </a:ln>
                <a:latin typeface="12 pt Helvetica* 55 Roman   054"/>
              </a:rPr>
              <a:t>NA  </a:t>
            </a:r>
            <a:r>
              <a:rPr lang="en-US" sz="2400" dirty="0" smtClean="0">
                <a:ln>
                  <a:solidFill>
                    <a:srgbClr val="313131"/>
                  </a:solidFill>
                </a:ln>
                <a:latin typeface="12 pt Helvetica* 55 Roman   054"/>
              </a:rPr>
              <a:t>= Not </a:t>
            </a:r>
            <a:r>
              <a:rPr lang="en-US" sz="2400" dirty="0" smtClean="0">
                <a:ln>
                  <a:solidFill>
                    <a:srgbClr val="313131"/>
                  </a:solidFill>
                </a:ln>
                <a:latin typeface="12 pt Helvetica* 55 Roman   054"/>
              </a:rPr>
              <a:t>applicable</a:t>
            </a:r>
            <a:endParaRPr lang="nl-NL" sz="2400" dirty="0" smtClean="0">
              <a:latin typeface="12 pt Helvetica* 55 Roman   054"/>
            </a:endParaRPr>
          </a:p>
          <a:p>
            <a:pPr>
              <a:buNone/>
            </a:pPr>
            <a:endParaRPr lang="nl-NL" dirty="0" smtClean="0"/>
          </a:p>
          <a:p>
            <a:pPr>
              <a:buNone/>
            </a:pPr>
            <a:r>
              <a:rPr lang="nl-NL" dirty="0" smtClean="0"/>
              <a:t>≈ 25%	</a:t>
            </a:r>
            <a:r>
              <a:rPr lang="nl-NL" dirty="0" err="1" smtClean="0"/>
              <a:t>implemented</a:t>
            </a:r>
            <a:endParaRPr lang="nl-NL" dirty="0" smtClean="0"/>
          </a:p>
          <a:p>
            <a:pPr>
              <a:buNone/>
            </a:pPr>
            <a:r>
              <a:rPr lang="nl-NL" dirty="0" smtClean="0"/>
              <a:t>≈ </a:t>
            </a:r>
            <a:r>
              <a:rPr lang="nl-NL" dirty="0" smtClean="0"/>
              <a:t>34%	</a:t>
            </a:r>
            <a:r>
              <a:rPr lang="nl-NL" dirty="0" err="1" smtClean="0"/>
              <a:t>Partially</a:t>
            </a:r>
            <a:r>
              <a:rPr lang="nl-NL" dirty="0" smtClean="0"/>
              <a:t> </a:t>
            </a:r>
            <a:r>
              <a:rPr lang="nl-NL" dirty="0" err="1" smtClean="0"/>
              <a:t>Implemented</a:t>
            </a:r>
            <a:r>
              <a:rPr lang="nl-NL" dirty="0" smtClean="0"/>
              <a:t> </a:t>
            </a:r>
            <a:r>
              <a:rPr lang="nl-NL" dirty="0" err="1" smtClean="0"/>
              <a:t>or</a:t>
            </a:r>
            <a:r>
              <a:rPr lang="nl-NL" dirty="0" smtClean="0"/>
              <a:t> </a:t>
            </a:r>
            <a:r>
              <a:rPr lang="nl-NL" dirty="0" err="1" smtClean="0"/>
              <a:t>ongoing</a:t>
            </a:r>
            <a:r>
              <a:rPr lang="nl-NL" dirty="0" smtClean="0"/>
              <a:t> </a:t>
            </a:r>
            <a:r>
              <a:rPr lang="nl-NL" dirty="0" smtClean="0"/>
              <a:t>				</a:t>
            </a:r>
            <a:r>
              <a:rPr lang="nl-NL" dirty="0" err="1" smtClean="0"/>
              <a:t>implementation</a:t>
            </a:r>
            <a:endParaRPr lang="nl-NL" dirty="0" smtClean="0"/>
          </a:p>
          <a:p>
            <a:pPr>
              <a:buNone/>
            </a:pPr>
            <a:r>
              <a:rPr lang="nl-NL" dirty="0" smtClean="0"/>
              <a:t>≈ 41 % </a:t>
            </a:r>
            <a:r>
              <a:rPr lang="nl-NL" dirty="0" smtClean="0"/>
              <a:t>	</a:t>
            </a:r>
            <a:r>
              <a:rPr lang="nl-NL" dirty="0" err="1" smtClean="0"/>
              <a:t>Not</a:t>
            </a:r>
            <a:r>
              <a:rPr lang="nl-NL" dirty="0" smtClean="0"/>
              <a:t> </a:t>
            </a:r>
            <a:r>
              <a:rPr lang="nl-NL" dirty="0" err="1" smtClean="0"/>
              <a:t>Implemented</a:t>
            </a:r>
            <a:r>
              <a:rPr lang="nl-NL" dirty="0" smtClean="0"/>
              <a:t> </a:t>
            </a:r>
            <a:r>
              <a:rPr lang="nl-NL" dirty="0" err="1" smtClean="0"/>
              <a:t>or</a:t>
            </a:r>
            <a:r>
              <a:rPr lang="nl-NL" dirty="0" smtClean="0"/>
              <a:t> </a:t>
            </a:r>
            <a:r>
              <a:rPr lang="nl-NL" dirty="0" err="1" smtClean="0"/>
              <a:t>Not</a:t>
            </a:r>
            <a:r>
              <a:rPr lang="nl-NL" dirty="0" smtClean="0"/>
              <a:t> </a:t>
            </a:r>
            <a:r>
              <a:rPr lang="nl-NL" dirty="0" err="1" smtClean="0"/>
              <a:t>Applicable</a:t>
            </a:r>
            <a:endParaRPr lang="nl-NL" dirty="0" smtClean="0">
              <a:latin typeface="12 pt Helvetica* 55 Roman   054" charset="0"/>
              <a:ea typeface="ＭＳ Ｐゴシック" pitchFamily="34" charset="-128"/>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solidFill>
            <a:srgbClr val="92D050"/>
          </a:solidFill>
        </p:spPr>
        <p:txBody>
          <a:bodyPr/>
          <a:lstStyle/>
          <a:p>
            <a:r>
              <a:rPr lang="en-US" dirty="0" smtClean="0"/>
              <a:t>Key positive findings</a:t>
            </a:r>
          </a:p>
        </p:txBody>
      </p:sp>
      <p:sp>
        <p:nvSpPr>
          <p:cNvPr id="13315" name="Content Placeholder 2"/>
          <p:cNvSpPr>
            <a:spLocks noGrp="1"/>
          </p:cNvSpPr>
          <p:nvPr>
            <p:ph idx="1"/>
          </p:nvPr>
        </p:nvSpPr>
        <p:spPr/>
        <p:txBody>
          <a:bodyPr/>
          <a:lstStyle/>
          <a:p>
            <a:pPr marL="0" indent="0">
              <a:buFontTx/>
              <a:buNone/>
            </a:pPr>
            <a:endParaRPr lang="en-US" sz="2800" dirty="0" smtClean="0"/>
          </a:p>
          <a:p>
            <a:pPr marL="0" indent="0"/>
            <a:r>
              <a:rPr lang="en-US" sz="2800" dirty="0" smtClean="0"/>
              <a:t>Elements of a Regulatory System in place</a:t>
            </a:r>
          </a:p>
          <a:p>
            <a:pPr marL="0" indent="0"/>
            <a:r>
              <a:rPr lang="en-US" sz="2800" dirty="0" smtClean="0"/>
              <a:t>Legal framework provide overall sustainability</a:t>
            </a:r>
          </a:p>
          <a:p>
            <a:pPr marL="0" indent="0"/>
            <a:r>
              <a:rPr lang="en-US" sz="2800" dirty="0" smtClean="0"/>
              <a:t>Registry Committee well established by law and processes well documented </a:t>
            </a:r>
          </a:p>
          <a:p>
            <a:pPr marL="0" indent="0"/>
            <a:r>
              <a:rPr lang="en-US" sz="2800" dirty="0" smtClean="0"/>
              <a:t>Inspectorate good formed </a:t>
            </a:r>
          </a:p>
          <a:p>
            <a:pPr marL="0" indent="0"/>
            <a:r>
              <a:rPr lang="en-US" sz="2800" dirty="0" smtClean="0"/>
              <a:t>Regulatory team conscious about their role and responsibilities, and open-minded about the pre-evaluation process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nl-NL" dirty="0"/>
          </a:p>
        </p:txBody>
      </p:sp>
      <p:sp>
        <p:nvSpPr>
          <p:cNvPr id="3" name="Content Placeholder 2"/>
          <p:cNvSpPr>
            <a:spLocks noGrp="1"/>
          </p:cNvSpPr>
          <p:nvPr>
            <p:ph idx="1"/>
          </p:nvPr>
        </p:nvSpPr>
        <p:spPr>
          <a:xfrm>
            <a:off x="457200" y="959224"/>
            <a:ext cx="8229600" cy="5602941"/>
          </a:xfrm>
        </p:spPr>
        <p:txBody>
          <a:bodyPr/>
          <a:lstStyle/>
          <a:p>
            <a:r>
              <a:rPr lang="en-US" sz="2100" dirty="0" smtClean="0"/>
              <a:t>Define the MNR System</a:t>
            </a:r>
          </a:p>
          <a:p>
            <a:r>
              <a:rPr lang="en-US" sz="2100" dirty="0" smtClean="0"/>
              <a:t>Update legislation</a:t>
            </a:r>
            <a:endParaRPr lang="en-US" sz="2100" dirty="0" smtClean="0"/>
          </a:p>
          <a:p>
            <a:r>
              <a:rPr lang="en-US" sz="2100" dirty="0" smtClean="0"/>
              <a:t>Develop quality management system for documentation</a:t>
            </a:r>
          </a:p>
          <a:p>
            <a:r>
              <a:rPr lang="en-US" sz="2100" dirty="0" smtClean="0"/>
              <a:t>Improve public communication and outreach</a:t>
            </a:r>
          </a:p>
          <a:p>
            <a:r>
              <a:rPr lang="en-US" sz="2100" dirty="0" smtClean="0"/>
              <a:t>Create code of conduct for regulators</a:t>
            </a:r>
          </a:p>
          <a:p>
            <a:r>
              <a:rPr lang="en-US" sz="2100" dirty="0" smtClean="0"/>
              <a:t>Enhance MA registry functionality</a:t>
            </a:r>
          </a:p>
          <a:p>
            <a:r>
              <a:rPr lang="en-US" sz="2100" dirty="0" smtClean="0"/>
              <a:t>Develop guidance to improve MA process as Risk/Benefit assessment</a:t>
            </a:r>
          </a:p>
          <a:p>
            <a:r>
              <a:rPr lang="en-US" sz="2100" dirty="0" smtClean="0"/>
              <a:t>Improve utilization of regulatory decisions, reports, and background information from other NRAs</a:t>
            </a:r>
          </a:p>
          <a:p>
            <a:r>
              <a:rPr lang="en-US" sz="2100" dirty="0" smtClean="0"/>
              <a:t>Clarify different requirements for innovative and generic drugs</a:t>
            </a:r>
          </a:p>
          <a:p>
            <a:r>
              <a:rPr lang="en-US" sz="2100" dirty="0" smtClean="0"/>
              <a:t> Plan for internal human resource development and continuing training</a:t>
            </a:r>
          </a:p>
          <a:p>
            <a:r>
              <a:rPr lang="en-US" sz="2100" dirty="0" smtClean="0"/>
              <a:t>GMP inspection of local manufacturers and registration of local products</a:t>
            </a:r>
          </a:p>
          <a:p>
            <a:pPr>
              <a:buNone/>
            </a:pPr>
            <a:endParaRPr lang="en-US" sz="2100" dirty="0" smtClean="0"/>
          </a:p>
          <a:p>
            <a:endParaRPr lang="nl-NL" sz="2100" dirty="0"/>
          </a:p>
        </p:txBody>
      </p:sp>
      <p:sp>
        <p:nvSpPr>
          <p:cNvPr id="4" name="Slide Number Placeholder 3"/>
          <p:cNvSpPr>
            <a:spLocks noGrp="1"/>
          </p:cNvSpPr>
          <p:nvPr>
            <p:ph type="sldNum" sz="quarter" idx="12"/>
          </p:nvPr>
        </p:nvSpPr>
        <p:spPr/>
        <p:txBody>
          <a:bodyPr/>
          <a:lstStyle/>
          <a:p>
            <a:pPr>
              <a:defRPr/>
            </a:pPr>
            <a:fld id="{9FBBA97E-2C70-4041-B2E7-77F5F44B66B9}"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r>
              <a:rPr lang="en-US" dirty="0" err="1" smtClean="0"/>
              <a:t>ctd</a:t>
            </a:r>
            <a:endParaRPr lang="nl-NL" dirty="0"/>
          </a:p>
        </p:txBody>
      </p:sp>
      <p:sp>
        <p:nvSpPr>
          <p:cNvPr id="3" name="Content Placeholder 2"/>
          <p:cNvSpPr>
            <a:spLocks noGrp="1"/>
          </p:cNvSpPr>
          <p:nvPr>
            <p:ph idx="1"/>
          </p:nvPr>
        </p:nvSpPr>
        <p:spPr>
          <a:xfrm>
            <a:off x="277906" y="1600200"/>
            <a:ext cx="8408894" cy="5437094"/>
          </a:xfrm>
        </p:spPr>
        <p:txBody>
          <a:bodyPr/>
          <a:lstStyle/>
          <a:p>
            <a:r>
              <a:rPr lang="en-US" sz="2000" dirty="0" smtClean="0"/>
              <a:t>Use of PSUR for safety monitoring</a:t>
            </a:r>
          </a:p>
          <a:p>
            <a:r>
              <a:rPr lang="en-US" sz="2000" dirty="0" smtClean="0"/>
              <a:t>Create institutional relationship with immunization program related to AEFI</a:t>
            </a:r>
          </a:p>
          <a:p>
            <a:r>
              <a:rPr lang="en-US" sz="2000" dirty="0" smtClean="0"/>
              <a:t>Establish guidelines for internal procedures on </a:t>
            </a:r>
            <a:r>
              <a:rPr lang="en-US" sz="2000" dirty="0" err="1" smtClean="0"/>
              <a:t>pharmacovigilance</a:t>
            </a:r>
            <a:r>
              <a:rPr lang="en-US" sz="2000" dirty="0" smtClean="0"/>
              <a:t> Risk/Benefit assessment</a:t>
            </a:r>
          </a:p>
          <a:p>
            <a:r>
              <a:rPr lang="en-US" sz="2000" dirty="0" smtClean="0"/>
              <a:t>Establish guidelines for regulated MAH</a:t>
            </a:r>
          </a:p>
          <a:p>
            <a:r>
              <a:rPr lang="en-US" sz="2000" dirty="0" smtClean="0"/>
              <a:t>Define guidelines for GCP</a:t>
            </a:r>
          </a:p>
          <a:p>
            <a:r>
              <a:rPr lang="en-US" sz="2000" dirty="0" smtClean="0"/>
              <a:t>Develop official guidance for GMP activities</a:t>
            </a:r>
          </a:p>
          <a:p>
            <a:r>
              <a:rPr lang="en-US" sz="2000" dirty="0" smtClean="0"/>
              <a:t>Implement quality management system for inspections</a:t>
            </a:r>
          </a:p>
          <a:p>
            <a:r>
              <a:rPr lang="en-US" sz="2000" dirty="0" smtClean="0"/>
              <a:t>Develop risk-based criteria for inspections</a:t>
            </a:r>
          </a:p>
          <a:p>
            <a:r>
              <a:rPr lang="en-US" sz="2000" dirty="0" smtClean="0"/>
              <a:t>Develop official guidance for using </a:t>
            </a:r>
            <a:r>
              <a:rPr lang="en-US" sz="2000" dirty="0" err="1" smtClean="0"/>
              <a:t>GxP</a:t>
            </a:r>
            <a:r>
              <a:rPr lang="en-US" sz="2000" dirty="0" smtClean="0"/>
              <a:t>, including training inspectors for these practices</a:t>
            </a:r>
          </a:p>
          <a:p>
            <a:r>
              <a:rPr lang="en-US" sz="2000" dirty="0" smtClean="0"/>
              <a:t>Implementing the QMS</a:t>
            </a:r>
          </a:p>
          <a:p>
            <a:r>
              <a:rPr lang="en-US" sz="2000" dirty="0" smtClean="0"/>
              <a:t>Code of conduct and conflict of interest</a:t>
            </a:r>
            <a:endParaRPr lang="nl-NL" sz="2000" dirty="0"/>
          </a:p>
        </p:txBody>
      </p:sp>
      <p:sp>
        <p:nvSpPr>
          <p:cNvPr id="4" name="Slide Number Placeholder 3"/>
          <p:cNvSpPr>
            <a:spLocks noGrp="1"/>
          </p:cNvSpPr>
          <p:nvPr>
            <p:ph type="sldNum" sz="quarter" idx="12"/>
          </p:nvPr>
        </p:nvSpPr>
        <p:spPr/>
        <p:txBody>
          <a:bodyPr/>
          <a:lstStyle/>
          <a:p>
            <a:pPr>
              <a:defRPr/>
            </a:pPr>
            <a:fld id="{9FBBA97E-2C70-4041-B2E7-77F5F44B66B9}"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94050" y="274638"/>
            <a:ext cx="5338763" cy="1143000"/>
          </a:xfrm>
          <a:solidFill>
            <a:schemeClr val="bg2">
              <a:lumMod val="40000"/>
              <a:lumOff val="60000"/>
            </a:schemeClr>
          </a:solidFill>
        </p:spPr>
        <p:style>
          <a:lnRef idx="3">
            <a:schemeClr val="lt1"/>
          </a:lnRef>
          <a:fillRef idx="1">
            <a:schemeClr val="accent5"/>
          </a:fillRef>
          <a:effectRef idx="1">
            <a:schemeClr val="accent5"/>
          </a:effectRef>
          <a:fontRef idx="minor">
            <a:schemeClr val="lt1"/>
          </a:fontRef>
        </p:style>
        <p:txBody>
          <a:bodyPr>
            <a:normAutofit/>
          </a:bodyPr>
          <a:lstStyle/>
          <a:p>
            <a:pPr>
              <a:defRPr/>
            </a:pPr>
            <a:r>
              <a:rPr lang="en-US" sz="3200" dirty="0" smtClean="0">
                <a:solidFill>
                  <a:schemeClr val="tx1"/>
                </a:solidFill>
              </a:rPr>
              <a:t>NRA </a:t>
            </a:r>
            <a:r>
              <a:rPr lang="en-US" sz="3200" dirty="0" smtClean="0">
                <a:solidFill>
                  <a:schemeClr val="tx1"/>
                </a:solidFill>
              </a:rPr>
              <a:t>Pre-evaluation </a:t>
            </a:r>
            <a:r>
              <a:rPr lang="en-US" sz="3200" dirty="0" smtClean="0">
                <a:solidFill>
                  <a:schemeClr val="tx1"/>
                </a:solidFill>
              </a:rPr>
              <a:t>Outputs</a:t>
            </a:r>
            <a:endParaRPr lang="en-US" sz="3200" dirty="0">
              <a:solidFill>
                <a:schemeClr val="tx1"/>
              </a:solidFill>
            </a:endParaRPr>
          </a:p>
        </p:txBody>
      </p:sp>
      <p:graphicFrame>
        <p:nvGraphicFramePr>
          <p:cNvPr id="4" name="Espaço Reservado para Conteúdo 3"/>
          <p:cNvGraphicFramePr>
            <a:graphicFrameLocks noGrp="1"/>
          </p:cNvGraphicFramePr>
          <p:nvPr>
            <p:ph idx="1"/>
          </p:nvPr>
        </p:nvGraphicFramePr>
        <p:xfrm>
          <a:off x="4859338" y="4508500"/>
          <a:ext cx="4114800" cy="1143000"/>
        </p:xfrm>
        <a:graphic>
          <a:graphicData uri="http://schemas.openxmlformats.org/drawingml/2006/table">
            <a:tbl>
              <a:tblPr firstRow="1" bandRow="1">
                <a:tableStyleId>{5940675A-B579-460E-94D1-54222C63F5DA}</a:tableStyleId>
              </a:tblPr>
              <a:tblGrid>
                <a:gridCol w="4114800"/>
              </a:tblGrid>
              <a:tr h="366183">
                <a:tc>
                  <a:txBody>
                    <a:bodyPr/>
                    <a:lstStyle/>
                    <a:p>
                      <a:pPr algn="ctr"/>
                      <a:r>
                        <a:rPr lang="es-ES" sz="1800" b="1" noProof="0" dirty="0" err="1" smtClean="0">
                          <a:solidFill>
                            <a:schemeClr val="bg1"/>
                          </a:solidFill>
                        </a:rPr>
                        <a:t>Priority</a:t>
                      </a:r>
                      <a:r>
                        <a:rPr lang="es-ES" sz="1800" b="1" noProof="0" dirty="0" smtClean="0">
                          <a:solidFill>
                            <a:schemeClr val="bg1"/>
                          </a:solidFill>
                        </a:rPr>
                        <a:t> </a:t>
                      </a:r>
                      <a:r>
                        <a:rPr lang="es-ES" sz="1800" b="1" noProof="0" dirty="0" err="1" smtClean="0">
                          <a:solidFill>
                            <a:schemeClr val="bg1"/>
                          </a:solidFill>
                        </a:rPr>
                        <a:t>intervention</a:t>
                      </a:r>
                      <a:endParaRPr lang="es-ES" sz="1800" b="1" noProof="0" dirty="0">
                        <a:solidFill>
                          <a:schemeClr val="bg1"/>
                        </a:solidFill>
                      </a:endParaRPr>
                    </a:p>
                  </a:txBody>
                  <a:tcPr marT="45773" marB="45773">
                    <a:solidFill>
                      <a:srgbClr val="FF0000"/>
                    </a:solidFill>
                  </a:tcPr>
                </a:tc>
              </a:tr>
              <a:tr h="366183">
                <a:tc>
                  <a:txBody>
                    <a:bodyPr/>
                    <a:lstStyle/>
                    <a:p>
                      <a:pPr algn="ctr"/>
                      <a:r>
                        <a:rPr lang="es-ES" sz="1800" b="1" noProof="0" dirty="0" err="1" smtClean="0"/>
                        <a:t>Action</a:t>
                      </a:r>
                      <a:r>
                        <a:rPr lang="es-ES" sz="1800" b="1" baseline="0" noProof="0" dirty="0" smtClean="0"/>
                        <a:t> </a:t>
                      </a:r>
                      <a:r>
                        <a:rPr lang="es-ES" sz="1800" b="1" baseline="0" noProof="0" dirty="0" err="1" smtClean="0"/>
                        <a:t>needed</a:t>
                      </a:r>
                      <a:endParaRPr lang="es-ES" sz="1800" b="1" noProof="0" dirty="0"/>
                    </a:p>
                  </a:txBody>
                  <a:tcPr marT="45773" marB="45773">
                    <a:solidFill>
                      <a:srgbClr val="FFFF00"/>
                    </a:solidFill>
                  </a:tcPr>
                </a:tc>
              </a:tr>
              <a:tr h="410634">
                <a:tc>
                  <a:txBody>
                    <a:bodyPr/>
                    <a:lstStyle/>
                    <a:p>
                      <a:pPr algn="ctr"/>
                      <a:r>
                        <a:rPr lang="es-ES" sz="1800" b="1" noProof="0" dirty="0" smtClean="0"/>
                        <a:t>Posible </a:t>
                      </a:r>
                      <a:r>
                        <a:rPr lang="es-ES" sz="1800" b="1" noProof="0" dirty="0" err="1" smtClean="0"/>
                        <a:t>improvement</a:t>
                      </a:r>
                      <a:endParaRPr lang="es-ES" sz="1800" b="1" noProof="0" dirty="0"/>
                    </a:p>
                  </a:txBody>
                  <a:tcPr marT="45773" marB="45773">
                    <a:solidFill>
                      <a:srgbClr val="92D050"/>
                    </a:solidFill>
                  </a:tcPr>
                </a:tc>
              </a:tr>
            </a:tbl>
          </a:graphicData>
        </a:graphic>
      </p:graphicFrame>
      <p:sp>
        <p:nvSpPr>
          <p:cNvPr id="8" name="Retângulo 7"/>
          <p:cNvSpPr/>
          <p:nvPr/>
        </p:nvSpPr>
        <p:spPr>
          <a:xfrm>
            <a:off x="2916238" y="2111375"/>
            <a:ext cx="4608512" cy="1938338"/>
          </a:xfrm>
          <a:prstGeom prst="rect">
            <a:avLst/>
          </a:prstGeom>
          <a:solidFill>
            <a:schemeClr val="accent3">
              <a:lumMod val="60000"/>
              <a:lumOff val="4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a:spAutoFit/>
          </a:bodyPr>
          <a:lstStyle/>
          <a:p>
            <a:pPr marL="571500" indent="-571500">
              <a:buFont typeface="Arial" pitchFamily="34" charset="0"/>
              <a:buChar char="•"/>
              <a:defRPr/>
            </a:pPr>
            <a:r>
              <a:rPr lang="en-US" sz="2400" dirty="0">
                <a:solidFill>
                  <a:prstClr val="black"/>
                </a:solidFill>
                <a:latin typeface="Arial" panose="020B0604020202020204" pitchFamily="34" charset="0"/>
              </a:rPr>
              <a:t>Assess strengths</a:t>
            </a:r>
          </a:p>
          <a:p>
            <a:pPr marL="571500" indent="-571500">
              <a:buFont typeface="Arial" pitchFamily="34" charset="0"/>
              <a:buChar char="•"/>
              <a:defRPr/>
            </a:pPr>
            <a:r>
              <a:rPr lang="en-US" sz="2400" dirty="0">
                <a:solidFill>
                  <a:prstClr val="black"/>
                </a:solidFill>
                <a:latin typeface="Arial" panose="020B0604020202020204" pitchFamily="34" charset="0"/>
              </a:rPr>
              <a:t>Opportunities for improvement</a:t>
            </a:r>
          </a:p>
          <a:p>
            <a:pPr marL="571500" indent="-571500">
              <a:buFont typeface="Arial" pitchFamily="34" charset="0"/>
              <a:buChar char="•"/>
              <a:defRPr/>
            </a:pPr>
            <a:r>
              <a:rPr lang="en-US" sz="2400" dirty="0">
                <a:solidFill>
                  <a:prstClr val="black"/>
                </a:solidFill>
                <a:latin typeface="Arial" panose="020B0604020202020204" pitchFamily="34" charset="0"/>
              </a:rPr>
              <a:t>Set priorities</a:t>
            </a:r>
          </a:p>
          <a:p>
            <a:pPr marL="571500" indent="-571500">
              <a:buFont typeface="Arial" pitchFamily="34" charset="0"/>
              <a:buChar char="•"/>
              <a:defRPr/>
            </a:pPr>
            <a:r>
              <a:rPr lang="en-US" sz="2400" dirty="0">
                <a:solidFill>
                  <a:prstClr val="black"/>
                </a:solidFill>
                <a:latin typeface="Arial" panose="020B0604020202020204" pitchFamily="34" charset="0"/>
              </a:rPr>
              <a:t>Baseline data for monitoring </a:t>
            </a:r>
          </a:p>
        </p:txBody>
      </p:sp>
      <p:sp>
        <p:nvSpPr>
          <p:cNvPr id="10" name="Seta em curva para baixo 9"/>
          <p:cNvSpPr/>
          <p:nvPr/>
        </p:nvSpPr>
        <p:spPr>
          <a:xfrm rot="3642147">
            <a:off x="7443788" y="3078163"/>
            <a:ext cx="1976437" cy="522287"/>
          </a:xfrm>
          <a:prstGeom prst="curvedDownArrow">
            <a:avLst>
              <a:gd name="adj1" fmla="val 25000"/>
              <a:gd name="adj2" fmla="val 50000"/>
              <a:gd name="adj3" fmla="val 4293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solidFill>
            </a:endParaRPr>
          </a:p>
        </p:txBody>
      </p:sp>
      <p:pic>
        <p:nvPicPr>
          <p:cNvPr id="10255" name="Picture 2" descr="http://t0.gstatic.com/images?q=tbn:ANd9GcSzHEeXa6KQO853yov-8KEuYAytpQ4XwXJJquK2bAy6ggxB3Lc7"/>
          <p:cNvPicPr>
            <a:picLocks noChangeAspect="1" noChangeArrowheads="1"/>
          </p:cNvPicPr>
          <p:nvPr/>
        </p:nvPicPr>
        <p:blipFill>
          <a:blip r:embed="rId2"/>
          <a:srcRect/>
          <a:stretch>
            <a:fillRect/>
          </a:stretch>
        </p:blipFill>
        <p:spPr bwMode="auto">
          <a:xfrm>
            <a:off x="352425" y="165100"/>
            <a:ext cx="2419350" cy="1895475"/>
          </a:xfrm>
          <a:prstGeom prst="rect">
            <a:avLst/>
          </a:prstGeom>
          <a:noFill/>
          <a:ln w="9525">
            <a:solidFill>
              <a:schemeClr val="accent1"/>
            </a:solidFill>
            <a:miter lim="800000"/>
            <a:headEnd/>
            <a:tailEnd/>
          </a:ln>
        </p:spPr>
      </p:pic>
      <p:sp>
        <p:nvSpPr>
          <p:cNvPr id="7" name="8-Point Star 6"/>
          <p:cNvSpPr/>
          <p:nvPr/>
        </p:nvSpPr>
        <p:spPr>
          <a:xfrm>
            <a:off x="179388" y="5235575"/>
            <a:ext cx="3544887" cy="1382713"/>
          </a:xfrm>
          <a:prstGeom prst="star8">
            <a:avLst/>
          </a:prstGeom>
        </p:spPr>
        <p:style>
          <a:lnRef idx="1">
            <a:schemeClr val="accent2"/>
          </a:lnRef>
          <a:fillRef idx="3">
            <a:schemeClr val="accent2"/>
          </a:fillRef>
          <a:effectRef idx="2">
            <a:schemeClr val="accent2"/>
          </a:effectRef>
          <a:fontRef idx="minor">
            <a:schemeClr val="lt1"/>
          </a:fontRef>
        </p:style>
        <p:txBody>
          <a:bodyPr anchor="ctr"/>
          <a:lstStyle/>
          <a:p>
            <a:pPr algn="ctr"/>
            <a:r>
              <a:rPr lang="en-GB" b="1">
                <a:solidFill>
                  <a:srgbClr val="FFFFFF"/>
                </a:solidFill>
              </a:rPr>
              <a:t>Institutional Development Plan for NRA </a:t>
            </a:r>
            <a:endParaRPr lang="en-US">
              <a:solidFill>
                <a:srgbClr val="FFFFFF"/>
              </a:solidFill>
            </a:endParaRPr>
          </a:p>
        </p:txBody>
      </p:sp>
      <p:sp>
        <p:nvSpPr>
          <p:cNvPr id="12" name="Right Arrow 11"/>
          <p:cNvSpPr/>
          <p:nvPr/>
        </p:nvSpPr>
        <p:spPr>
          <a:xfrm rot="9296555">
            <a:off x="3608388" y="4911725"/>
            <a:ext cx="792162"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1325562"/>
          </a:xfrm>
          <a:solidFill>
            <a:srgbClr val="FF0000"/>
          </a:solidFill>
        </p:spPr>
        <p:txBody>
          <a:bodyPr/>
          <a:lstStyle/>
          <a:p>
            <a:r>
              <a:rPr lang="en-US" dirty="0" smtClean="0"/>
              <a:t>Overall Recommendation</a:t>
            </a:r>
          </a:p>
        </p:txBody>
      </p:sp>
      <p:sp>
        <p:nvSpPr>
          <p:cNvPr id="32771" name="Content Placeholder 2"/>
          <p:cNvSpPr>
            <a:spLocks noGrp="1"/>
          </p:cNvSpPr>
          <p:nvPr>
            <p:ph idx="1"/>
          </p:nvPr>
        </p:nvSpPr>
        <p:spPr/>
        <p:txBody>
          <a:bodyPr/>
          <a:lstStyle/>
          <a:p>
            <a:r>
              <a:rPr lang="en-US" smtClean="0"/>
              <a:t>Implement Institutional Development Plan</a:t>
            </a:r>
          </a:p>
        </p:txBody>
      </p:sp>
      <p:graphicFrame>
        <p:nvGraphicFramePr>
          <p:cNvPr id="4" name="Content Placeholder 3"/>
          <p:cNvGraphicFramePr>
            <a:graphicFrameLocks noGrp="1"/>
          </p:cNvGraphicFramePr>
          <p:nvPr/>
        </p:nvGraphicFramePr>
        <p:xfrm>
          <a:off x="250825" y="3271838"/>
          <a:ext cx="8569325" cy="2260602"/>
        </p:xfrm>
        <a:graphic>
          <a:graphicData uri="http://schemas.openxmlformats.org/drawingml/2006/table">
            <a:tbl>
              <a:tblPr/>
              <a:tblGrid>
                <a:gridCol w="1116013"/>
                <a:gridCol w="1157287"/>
                <a:gridCol w="1081088"/>
                <a:gridCol w="1025525"/>
                <a:gridCol w="1068387"/>
                <a:gridCol w="1025525"/>
                <a:gridCol w="1211263"/>
                <a:gridCol w="884237"/>
              </a:tblGrid>
              <a:tr h="1131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Module</a:t>
                      </a:r>
                      <a:endParaRPr kumimoji="0" lang="en-US" sz="1600" b="1"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Indicator</a:t>
                      </a:r>
                      <a:endParaRPr kumimoji="0" lang="en-US" sz="1600" b="1"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Action (verb)</a:t>
                      </a:r>
                      <a:endParaRPr kumimoji="0" lang="en-US" sz="1600" b="1"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How</a:t>
                      </a:r>
                      <a:endParaRPr kumimoji="0" lang="en-US" sz="1600" b="1"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When</a:t>
                      </a:r>
                      <a:endParaRPr kumimoji="0" lang="en-US" sz="1600" b="1"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Why</a:t>
                      </a:r>
                      <a:endParaRPr kumimoji="0" lang="en-US" sz="1600" b="1"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Impact if completed</a:t>
                      </a:r>
                      <a:endParaRPr kumimoji="0" lang="en-US" sz="1600" b="1"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Resp.</a:t>
                      </a:r>
                      <a:endParaRPr kumimoji="0" lang="en-US" sz="1600" b="1"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 </a:t>
                      </a:r>
                      <a:endParaRPr kumimoji="0" lang="en-US" sz="1600" b="1"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 </a:t>
                      </a: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 </a:t>
                      </a: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 </a:t>
                      </a: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 </a:t>
                      </a: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 </a:t>
                      </a: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 </a:t>
                      </a: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 </a:t>
                      </a: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rPr>
                        <a:t> </a:t>
                      </a:r>
                      <a:endParaRPr kumimoji="0" lang="en-US" sz="1600" b="1"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 </a:t>
                      </a: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 </a:t>
                      </a: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 </a:t>
                      </a: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 </a:t>
                      </a: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 </a:t>
                      </a: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 </a:t>
                      </a: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 </a:t>
                      </a: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Helvetica" pitchFamily="34" charset="0"/>
                        <a:ea typeface="Arial Unicode MS"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32819" name="Rectangle 4"/>
          <p:cNvSpPr>
            <a:spLocks noChangeArrowheads="1"/>
          </p:cNvSpPr>
          <p:nvPr/>
        </p:nvSpPr>
        <p:spPr bwMode="auto">
          <a:xfrm>
            <a:off x="827088" y="2330450"/>
            <a:ext cx="5148262" cy="738188"/>
          </a:xfrm>
          <a:prstGeom prst="rect">
            <a:avLst/>
          </a:prstGeom>
          <a:noFill/>
          <a:ln w="9525">
            <a:noFill/>
            <a:miter lim="800000"/>
            <a:headEnd/>
            <a:tailEnd/>
          </a:ln>
        </p:spPr>
        <p:txBody>
          <a:bodyPr>
            <a:spAutoFit/>
          </a:bodyPr>
          <a:lstStyle/>
          <a:p>
            <a:r>
              <a:rPr lang="en-US" sz="1400">
                <a:solidFill>
                  <a:srgbClr val="000000"/>
                </a:solidFill>
                <a:latin typeface="Helvetica" pitchFamily="34" charset="0"/>
                <a:ea typeface="Arial Unicode MS" pitchFamily="34" charset="-128"/>
                <a:cs typeface="Times New Roman" pitchFamily="18" charset="0"/>
              </a:rPr>
              <a:t>I-Technical and Functional level</a:t>
            </a:r>
          </a:p>
          <a:p>
            <a:r>
              <a:rPr lang="en-US" sz="1400">
                <a:solidFill>
                  <a:srgbClr val="000000"/>
                </a:solidFill>
                <a:latin typeface="Helvetica" pitchFamily="34" charset="0"/>
                <a:ea typeface="Arial Unicode MS" pitchFamily="34" charset="-128"/>
                <a:cs typeface="Times New Roman" pitchFamily="18" charset="0"/>
              </a:rPr>
              <a:t> </a:t>
            </a:r>
          </a:p>
          <a:p>
            <a:r>
              <a:rPr lang="en-US" sz="1400">
                <a:solidFill>
                  <a:srgbClr val="000000"/>
                </a:solidFill>
                <a:latin typeface="Helvetica" pitchFamily="34" charset="0"/>
                <a:ea typeface="Arial Unicode MS" pitchFamily="34" charset="-128"/>
                <a:cs typeface="Times New Roman" pitchFamily="18" charset="0"/>
              </a:rPr>
              <a:t>I.A. Actions to perform</a:t>
            </a:r>
          </a:p>
        </p:txBody>
      </p:sp>
      <p:sp>
        <p:nvSpPr>
          <p:cNvPr id="32820" name="Rectangle 5"/>
          <p:cNvSpPr>
            <a:spLocks noChangeArrowheads="1"/>
          </p:cNvSpPr>
          <p:nvPr/>
        </p:nvSpPr>
        <p:spPr bwMode="auto">
          <a:xfrm>
            <a:off x="936625" y="5786438"/>
            <a:ext cx="4572000" cy="738187"/>
          </a:xfrm>
          <a:prstGeom prst="rect">
            <a:avLst/>
          </a:prstGeom>
          <a:noFill/>
          <a:ln w="9525">
            <a:noFill/>
            <a:miter lim="800000"/>
            <a:headEnd/>
            <a:tailEnd/>
          </a:ln>
        </p:spPr>
        <p:txBody>
          <a:bodyPr>
            <a:spAutoFit/>
          </a:bodyPr>
          <a:lstStyle/>
          <a:p>
            <a:r>
              <a:rPr lang="en-US" sz="1400">
                <a:solidFill>
                  <a:srgbClr val="000000"/>
                </a:solidFill>
                <a:latin typeface="Helvetica" pitchFamily="34" charset="0"/>
                <a:ea typeface="Arial Unicode MS" pitchFamily="34" charset="-128"/>
                <a:cs typeface="Times New Roman" pitchFamily="18" charset="0"/>
              </a:rPr>
              <a:t>II-CMO/Directorate Level</a:t>
            </a:r>
          </a:p>
          <a:p>
            <a:r>
              <a:rPr lang="en-US" sz="1400">
                <a:solidFill>
                  <a:srgbClr val="000000"/>
                </a:solidFill>
                <a:latin typeface="Helvetica" pitchFamily="34" charset="0"/>
                <a:ea typeface="Arial Unicode MS" pitchFamily="34" charset="-128"/>
                <a:cs typeface="Times New Roman" pitchFamily="18" charset="0"/>
              </a:rPr>
              <a:t> </a:t>
            </a:r>
          </a:p>
          <a:p>
            <a:r>
              <a:rPr lang="en-US" sz="1400">
                <a:solidFill>
                  <a:srgbClr val="000000"/>
                </a:solidFill>
                <a:latin typeface="Helvetica" pitchFamily="34" charset="0"/>
                <a:ea typeface="Arial Unicode MS" pitchFamily="34" charset="-128"/>
                <a:cs typeface="Times New Roman" pitchFamily="18" charset="0"/>
              </a:rPr>
              <a:t>II.A. Actions to perform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title"/>
          </p:nvPr>
        </p:nvSpPr>
        <p:spPr>
          <a:xfrm>
            <a:off x="428625" y="285750"/>
            <a:ext cx="2471738" cy="461963"/>
          </a:xfrm>
          <a:noFill/>
        </p:spPr>
        <p:txBody>
          <a:bodyPr>
            <a:spAutoFit/>
          </a:bodyPr>
          <a:lstStyle/>
          <a:p>
            <a:r>
              <a:rPr lang="en-US" sz="2400" b="1" i="1" smtClean="0">
                <a:solidFill>
                  <a:srgbClr val="C00000"/>
                </a:solidFill>
              </a:rPr>
              <a:t>SURINAME</a:t>
            </a:r>
          </a:p>
        </p:txBody>
      </p:sp>
      <p:pic>
        <p:nvPicPr>
          <p:cNvPr id="4098" name="Picture 5"/>
          <p:cNvPicPr>
            <a:picLocks noGrp="1" noChangeAspect="1" noChangeArrowheads="1"/>
          </p:cNvPicPr>
          <p:nvPr>
            <p:ph idx="1"/>
          </p:nvPr>
        </p:nvPicPr>
        <p:blipFill>
          <a:blip r:embed="rId3" cstate="print"/>
          <a:srcRect/>
          <a:stretch>
            <a:fillRect/>
          </a:stretch>
        </p:blipFill>
        <p:spPr>
          <a:xfrm>
            <a:off x="2500313" y="1000125"/>
            <a:ext cx="3643312" cy="5000625"/>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763713" y="0"/>
            <a:ext cx="5256212" cy="1323975"/>
          </a:xfrm>
          <a:prstGeom prst="rect">
            <a:avLst/>
          </a:prstGeom>
          <a:noFill/>
          <a:ln w="9525">
            <a:noFill/>
            <a:miter lim="800000"/>
            <a:headEnd/>
            <a:tailEnd/>
          </a:ln>
        </p:spPr>
        <p:txBody>
          <a:bodyPr>
            <a:spAutoFit/>
          </a:bodyPr>
          <a:lstStyle/>
          <a:p>
            <a:pPr algn="ctr"/>
            <a:r>
              <a:rPr lang="en-US" sz="4000" b="1"/>
              <a:t>Next Steps and Proposed Timeline</a:t>
            </a:r>
          </a:p>
        </p:txBody>
      </p:sp>
      <p:sp>
        <p:nvSpPr>
          <p:cNvPr id="33795" name="TextBox 2"/>
          <p:cNvSpPr txBox="1">
            <a:spLocks noChangeArrowheads="1"/>
          </p:cNvSpPr>
          <p:nvPr/>
        </p:nvSpPr>
        <p:spPr bwMode="auto">
          <a:xfrm>
            <a:off x="323850" y="1268413"/>
            <a:ext cx="8567738" cy="4770437"/>
          </a:xfrm>
          <a:prstGeom prst="rect">
            <a:avLst/>
          </a:prstGeom>
          <a:noFill/>
          <a:ln w="9525">
            <a:noFill/>
            <a:miter lim="800000"/>
            <a:headEnd/>
            <a:tailEnd/>
          </a:ln>
        </p:spPr>
        <p:txBody>
          <a:bodyPr>
            <a:spAutoFit/>
          </a:bodyPr>
          <a:lstStyle/>
          <a:p>
            <a:pPr marL="285750" indent="-285750">
              <a:buFontTx/>
              <a:buChar char="•"/>
            </a:pPr>
            <a:r>
              <a:rPr lang="en-US" sz="2400" dirty="0"/>
              <a:t>End August - Formalize Ad Hoc Group for Develop and Implement Institutional Development Plan (IDP)</a:t>
            </a:r>
          </a:p>
          <a:p>
            <a:pPr marL="285750" indent="-285750">
              <a:buFontTx/>
              <a:buChar char="•"/>
            </a:pPr>
            <a:r>
              <a:rPr lang="en-US" sz="2400" dirty="0"/>
              <a:t>End October – Draft first version of IDP to Director of Health </a:t>
            </a:r>
          </a:p>
          <a:p>
            <a:pPr marL="285750" indent="-285750">
              <a:buFontTx/>
              <a:buChar char="•"/>
            </a:pPr>
            <a:r>
              <a:rPr lang="en-US" sz="2400" dirty="0"/>
              <a:t>End November  – Deliver 1</a:t>
            </a:r>
            <a:r>
              <a:rPr lang="en-US" sz="2400" baseline="30000" dirty="0"/>
              <a:t>st</a:t>
            </a:r>
            <a:r>
              <a:rPr lang="en-US" sz="2400" dirty="0"/>
              <a:t> status report on IDP implementation to PAHO</a:t>
            </a:r>
          </a:p>
          <a:p>
            <a:pPr marL="742950" lvl="1" indent="-285750">
              <a:buFontTx/>
              <a:buChar char="–"/>
            </a:pPr>
            <a:r>
              <a:rPr lang="en-US" sz="2000" dirty="0"/>
              <a:t>Amend IDP if necessary</a:t>
            </a:r>
          </a:p>
          <a:p>
            <a:pPr marL="285750" indent="-285750">
              <a:buFontTx/>
              <a:buChar char="•"/>
            </a:pPr>
            <a:r>
              <a:rPr lang="en-US" sz="2400" dirty="0"/>
              <a:t>February 2014  – Deliver 2</a:t>
            </a:r>
            <a:r>
              <a:rPr lang="en-US" sz="2400" baseline="30000" dirty="0"/>
              <a:t>nd</a:t>
            </a:r>
            <a:r>
              <a:rPr lang="en-US" sz="2400" dirty="0"/>
              <a:t> status report to PAHO</a:t>
            </a:r>
          </a:p>
          <a:p>
            <a:pPr marL="285750" indent="-285750">
              <a:buFontTx/>
              <a:buChar char="•"/>
            </a:pPr>
            <a:r>
              <a:rPr lang="en-US" sz="2400" dirty="0"/>
              <a:t>April 2014 – Conduct self-evaluation using 166 indicator tool</a:t>
            </a:r>
          </a:p>
          <a:p>
            <a:pPr marL="742950" lvl="1" indent="-285750">
              <a:buFontTx/>
              <a:buChar char="–"/>
            </a:pPr>
            <a:r>
              <a:rPr lang="en-US" sz="2000" dirty="0"/>
              <a:t>Amend IDP if necessary</a:t>
            </a:r>
          </a:p>
          <a:p>
            <a:pPr marL="285750" indent="-285750">
              <a:buFontTx/>
              <a:buChar char="•"/>
            </a:pPr>
            <a:r>
              <a:rPr lang="en-US" sz="2400" dirty="0"/>
              <a:t>June 2014 – Deliver 3</a:t>
            </a:r>
            <a:r>
              <a:rPr lang="en-US" sz="2400" baseline="30000" dirty="0"/>
              <a:t>rd</a:t>
            </a:r>
            <a:r>
              <a:rPr lang="en-US" sz="2400" dirty="0"/>
              <a:t> status report, including results of self-evaluation</a:t>
            </a:r>
          </a:p>
          <a:p>
            <a:pPr marL="285750" indent="-285750">
              <a:buFontTx/>
              <a:buChar char="•"/>
            </a:pPr>
            <a:r>
              <a:rPr lang="en-US" sz="2400" dirty="0"/>
              <a:t>July 2014 – Complete follow up pre-evaluation by PAHO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94447"/>
            <a:ext cx="7772400" cy="3206003"/>
          </a:xfrm>
        </p:spPr>
        <p:txBody>
          <a:bodyPr>
            <a:normAutofit fontScale="90000"/>
          </a:bodyPr>
          <a:lstStyle/>
          <a:p>
            <a:pPr algn="ctr"/>
            <a:r>
              <a:rPr lang="es-PA" dirty="0" smtClean="0"/>
              <a:t>DANK U WEL</a:t>
            </a:r>
            <a:br>
              <a:rPr lang="es-PA" dirty="0" smtClean="0"/>
            </a:br>
            <a:r>
              <a:rPr lang="es-PA" dirty="0" smtClean="0"/>
              <a:t>THANK YOU</a:t>
            </a:r>
            <a:br>
              <a:rPr lang="es-PA" dirty="0" smtClean="0"/>
            </a:br>
            <a:r>
              <a:rPr lang="es-PA" dirty="0" smtClean="0"/>
              <a:t>GRACIAS</a:t>
            </a:r>
            <a:br>
              <a:rPr lang="es-PA" dirty="0" smtClean="0"/>
            </a:br>
            <a:r>
              <a:rPr lang="es-PA" dirty="0" smtClean="0"/>
              <a:t>OBRIGADO</a:t>
            </a:r>
            <a:br>
              <a:rPr lang="es-PA" dirty="0" smtClean="0"/>
            </a:br>
            <a:endParaRPr lang="en-US" dirty="0"/>
          </a:p>
        </p:txBody>
      </p:sp>
      <p:sp>
        <p:nvSpPr>
          <p:cNvPr id="5" name="Subtitle 4"/>
          <p:cNvSpPr>
            <a:spLocks noGrp="1"/>
          </p:cNvSpPr>
          <p:nvPr>
            <p:ph type="subTitle" idx="1"/>
          </p:nvPr>
        </p:nvSpPr>
        <p:spPr/>
        <p:txBody>
          <a:bodyPr/>
          <a:lstStyle/>
          <a:p>
            <a:endParaRPr lang="en-US" dirty="0"/>
          </a:p>
        </p:txBody>
      </p:sp>
      <p:pic>
        <p:nvPicPr>
          <p:cNvPr id="6" name="Picture 5" descr="wapen.png"/>
          <p:cNvPicPr>
            <a:picLocks noChangeAspect="1"/>
          </p:cNvPicPr>
          <p:nvPr/>
        </p:nvPicPr>
        <p:blipFill>
          <a:blip r:embed="rId2" cstate="print"/>
          <a:stretch>
            <a:fillRect/>
          </a:stretch>
        </p:blipFill>
        <p:spPr>
          <a:xfrm>
            <a:off x="3581400" y="4038600"/>
            <a:ext cx="1810757" cy="14970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l="15724" t="4819" r="19534" b="4558"/>
          <a:stretch>
            <a:fillRect/>
          </a:stretch>
        </p:blipFill>
        <p:spPr bwMode="auto">
          <a:xfrm>
            <a:off x="73025" y="869576"/>
            <a:ext cx="5474580" cy="5683623"/>
          </a:xfrm>
          <a:prstGeom prst="rect">
            <a:avLst/>
          </a:prstGeom>
          <a:noFill/>
          <a:ln w="9525">
            <a:noFill/>
            <a:miter lim="800000"/>
            <a:headEnd/>
            <a:tailEnd/>
          </a:ln>
          <a:effectLst/>
        </p:spPr>
      </p:pic>
      <p:sp>
        <p:nvSpPr>
          <p:cNvPr id="64515" name="Rectangle 3"/>
          <p:cNvSpPr>
            <a:spLocks noGrp="1" noChangeArrowheads="1"/>
          </p:cNvSpPr>
          <p:nvPr>
            <p:ph sz="half" idx="1"/>
          </p:nvPr>
        </p:nvSpPr>
        <p:spPr>
          <a:xfrm>
            <a:off x="6096000" y="744070"/>
            <a:ext cx="3048000" cy="5732929"/>
          </a:xfrm>
        </p:spPr>
        <p:txBody>
          <a:bodyPr>
            <a:normAutofit fontScale="92500" lnSpcReduction="10000"/>
          </a:bodyPr>
          <a:lstStyle/>
          <a:p>
            <a:pPr>
              <a:lnSpc>
                <a:spcPct val="90000"/>
              </a:lnSpc>
            </a:pPr>
            <a:r>
              <a:rPr lang="en-US" sz="2000" b="1" dirty="0"/>
              <a:t>Coastal area</a:t>
            </a:r>
          </a:p>
          <a:p>
            <a:pPr lvl="1">
              <a:lnSpc>
                <a:spcPct val="90000"/>
              </a:lnSpc>
            </a:pPr>
            <a:r>
              <a:rPr lang="en-US" sz="1800" b="1" dirty="0"/>
              <a:t>2 Urban districts</a:t>
            </a:r>
          </a:p>
          <a:p>
            <a:pPr lvl="1">
              <a:lnSpc>
                <a:spcPct val="90000"/>
              </a:lnSpc>
            </a:pPr>
            <a:r>
              <a:rPr lang="en-US" sz="1800" b="1" dirty="0"/>
              <a:t>6 rural districts</a:t>
            </a:r>
          </a:p>
          <a:p>
            <a:pPr>
              <a:lnSpc>
                <a:spcPct val="90000"/>
              </a:lnSpc>
            </a:pPr>
            <a:r>
              <a:rPr lang="en-US" sz="2000" b="1" dirty="0"/>
              <a:t>Interior</a:t>
            </a:r>
          </a:p>
          <a:p>
            <a:pPr lvl="1">
              <a:lnSpc>
                <a:spcPct val="90000"/>
              </a:lnSpc>
            </a:pPr>
            <a:r>
              <a:rPr lang="en-US" sz="1800" b="1" dirty="0"/>
              <a:t>2 interior districts</a:t>
            </a:r>
          </a:p>
          <a:p>
            <a:pPr>
              <a:lnSpc>
                <a:spcPct val="90000"/>
              </a:lnSpc>
            </a:pPr>
            <a:r>
              <a:rPr lang="en-US" sz="2000" b="1" dirty="0"/>
              <a:t>Area 163 820</a:t>
            </a:r>
            <a:r>
              <a:rPr lang="en-US" sz="2000" dirty="0"/>
              <a:t> </a:t>
            </a:r>
            <a:r>
              <a:rPr lang="en-US" sz="2000" b="1" dirty="0"/>
              <a:t>Km²</a:t>
            </a:r>
          </a:p>
          <a:p>
            <a:pPr>
              <a:lnSpc>
                <a:spcPct val="90000"/>
              </a:lnSpc>
            </a:pPr>
            <a:r>
              <a:rPr lang="en-US" sz="2000" b="1" dirty="0"/>
              <a:t>Urban:  0.5%</a:t>
            </a:r>
          </a:p>
          <a:p>
            <a:pPr>
              <a:lnSpc>
                <a:spcPct val="90000"/>
              </a:lnSpc>
            </a:pPr>
            <a:r>
              <a:rPr lang="en-US" sz="2000" b="1" dirty="0"/>
              <a:t>Rural: 14.5%</a:t>
            </a:r>
          </a:p>
          <a:p>
            <a:pPr>
              <a:lnSpc>
                <a:spcPct val="90000"/>
              </a:lnSpc>
            </a:pPr>
            <a:r>
              <a:rPr lang="en-US" sz="2000" b="1" dirty="0"/>
              <a:t>Interior: 85%</a:t>
            </a:r>
          </a:p>
          <a:p>
            <a:pPr>
              <a:lnSpc>
                <a:spcPct val="90000"/>
              </a:lnSpc>
            </a:pPr>
            <a:r>
              <a:rPr lang="en-US" sz="2000" b="1" dirty="0" smtClean="0"/>
              <a:t>Population 509,970 (2007)</a:t>
            </a:r>
          </a:p>
          <a:p>
            <a:pPr>
              <a:lnSpc>
                <a:spcPct val="90000"/>
              </a:lnSpc>
            </a:pPr>
            <a:r>
              <a:rPr lang="en-US" sz="2000" b="1" dirty="0" smtClean="0"/>
              <a:t>Population density</a:t>
            </a:r>
            <a:endParaRPr lang="en-US" sz="2000" b="1" dirty="0"/>
          </a:p>
          <a:p>
            <a:pPr>
              <a:lnSpc>
                <a:spcPct val="90000"/>
              </a:lnSpc>
            </a:pPr>
            <a:r>
              <a:rPr lang="en-US" sz="2000" b="1" dirty="0"/>
              <a:t>Nationwide: 3 Urban: 526</a:t>
            </a:r>
          </a:p>
          <a:p>
            <a:pPr lvl="1">
              <a:lnSpc>
                <a:spcPct val="90000"/>
              </a:lnSpc>
            </a:pPr>
            <a:r>
              <a:rPr lang="en-US" sz="1800" b="1" dirty="0" err="1"/>
              <a:t>Par’bo</a:t>
            </a:r>
            <a:r>
              <a:rPr lang="en-US" sz="1800" b="1" dirty="0"/>
              <a:t>: 1335</a:t>
            </a:r>
          </a:p>
          <a:p>
            <a:pPr lvl="1">
              <a:lnSpc>
                <a:spcPct val="90000"/>
              </a:lnSpc>
            </a:pPr>
            <a:r>
              <a:rPr lang="en-US" sz="1800" b="1" dirty="0" err="1"/>
              <a:t>Wanica</a:t>
            </a:r>
            <a:r>
              <a:rPr lang="en-US" sz="1800" b="1" dirty="0"/>
              <a:t>: 194</a:t>
            </a:r>
          </a:p>
          <a:p>
            <a:pPr>
              <a:lnSpc>
                <a:spcPct val="90000"/>
              </a:lnSpc>
            </a:pPr>
            <a:r>
              <a:rPr lang="en-US" sz="2000" b="1" dirty="0"/>
              <a:t>Rural</a:t>
            </a:r>
          </a:p>
          <a:p>
            <a:pPr>
              <a:lnSpc>
                <a:spcPct val="90000"/>
              </a:lnSpc>
            </a:pPr>
            <a:r>
              <a:rPr lang="en-US" sz="2000" b="1" dirty="0"/>
              <a:t>Interior</a:t>
            </a:r>
          </a:p>
          <a:p>
            <a:pPr lvl="1">
              <a:lnSpc>
                <a:spcPct val="90000"/>
              </a:lnSpc>
            </a:pPr>
            <a:r>
              <a:rPr lang="en-US" sz="1800" b="1" dirty="0" err="1"/>
              <a:t>Brokopondo</a:t>
            </a:r>
            <a:r>
              <a:rPr lang="en-US" sz="1800" b="1" dirty="0"/>
              <a:t>: 2</a:t>
            </a:r>
          </a:p>
          <a:p>
            <a:pPr lvl="1">
              <a:lnSpc>
                <a:spcPct val="90000"/>
              </a:lnSpc>
            </a:pPr>
            <a:r>
              <a:rPr lang="en-US" sz="1800" b="1" dirty="0" err="1"/>
              <a:t>Sipaliwini</a:t>
            </a:r>
            <a:r>
              <a:rPr lang="en-US" sz="1800" b="1" dirty="0"/>
              <a:t>: 0.3</a:t>
            </a:r>
          </a:p>
          <a:p>
            <a:pPr>
              <a:lnSpc>
                <a:spcPct val="90000"/>
              </a:lnSpc>
            </a:pPr>
            <a:endParaRPr lang="en-US" dirty="0"/>
          </a:p>
          <a:p>
            <a:pPr>
              <a:lnSpc>
                <a:spcPct val="90000"/>
              </a:lnSpc>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5" y="274638"/>
            <a:ext cx="8525435" cy="630797"/>
          </a:xfrm>
        </p:spPr>
        <p:txBody>
          <a:bodyPr/>
          <a:lstStyle/>
          <a:p>
            <a:pPr algn="ctr"/>
            <a:r>
              <a:rPr lang="nl-NL" sz="3500" i="1" dirty="0" smtClean="0"/>
              <a:t>medicines </a:t>
            </a:r>
            <a:r>
              <a:rPr lang="nl-NL" sz="3500" i="1" dirty="0" err="1" smtClean="0"/>
              <a:t>regulatory</a:t>
            </a:r>
            <a:r>
              <a:rPr lang="nl-NL" sz="3500" i="1" dirty="0" smtClean="0"/>
              <a:t> </a:t>
            </a:r>
            <a:r>
              <a:rPr lang="nl-NL" sz="3500" i="1" dirty="0" err="1" smtClean="0"/>
              <a:t>authority</a:t>
            </a:r>
            <a:endParaRPr lang="nl-NL" sz="3500" dirty="0"/>
          </a:p>
        </p:txBody>
      </p:sp>
      <p:sp>
        <p:nvSpPr>
          <p:cNvPr id="3" name="Content Placeholder 2"/>
          <p:cNvSpPr>
            <a:spLocks noGrp="1"/>
          </p:cNvSpPr>
          <p:nvPr>
            <p:ph idx="1"/>
          </p:nvPr>
        </p:nvSpPr>
        <p:spPr>
          <a:xfrm>
            <a:off x="457200" y="1013012"/>
            <a:ext cx="8229600" cy="5113151"/>
          </a:xfrm>
        </p:spPr>
        <p:txBody>
          <a:bodyPr/>
          <a:lstStyle/>
          <a:p>
            <a:r>
              <a:rPr lang="nl-NL" sz="2000" dirty="0" err="1" smtClean="0"/>
              <a:t>network</a:t>
            </a:r>
            <a:r>
              <a:rPr lang="nl-NL" sz="2000" dirty="0" smtClean="0"/>
              <a:t> </a:t>
            </a:r>
            <a:r>
              <a:rPr lang="nl-NL" sz="2000" dirty="0" err="1" smtClean="0"/>
              <a:t>that</a:t>
            </a:r>
            <a:r>
              <a:rPr lang="nl-NL" sz="2000" dirty="0" smtClean="0"/>
              <a:t> </a:t>
            </a:r>
            <a:r>
              <a:rPr lang="nl-NL" sz="2000" dirty="0" err="1" smtClean="0"/>
              <a:t>administers</a:t>
            </a:r>
            <a:r>
              <a:rPr lang="nl-NL" sz="2000" dirty="0" smtClean="0"/>
              <a:t> the full spectrum of medicines </a:t>
            </a:r>
            <a:r>
              <a:rPr lang="nl-NL" sz="2000" dirty="0" err="1" smtClean="0"/>
              <a:t>regulatory</a:t>
            </a:r>
            <a:r>
              <a:rPr lang="nl-NL" sz="2000" dirty="0" smtClean="0"/>
              <a:t> </a:t>
            </a:r>
            <a:r>
              <a:rPr lang="nl-NL" sz="2000" dirty="0" err="1" smtClean="0"/>
              <a:t>activities</a:t>
            </a:r>
            <a:r>
              <a:rPr lang="nl-NL" sz="2000" dirty="0" smtClean="0"/>
              <a:t>, </a:t>
            </a:r>
            <a:r>
              <a:rPr lang="nl-NL" sz="2000" dirty="0" err="1" smtClean="0"/>
              <a:t>usually</a:t>
            </a:r>
            <a:r>
              <a:rPr lang="nl-NL" sz="2000" dirty="0" smtClean="0"/>
              <a:t> at a </a:t>
            </a:r>
            <a:r>
              <a:rPr lang="nl-NL" sz="2000" dirty="0" err="1" smtClean="0"/>
              <a:t>national</a:t>
            </a:r>
            <a:r>
              <a:rPr lang="nl-NL" sz="2000" dirty="0" smtClean="0"/>
              <a:t> level, </a:t>
            </a:r>
            <a:r>
              <a:rPr lang="nl-NL" sz="2000" dirty="0" err="1" smtClean="0"/>
              <a:t>including</a:t>
            </a:r>
            <a:r>
              <a:rPr lang="nl-NL" sz="2000" dirty="0" smtClean="0"/>
              <a:t> at </a:t>
            </a:r>
            <a:r>
              <a:rPr lang="nl-NL" sz="2000" dirty="0" err="1" smtClean="0"/>
              <a:t>least</a:t>
            </a:r>
            <a:r>
              <a:rPr lang="nl-NL" sz="2000" dirty="0" smtClean="0"/>
              <a:t> the </a:t>
            </a:r>
            <a:r>
              <a:rPr lang="nl-NL" sz="2000" dirty="0" err="1" smtClean="0"/>
              <a:t>following</a:t>
            </a:r>
            <a:r>
              <a:rPr lang="nl-NL" sz="2000" dirty="0" smtClean="0"/>
              <a:t> </a:t>
            </a:r>
            <a:r>
              <a:rPr lang="nl-NL" sz="2000" dirty="0" err="1" smtClean="0"/>
              <a:t>functions</a:t>
            </a:r>
            <a:r>
              <a:rPr lang="nl-NL" sz="2000" dirty="0" smtClean="0"/>
              <a:t> and </a:t>
            </a:r>
            <a:r>
              <a:rPr lang="nl-NL" sz="2000" dirty="0" err="1" smtClean="0"/>
              <a:t>sometimes</a:t>
            </a:r>
            <a:r>
              <a:rPr lang="nl-NL" sz="2000" dirty="0" smtClean="0"/>
              <a:t> </a:t>
            </a:r>
            <a:r>
              <a:rPr lang="nl-NL" sz="2000" dirty="0" err="1" smtClean="0"/>
              <a:t>others</a:t>
            </a:r>
            <a:r>
              <a:rPr lang="nl-NL" sz="2000" dirty="0" smtClean="0"/>
              <a:t>:</a:t>
            </a:r>
            <a:endParaRPr lang="nl-NL" sz="2000" dirty="0" smtClean="0"/>
          </a:p>
          <a:p>
            <a:pPr lvl="1"/>
            <a:r>
              <a:rPr lang="nl-NL" sz="2000" dirty="0" smtClean="0">
                <a:solidFill>
                  <a:srgbClr val="FF0000"/>
                </a:solidFill>
              </a:rPr>
              <a:t>Marketing </a:t>
            </a:r>
            <a:r>
              <a:rPr lang="nl-NL" sz="2000" dirty="0" err="1" smtClean="0">
                <a:solidFill>
                  <a:srgbClr val="FF0000"/>
                </a:solidFill>
              </a:rPr>
              <a:t>authorization</a:t>
            </a:r>
            <a:r>
              <a:rPr lang="nl-NL" sz="2000" dirty="0" smtClean="0">
                <a:solidFill>
                  <a:srgbClr val="FF0000"/>
                </a:solidFill>
              </a:rPr>
              <a:t> </a:t>
            </a:r>
            <a:r>
              <a:rPr lang="nl-NL" sz="2000" dirty="0" err="1" smtClean="0">
                <a:solidFill>
                  <a:srgbClr val="FF0000"/>
                </a:solidFill>
              </a:rPr>
              <a:t>for</a:t>
            </a:r>
            <a:r>
              <a:rPr lang="nl-NL" sz="2000" dirty="0" smtClean="0">
                <a:solidFill>
                  <a:srgbClr val="FF0000"/>
                </a:solidFill>
              </a:rPr>
              <a:t> </a:t>
            </a:r>
            <a:r>
              <a:rPr lang="nl-NL" sz="2000" dirty="0" err="1" smtClean="0">
                <a:solidFill>
                  <a:srgbClr val="FF0000"/>
                </a:solidFill>
              </a:rPr>
              <a:t>new</a:t>
            </a:r>
            <a:r>
              <a:rPr lang="nl-NL" sz="2000" dirty="0" smtClean="0">
                <a:solidFill>
                  <a:srgbClr val="FF0000"/>
                </a:solidFill>
              </a:rPr>
              <a:t> </a:t>
            </a:r>
            <a:r>
              <a:rPr lang="nl-NL" sz="2000" dirty="0" err="1" smtClean="0">
                <a:solidFill>
                  <a:srgbClr val="FF0000"/>
                </a:solidFill>
              </a:rPr>
              <a:t>products</a:t>
            </a:r>
            <a:r>
              <a:rPr lang="nl-NL" sz="2000" dirty="0" smtClean="0">
                <a:solidFill>
                  <a:srgbClr val="FF0000"/>
                </a:solidFill>
              </a:rPr>
              <a:t> and </a:t>
            </a:r>
            <a:r>
              <a:rPr lang="nl-NL" sz="2000" dirty="0" err="1" smtClean="0">
                <a:solidFill>
                  <a:srgbClr val="FF0000"/>
                </a:solidFill>
              </a:rPr>
              <a:t>variation</a:t>
            </a:r>
            <a:r>
              <a:rPr lang="nl-NL" sz="2000" dirty="0" smtClean="0">
                <a:solidFill>
                  <a:srgbClr val="FF0000"/>
                </a:solidFill>
              </a:rPr>
              <a:t> of </a:t>
            </a:r>
            <a:r>
              <a:rPr lang="nl-NL" sz="2000" dirty="0" err="1" smtClean="0">
                <a:solidFill>
                  <a:srgbClr val="FF0000"/>
                </a:solidFill>
              </a:rPr>
              <a:t>existing</a:t>
            </a:r>
            <a:r>
              <a:rPr lang="nl-NL" sz="2000" dirty="0" smtClean="0">
                <a:solidFill>
                  <a:srgbClr val="FF0000"/>
                </a:solidFill>
              </a:rPr>
              <a:t> </a:t>
            </a:r>
            <a:r>
              <a:rPr lang="nl-NL" sz="2000" dirty="0" err="1" smtClean="0">
                <a:solidFill>
                  <a:srgbClr val="FF0000"/>
                </a:solidFill>
              </a:rPr>
              <a:t>authorizations</a:t>
            </a:r>
            <a:r>
              <a:rPr lang="nl-NL" sz="2000" dirty="0" smtClean="0">
                <a:solidFill>
                  <a:srgbClr val="FF0000"/>
                </a:solidFill>
              </a:rPr>
              <a:t>;</a:t>
            </a:r>
          </a:p>
          <a:p>
            <a:pPr lvl="1"/>
            <a:r>
              <a:rPr lang="nl-NL" sz="2000" dirty="0" err="1" smtClean="0">
                <a:solidFill>
                  <a:srgbClr val="FF0000"/>
                </a:solidFill>
              </a:rPr>
              <a:t>Quality</a:t>
            </a:r>
            <a:r>
              <a:rPr lang="nl-NL" sz="2000" dirty="0" smtClean="0">
                <a:solidFill>
                  <a:srgbClr val="FF0000"/>
                </a:solidFill>
              </a:rPr>
              <a:t> </a:t>
            </a:r>
            <a:r>
              <a:rPr lang="nl-NL" sz="2000" dirty="0" err="1" smtClean="0">
                <a:solidFill>
                  <a:srgbClr val="FF0000"/>
                </a:solidFill>
              </a:rPr>
              <a:t>control</a:t>
            </a:r>
            <a:r>
              <a:rPr lang="nl-NL" sz="2000" dirty="0" smtClean="0">
                <a:solidFill>
                  <a:srgbClr val="FF0000"/>
                </a:solidFill>
              </a:rPr>
              <a:t> </a:t>
            </a:r>
            <a:r>
              <a:rPr lang="nl-NL" sz="2000" dirty="0" err="1" smtClean="0">
                <a:solidFill>
                  <a:srgbClr val="FF0000"/>
                </a:solidFill>
              </a:rPr>
              <a:t>laboratory</a:t>
            </a:r>
            <a:r>
              <a:rPr lang="nl-NL" sz="2000" dirty="0" smtClean="0">
                <a:solidFill>
                  <a:srgbClr val="FF0000"/>
                </a:solidFill>
              </a:rPr>
              <a:t> </a:t>
            </a:r>
            <a:r>
              <a:rPr lang="nl-NL" sz="2000" dirty="0" err="1" smtClean="0">
                <a:solidFill>
                  <a:srgbClr val="FF0000"/>
                </a:solidFill>
              </a:rPr>
              <a:t>testing</a:t>
            </a:r>
            <a:r>
              <a:rPr lang="nl-NL" sz="2000" dirty="0" smtClean="0">
                <a:solidFill>
                  <a:srgbClr val="FF0000"/>
                </a:solidFill>
              </a:rPr>
              <a:t>;</a:t>
            </a:r>
          </a:p>
          <a:p>
            <a:pPr lvl="1"/>
            <a:r>
              <a:rPr lang="nl-NL" sz="2000" dirty="0" err="1" smtClean="0">
                <a:solidFill>
                  <a:srgbClr val="FF0000"/>
                </a:solidFill>
              </a:rPr>
              <a:t>Good</a:t>
            </a:r>
            <a:r>
              <a:rPr lang="nl-NL" sz="2000" dirty="0" smtClean="0">
                <a:solidFill>
                  <a:srgbClr val="FF0000"/>
                </a:solidFill>
              </a:rPr>
              <a:t> </a:t>
            </a:r>
            <a:r>
              <a:rPr lang="nl-NL" sz="2000" dirty="0" err="1" smtClean="0">
                <a:solidFill>
                  <a:srgbClr val="FF0000"/>
                </a:solidFill>
              </a:rPr>
              <a:t>Practice</a:t>
            </a:r>
            <a:r>
              <a:rPr lang="nl-NL" sz="2000" dirty="0" smtClean="0">
                <a:solidFill>
                  <a:srgbClr val="FF0000"/>
                </a:solidFill>
              </a:rPr>
              <a:t> </a:t>
            </a:r>
            <a:r>
              <a:rPr lang="nl-NL" sz="2000" dirty="0" err="1" smtClean="0">
                <a:solidFill>
                  <a:srgbClr val="FF0000"/>
                </a:solidFill>
              </a:rPr>
              <a:t>inspections</a:t>
            </a:r>
            <a:r>
              <a:rPr lang="nl-NL" sz="2000" dirty="0" smtClean="0"/>
              <a:t>/</a:t>
            </a:r>
            <a:r>
              <a:rPr lang="nl-NL" sz="2000" dirty="0" err="1" smtClean="0"/>
              <a:t>audits</a:t>
            </a:r>
            <a:r>
              <a:rPr lang="nl-NL" sz="2000" dirty="0" smtClean="0"/>
              <a:t> and </a:t>
            </a:r>
            <a:r>
              <a:rPr lang="nl-NL" sz="2000" dirty="0" err="1" smtClean="0"/>
              <a:t>licensing</a:t>
            </a:r>
            <a:r>
              <a:rPr lang="nl-NL" sz="2000" dirty="0" smtClean="0"/>
              <a:t> of </a:t>
            </a:r>
            <a:r>
              <a:rPr lang="nl-NL" sz="2000" dirty="0" err="1" smtClean="0">
                <a:solidFill>
                  <a:srgbClr val="FF0000"/>
                </a:solidFill>
              </a:rPr>
              <a:t>manufacturers</a:t>
            </a:r>
            <a:r>
              <a:rPr lang="nl-NL" sz="2000" dirty="0" smtClean="0"/>
              <a:t>, </a:t>
            </a:r>
            <a:r>
              <a:rPr lang="nl-NL" sz="2000" dirty="0" err="1" smtClean="0">
                <a:solidFill>
                  <a:srgbClr val="FF0000"/>
                </a:solidFill>
              </a:rPr>
              <a:t>wholesalers</a:t>
            </a:r>
            <a:r>
              <a:rPr lang="nl-NL" sz="2000" dirty="0" smtClean="0">
                <a:solidFill>
                  <a:srgbClr val="FF0000"/>
                </a:solidFill>
              </a:rPr>
              <a:t>, </a:t>
            </a:r>
            <a:r>
              <a:rPr lang="nl-NL" sz="2000" dirty="0" err="1" smtClean="0">
                <a:solidFill>
                  <a:srgbClr val="FF0000"/>
                </a:solidFill>
              </a:rPr>
              <a:t>other</a:t>
            </a:r>
            <a:r>
              <a:rPr lang="nl-NL" sz="2000" dirty="0" smtClean="0">
                <a:solidFill>
                  <a:srgbClr val="FF0000"/>
                </a:solidFill>
              </a:rPr>
              <a:t> distribution </a:t>
            </a:r>
            <a:r>
              <a:rPr lang="nl-NL" sz="2000" dirty="0" err="1" smtClean="0">
                <a:solidFill>
                  <a:srgbClr val="FF0000"/>
                </a:solidFill>
              </a:rPr>
              <a:t>channels</a:t>
            </a:r>
            <a:r>
              <a:rPr lang="nl-NL" sz="2000" dirty="0" smtClean="0"/>
              <a:t>, </a:t>
            </a:r>
            <a:r>
              <a:rPr lang="nl-NL" sz="2000" dirty="0" err="1" smtClean="0"/>
              <a:t>clinical</a:t>
            </a:r>
            <a:r>
              <a:rPr lang="nl-NL" sz="2000" dirty="0" smtClean="0"/>
              <a:t> trial </a:t>
            </a:r>
            <a:r>
              <a:rPr lang="nl-NL" sz="2000" dirty="0" err="1" smtClean="0"/>
              <a:t>centres</a:t>
            </a:r>
            <a:r>
              <a:rPr lang="nl-NL" sz="2000" dirty="0" smtClean="0"/>
              <a:t>, and Laboratories </a:t>
            </a:r>
            <a:r>
              <a:rPr lang="nl-NL" sz="2000" dirty="0" err="1" smtClean="0"/>
              <a:t>responsible</a:t>
            </a:r>
            <a:r>
              <a:rPr lang="nl-NL" sz="2000" dirty="0" smtClean="0"/>
              <a:t> </a:t>
            </a:r>
            <a:r>
              <a:rPr lang="nl-NL" sz="2000" dirty="0" err="1" smtClean="0"/>
              <a:t>for</a:t>
            </a:r>
            <a:r>
              <a:rPr lang="nl-NL" sz="2000" dirty="0" smtClean="0"/>
              <a:t> </a:t>
            </a:r>
            <a:r>
              <a:rPr lang="nl-NL" sz="2000" dirty="0" err="1" smtClean="0"/>
              <a:t>quality</a:t>
            </a:r>
            <a:r>
              <a:rPr lang="nl-NL" sz="2000" dirty="0" smtClean="0"/>
              <a:t> </a:t>
            </a:r>
            <a:r>
              <a:rPr lang="nl-NL" sz="2000" dirty="0" err="1" smtClean="0"/>
              <a:t>control</a:t>
            </a:r>
            <a:r>
              <a:rPr lang="nl-NL" sz="2000" dirty="0" smtClean="0"/>
              <a:t> and </a:t>
            </a:r>
            <a:r>
              <a:rPr lang="nl-NL" sz="2000" dirty="0" err="1" smtClean="0"/>
              <a:t>toxicology</a:t>
            </a:r>
            <a:r>
              <a:rPr lang="nl-NL" sz="2000" dirty="0" smtClean="0"/>
              <a:t> </a:t>
            </a:r>
            <a:r>
              <a:rPr lang="nl-NL" sz="2000" dirty="0" err="1" smtClean="0"/>
              <a:t>testing</a:t>
            </a:r>
            <a:r>
              <a:rPr lang="nl-NL" sz="2000" dirty="0" smtClean="0"/>
              <a:t>;</a:t>
            </a:r>
          </a:p>
          <a:p>
            <a:pPr lvl="1"/>
            <a:r>
              <a:rPr lang="nl-NL" sz="2000" dirty="0" err="1" smtClean="0"/>
              <a:t>Adverse</a:t>
            </a:r>
            <a:r>
              <a:rPr lang="nl-NL" sz="2000" dirty="0" smtClean="0"/>
              <a:t> drug </a:t>
            </a:r>
            <a:r>
              <a:rPr lang="nl-NL" sz="2000" dirty="0" err="1" smtClean="0"/>
              <a:t>reaction</a:t>
            </a:r>
            <a:r>
              <a:rPr lang="nl-NL" sz="2000" dirty="0" smtClean="0"/>
              <a:t> </a:t>
            </a:r>
            <a:r>
              <a:rPr lang="nl-NL" sz="2000" dirty="0" err="1" smtClean="0"/>
              <a:t>monitoring</a:t>
            </a:r>
            <a:r>
              <a:rPr lang="nl-NL" sz="2000" dirty="0" smtClean="0"/>
              <a:t> (</a:t>
            </a:r>
            <a:r>
              <a:rPr lang="nl-NL" sz="2000" dirty="0" err="1" smtClean="0"/>
              <a:t>pharmacovigilance</a:t>
            </a:r>
            <a:r>
              <a:rPr lang="nl-NL" sz="2000" dirty="0" smtClean="0"/>
              <a:t>);</a:t>
            </a:r>
          </a:p>
          <a:p>
            <a:pPr lvl="1"/>
            <a:r>
              <a:rPr lang="nl-NL" sz="2000" dirty="0" err="1" smtClean="0"/>
              <a:t>Provision</a:t>
            </a:r>
            <a:r>
              <a:rPr lang="nl-NL" sz="2000" dirty="0" smtClean="0"/>
              <a:t> of medicines </a:t>
            </a:r>
            <a:r>
              <a:rPr lang="nl-NL" sz="2000" dirty="0" err="1" smtClean="0"/>
              <a:t>information</a:t>
            </a:r>
            <a:r>
              <a:rPr lang="nl-NL" sz="2000" dirty="0" smtClean="0"/>
              <a:t> and promotion of </a:t>
            </a:r>
            <a:r>
              <a:rPr lang="nl-NL" sz="2000" dirty="0" err="1" smtClean="0"/>
              <a:t>rational</a:t>
            </a:r>
            <a:r>
              <a:rPr lang="nl-NL" sz="2000" dirty="0" smtClean="0"/>
              <a:t> </a:t>
            </a:r>
            <a:r>
              <a:rPr lang="nl-NL" sz="2000" dirty="0" err="1" smtClean="0"/>
              <a:t>use</a:t>
            </a:r>
            <a:r>
              <a:rPr lang="nl-NL" sz="2000" dirty="0" smtClean="0"/>
              <a:t> of medicines;</a:t>
            </a:r>
          </a:p>
          <a:p>
            <a:pPr lvl="1"/>
            <a:r>
              <a:rPr lang="nl-NL" sz="2000" dirty="0" err="1" smtClean="0"/>
              <a:t>Control</a:t>
            </a:r>
            <a:r>
              <a:rPr lang="nl-NL" sz="2000" dirty="0" smtClean="0"/>
              <a:t> of promotion and </a:t>
            </a:r>
            <a:r>
              <a:rPr lang="nl-NL" sz="2000" dirty="0" err="1" smtClean="0"/>
              <a:t>advertising</a:t>
            </a:r>
            <a:r>
              <a:rPr lang="nl-NL" sz="2000" dirty="0" smtClean="0"/>
              <a:t>;</a:t>
            </a:r>
          </a:p>
          <a:p>
            <a:pPr lvl="1"/>
            <a:r>
              <a:rPr lang="nl-NL" sz="2000" dirty="0" err="1" smtClean="0"/>
              <a:t>Monitoring</a:t>
            </a:r>
            <a:r>
              <a:rPr lang="nl-NL" sz="2000" dirty="0" smtClean="0"/>
              <a:t> of Medicines </a:t>
            </a:r>
            <a:r>
              <a:rPr lang="nl-NL" sz="2000" dirty="0" err="1" smtClean="0"/>
              <a:t>Utilization</a:t>
            </a:r>
            <a:r>
              <a:rPr lang="nl-NL" sz="2000" dirty="0" smtClean="0"/>
              <a:t>;</a:t>
            </a:r>
          </a:p>
          <a:p>
            <a:pPr lvl="1"/>
            <a:r>
              <a:rPr lang="nl-NL" sz="2000" dirty="0" err="1" smtClean="0">
                <a:solidFill>
                  <a:srgbClr val="FF0000"/>
                </a:solidFill>
              </a:rPr>
              <a:t>Enforcement</a:t>
            </a:r>
            <a:r>
              <a:rPr lang="nl-NL" sz="2000" dirty="0" smtClean="0">
                <a:solidFill>
                  <a:srgbClr val="FF0000"/>
                </a:solidFill>
              </a:rPr>
              <a:t> </a:t>
            </a:r>
            <a:r>
              <a:rPr lang="nl-NL" sz="2000" dirty="0" err="1" smtClean="0">
                <a:solidFill>
                  <a:srgbClr val="FF0000"/>
                </a:solidFill>
              </a:rPr>
              <a:t>operations</a:t>
            </a:r>
            <a:endParaRPr lang="nl-NL" sz="2000" dirty="0" smtClean="0">
              <a:solidFill>
                <a:srgbClr val="FF0000"/>
              </a:solidFill>
            </a:endParaRPr>
          </a:p>
          <a:p>
            <a:endParaRPr lang="nl-NL" dirty="0"/>
          </a:p>
        </p:txBody>
      </p:sp>
      <p:sp>
        <p:nvSpPr>
          <p:cNvPr id="5" name="Slide Number Placeholder 4"/>
          <p:cNvSpPr>
            <a:spLocks noGrp="1"/>
          </p:cNvSpPr>
          <p:nvPr>
            <p:ph type="sldNum" sz="quarter" idx="12"/>
          </p:nvPr>
        </p:nvSpPr>
        <p:spPr/>
        <p:txBody>
          <a:bodyPr/>
          <a:lstStyle/>
          <a:p>
            <a:pPr>
              <a:defRPr/>
            </a:pPr>
            <a:fld id="{FA1F6DFF-36B2-4A5F-A976-81F0B014C994}"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274638"/>
            <a:ext cx="9144000" cy="1143000"/>
          </a:xfrm>
        </p:spPr>
        <p:txBody>
          <a:bodyPr>
            <a:normAutofit/>
          </a:bodyPr>
          <a:lstStyle/>
          <a:p>
            <a:pPr algn="ctr" eaLnBrk="1" hangingPunct="1"/>
            <a:r>
              <a:rPr lang="en-US" sz="3500" dirty="0" smtClean="0"/>
              <a:t>Suriname regulatory landscape</a:t>
            </a:r>
            <a:endParaRPr lang="en-US" sz="3500" dirty="0" smtClean="0"/>
          </a:p>
        </p:txBody>
      </p:sp>
      <p:graphicFrame>
        <p:nvGraphicFramePr>
          <p:cNvPr id="4" name="Content Placeholder 3"/>
          <p:cNvGraphicFramePr>
            <a:graphicFrameLocks noGrp="1"/>
          </p:cNvGraphicFramePr>
          <p:nvPr>
            <p:ph idx="1"/>
          </p:nvPr>
        </p:nvGraphicFramePr>
        <p:xfrm>
          <a:off x="228600" y="1371598"/>
          <a:ext cx="8686800" cy="5326879"/>
        </p:xfrm>
        <a:graphic>
          <a:graphicData uri="http://schemas.openxmlformats.org/drawingml/2006/table">
            <a:tbl>
              <a:tblPr firstRow="1" bandRow="1">
                <a:tableStyleId>{073A0DAA-6AF3-43AB-8588-CEC1D06C72B9}</a:tableStyleId>
              </a:tblPr>
              <a:tblGrid>
                <a:gridCol w="1286933"/>
                <a:gridCol w="1367367"/>
                <a:gridCol w="1258673"/>
                <a:gridCol w="1486929"/>
                <a:gridCol w="3286898"/>
              </a:tblGrid>
              <a:tr h="371717">
                <a:tc>
                  <a:txBody>
                    <a:bodyPr/>
                    <a:lstStyle/>
                    <a:p>
                      <a:pPr algn="ctr" fontAlgn="ctr"/>
                      <a:r>
                        <a:rPr lang="en-US" sz="1400" u="none" strike="noStrike" dirty="0"/>
                        <a:t>Activity</a:t>
                      </a:r>
                      <a:endParaRPr lang="en-US" sz="1400" b="1" i="0" u="none" strike="noStrike" dirty="0">
                        <a:solidFill>
                          <a:srgbClr val="000000"/>
                        </a:solidFill>
                        <a:latin typeface="Calibri"/>
                      </a:endParaRPr>
                    </a:p>
                  </a:txBody>
                  <a:tcPr marL="9525" marR="9525" marT="9525" marB="0" anchor="ctr"/>
                </a:tc>
                <a:tc>
                  <a:txBody>
                    <a:bodyPr/>
                    <a:lstStyle/>
                    <a:p>
                      <a:pPr algn="ctr" fontAlgn="ctr"/>
                      <a:r>
                        <a:rPr lang="en-US" sz="1400" u="none" strike="noStrike"/>
                        <a:t>Regulated</a:t>
                      </a:r>
                      <a:endParaRPr lang="en-US" sz="1400" b="1" i="0" u="none" strike="noStrike">
                        <a:solidFill>
                          <a:srgbClr val="000000"/>
                        </a:solidFill>
                        <a:latin typeface="Calibri"/>
                      </a:endParaRPr>
                    </a:p>
                  </a:txBody>
                  <a:tcPr marL="9525" marR="9525" marT="9525" marB="0" anchor="ctr"/>
                </a:tc>
                <a:tc>
                  <a:txBody>
                    <a:bodyPr/>
                    <a:lstStyle/>
                    <a:p>
                      <a:pPr algn="ctr" fontAlgn="ctr"/>
                      <a:r>
                        <a:rPr lang="en-US" sz="1400" u="none" strike="noStrike" dirty="0"/>
                        <a:t>Laboratory Support</a:t>
                      </a:r>
                      <a:endParaRPr lang="en-US" sz="1400" b="1" i="0" u="none" strike="noStrike" dirty="0">
                        <a:solidFill>
                          <a:srgbClr val="000000"/>
                        </a:solidFill>
                        <a:latin typeface="Calibri"/>
                      </a:endParaRPr>
                    </a:p>
                  </a:txBody>
                  <a:tcPr marL="9525" marR="9525" marT="9525" marB="0" anchor="ctr"/>
                </a:tc>
                <a:tc>
                  <a:txBody>
                    <a:bodyPr/>
                    <a:lstStyle/>
                    <a:p>
                      <a:pPr algn="ctr" fontAlgn="ctr"/>
                      <a:r>
                        <a:rPr lang="en-US" sz="1400" u="none" strike="noStrike" dirty="0"/>
                        <a:t>Legislation </a:t>
                      </a:r>
                      <a:r>
                        <a:rPr lang="en-US" sz="1400" u="none" strike="noStrike" dirty="0" err="1"/>
                        <a:t>avalable</a:t>
                      </a:r>
                      <a:endParaRPr lang="en-US" sz="1400" b="1" i="0" u="none" strike="noStrike" dirty="0">
                        <a:solidFill>
                          <a:srgbClr val="000000"/>
                        </a:solidFill>
                        <a:latin typeface="Calibri"/>
                      </a:endParaRPr>
                    </a:p>
                  </a:txBody>
                  <a:tcPr marL="9525" marR="9525" marT="9525" marB="0" anchor="ctr"/>
                </a:tc>
                <a:tc>
                  <a:txBody>
                    <a:bodyPr/>
                    <a:lstStyle/>
                    <a:p>
                      <a:pPr algn="ctr" fontAlgn="ctr"/>
                      <a:r>
                        <a:rPr lang="en-US" sz="1400" u="none" strike="noStrike" dirty="0"/>
                        <a:t>Comment</a:t>
                      </a:r>
                      <a:endParaRPr lang="en-US" sz="1400" b="1" i="0" u="none" strike="noStrike" dirty="0">
                        <a:solidFill>
                          <a:srgbClr val="000000"/>
                        </a:solidFill>
                        <a:latin typeface="Calibri"/>
                      </a:endParaRPr>
                    </a:p>
                  </a:txBody>
                  <a:tcPr marL="9525" marR="9525" marT="9525" marB="0" anchor="ctr"/>
                </a:tc>
              </a:tr>
              <a:tr h="886272">
                <a:tc>
                  <a:txBody>
                    <a:bodyPr/>
                    <a:lstStyle/>
                    <a:p>
                      <a:pPr algn="l" fontAlgn="ctr"/>
                      <a:r>
                        <a:rPr lang="en-US" sz="1400" u="none" strike="noStrike" dirty="0"/>
                        <a:t>Medicines</a:t>
                      </a:r>
                      <a:endParaRPr lang="en-US" sz="1400" b="0" i="0" u="none" strike="noStrike" dirty="0">
                        <a:solidFill>
                          <a:srgbClr val="000000"/>
                        </a:solidFill>
                        <a:latin typeface="Calibri"/>
                      </a:endParaRPr>
                    </a:p>
                  </a:txBody>
                  <a:tcPr marL="9525" marR="9525" marT="9525" marB="0" anchor="ctr"/>
                </a:tc>
                <a:tc>
                  <a:txBody>
                    <a:bodyPr/>
                    <a:lstStyle/>
                    <a:p>
                      <a:pPr algn="ctr" fontAlgn="ctr"/>
                      <a:r>
                        <a:rPr lang="en-US" sz="1400" u="none" strike="noStrike" dirty="0"/>
                        <a:t>yes</a:t>
                      </a:r>
                      <a:endParaRPr lang="en-US" sz="1400" b="0" i="0" u="none" strike="noStrike" dirty="0">
                        <a:solidFill>
                          <a:srgbClr val="000000"/>
                        </a:solidFill>
                        <a:latin typeface="Calibri"/>
                      </a:endParaRPr>
                    </a:p>
                  </a:txBody>
                  <a:tcPr marL="9525" marR="9525" marT="9525" marB="0" anchor="ctr"/>
                </a:tc>
                <a:tc>
                  <a:txBody>
                    <a:bodyPr/>
                    <a:lstStyle/>
                    <a:p>
                      <a:pPr algn="ctr" fontAlgn="ctr"/>
                      <a:r>
                        <a:rPr lang="en-US" sz="1400" u="none" strike="noStrike"/>
                        <a:t>yes</a:t>
                      </a:r>
                      <a:endParaRPr lang="en-US" sz="1400" b="0" i="0" u="none" strike="noStrike">
                        <a:solidFill>
                          <a:srgbClr val="000000"/>
                        </a:solidFill>
                        <a:latin typeface="Calibri"/>
                      </a:endParaRPr>
                    </a:p>
                  </a:txBody>
                  <a:tcPr marL="9525" marR="9525" marT="9525" marB="0" anchor="ctr"/>
                </a:tc>
                <a:tc>
                  <a:txBody>
                    <a:bodyPr/>
                    <a:lstStyle/>
                    <a:p>
                      <a:pPr algn="ctr" fontAlgn="ctr"/>
                      <a:r>
                        <a:rPr lang="en-US" sz="1400" u="none" strike="noStrike"/>
                        <a:t>yes</a:t>
                      </a:r>
                      <a:endParaRPr lang="en-US" sz="1400" b="0" i="0" u="none" strike="noStrike">
                        <a:solidFill>
                          <a:srgbClr val="000000"/>
                        </a:solidFill>
                        <a:latin typeface="Calibri"/>
                      </a:endParaRPr>
                    </a:p>
                  </a:txBody>
                  <a:tcPr marL="9525" marR="9525" marT="9525" marB="0" anchor="ctr"/>
                </a:tc>
                <a:tc>
                  <a:txBody>
                    <a:bodyPr/>
                    <a:lstStyle/>
                    <a:p>
                      <a:pPr algn="l" fontAlgn="ctr"/>
                      <a:r>
                        <a:rPr lang="en-US" sz="1400" u="none" strike="noStrike"/>
                        <a:t>outdated/ certain components lacking or not enacted/ new framework available; pharmaceutical starting materials are not specifically regulated</a:t>
                      </a:r>
                      <a:endParaRPr lang="en-US" sz="1400" b="0" i="0" u="none" strike="noStrike">
                        <a:solidFill>
                          <a:srgbClr val="000000"/>
                        </a:solidFill>
                        <a:latin typeface="Calibri"/>
                      </a:endParaRPr>
                    </a:p>
                  </a:txBody>
                  <a:tcPr marL="9525" marR="9525" marT="9525" marB="0" anchor="ctr"/>
                </a:tc>
              </a:tr>
              <a:tr h="483271">
                <a:tc>
                  <a:txBody>
                    <a:bodyPr/>
                    <a:lstStyle/>
                    <a:p>
                      <a:pPr algn="l" fontAlgn="ctr"/>
                      <a:r>
                        <a:rPr lang="en-US" sz="1400" u="none" strike="noStrike" dirty="0"/>
                        <a:t>Food</a:t>
                      </a:r>
                      <a:endParaRPr lang="en-US" sz="1400" b="0" i="0" u="none" strike="noStrike" dirty="0">
                        <a:solidFill>
                          <a:srgbClr val="000000"/>
                        </a:solidFill>
                        <a:latin typeface="Calibri"/>
                      </a:endParaRPr>
                    </a:p>
                  </a:txBody>
                  <a:tcPr marL="9525" marR="9525" marT="9525" marB="0" anchor="ctr"/>
                </a:tc>
                <a:tc>
                  <a:txBody>
                    <a:bodyPr/>
                    <a:lstStyle/>
                    <a:p>
                      <a:pPr algn="ctr" fontAlgn="ctr"/>
                      <a:r>
                        <a:rPr lang="en-US" sz="1400" u="none" strike="noStrike" dirty="0"/>
                        <a:t>yes</a:t>
                      </a:r>
                      <a:endParaRPr lang="en-US" sz="1400" b="0" i="0" u="none" strike="noStrike" dirty="0">
                        <a:solidFill>
                          <a:srgbClr val="000000"/>
                        </a:solidFill>
                        <a:latin typeface="Calibri"/>
                      </a:endParaRPr>
                    </a:p>
                  </a:txBody>
                  <a:tcPr marL="9525" marR="9525" marT="9525" marB="0" anchor="ctr"/>
                </a:tc>
                <a:tc>
                  <a:txBody>
                    <a:bodyPr/>
                    <a:lstStyle/>
                    <a:p>
                      <a:pPr algn="ctr" fontAlgn="ctr"/>
                      <a:r>
                        <a:rPr lang="en-US" sz="1400" u="none" strike="noStrike"/>
                        <a:t>yes</a:t>
                      </a:r>
                      <a:endParaRPr lang="en-US" sz="1400" b="0" i="0" u="none" strike="noStrike">
                        <a:solidFill>
                          <a:srgbClr val="000000"/>
                        </a:solidFill>
                        <a:latin typeface="Calibri"/>
                      </a:endParaRPr>
                    </a:p>
                  </a:txBody>
                  <a:tcPr marL="9525" marR="9525" marT="9525" marB="0" anchor="ctr"/>
                </a:tc>
                <a:tc>
                  <a:txBody>
                    <a:bodyPr/>
                    <a:lstStyle/>
                    <a:p>
                      <a:pPr algn="ctr" fontAlgn="ctr"/>
                      <a:r>
                        <a:rPr lang="en-US" sz="1400" u="none" strike="noStrike"/>
                        <a:t>yes</a:t>
                      </a:r>
                      <a:endParaRPr lang="en-US" sz="1400" b="0" i="0" u="none" strike="noStrike">
                        <a:solidFill>
                          <a:srgbClr val="000000"/>
                        </a:solidFill>
                        <a:latin typeface="Calibri"/>
                      </a:endParaRPr>
                    </a:p>
                  </a:txBody>
                  <a:tcPr marL="9525" marR="9525" marT="9525" marB="0" anchor="ctr"/>
                </a:tc>
                <a:tc>
                  <a:txBody>
                    <a:bodyPr/>
                    <a:lstStyle/>
                    <a:p>
                      <a:pPr algn="l" fontAlgn="ctr"/>
                      <a:r>
                        <a:rPr lang="en-US" sz="1400" u="none" strike="noStrike"/>
                        <a:t>outdated/ certain components lacking or not enacted/ new concept available</a:t>
                      </a:r>
                      <a:endParaRPr lang="en-US" sz="1400" b="0" i="0" u="none" strike="noStrike">
                        <a:solidFill>
                          <a:srgbClr val="000000"/>
                        </a:solidFill>
                        <a:latin typeface="Calibri"/>
                      </a:endParaRPr>
                    </a:p>
                  </a:txBody>
                  <a:tcPr marL="9525" marR="9525" marT="9525" marB="0" anchor="ctr"/>
                </a:tc>
              </a:tr>
              <a:tr h="483271">
                <a:tc>
                  <a:txBody>
                    <a:bodyPr/>
                    <a:lstStyle/>
                    <a:p>
                      <a:pPr algn="l" fontAlgn="ctr"/>
                      <a:r>
                        <a:rPr lang="en-US" sz="1400" u="none" strike="noStrike" dirty="0"/>
                        <a:t>Medical products</a:t>
                      </a:r>
                      <a:endParaRPr lang="en-US" sz="1400" b="0" i="0" u="none" strike="noStrike" dirty="0">
                        <a:solidFill>
                          <a:srgbClr val="000000"/>
                        </a:solidFill>
                        <a:latin typeface="Calibri"/>
                      </a:endParaRPr>
                    </a:p>
                  </a:txBody>
                  <a:tcPr marL="9525" marR="9525" marT="9525" marB="0" anchor="ctr"/>
                </a:tc>
                <a:tc>
                  <a:txBody>
                    <a:bodyPr/>
                    <a:lstStyle/>
                    <a:p>
                      <a:pPr algn="ctr" fontAlgn="ctr"/>
                      <a:r>
                        <a:rPr lang="en-US" sz="1400" u="none" strike="noStrike"/>
                        <a:t>No</a:t>
                      </a:r>
                      <a:endParaRPr lang="en-US" sz="1400" b="0" i="0" u="none" strike="noStrike">
                        <a:solidFill>
                          <a:srgbClr val="000000"/>
                        </a:solidFill>
                        <a:latin typeface="Calibri"/>
                      </a:endParaRPr>
                    </a:p>
                  </a:txBody>
                  <a:tcPr marL="9525" marR="9525" marT="9525" marB="0" anchor="ctr"/>
                </a:tc>
                <a:tc>
                  <a:txBody>
                    <a:bodyPr/>
                    <a:lstStyle/>
                    <a:p>
                      <a:pPr algn="ctr" fontAlgn="ctr"/>
                      <a:r>
                        <a:rPr lang="en-US" sz="1400" u="none" strike="noStrike"/>
                        <a:t>no</a:t>
                      </a:r>
                      <a:endParaRPr lang="en-US" sz="1400" b="0" i="0" u="none" strike="noStrike">
                        <a:solidFill>
                          <a:srgbClr val="000000"/>
                        </a:solidFill>
                        <a:latin typeface="Calibri"/>
                      </a:endParaRPr>
                    </a:p>
                  </a:txBody>
                  <a:tcPr marL="9525" marR="9525" marT="9525" marB="0" anchor="ctr"/>
                </a:tc>
                <a:tc>
                  <a:txBody>
                    <a:bodyPr/>
                    <a:lstStyle/>
                    <a:p>
                      <a:pPr algn="ctr" fontAlgn="ctr"/>
                      <a:r>
                        <a:rPr lang="en-US" sz="1400" u="none" strike="noStrike"/>
                        <a:t>yes (partially)</a:t>
                      </a:r>
                      <a:endParaRPr lang="en-US" sz="1400" b="0" i="0" u="none" strike="noStrike">
                        <a:solidFill>
                          <a:srgbClr val="000000"/>
                        </a:solidFill>
                        <a:latin typeface="Calibri"/>
                      </a:endParaRPr>
                    </a:p>
                  </a:txBody>
                  <a:tcPr marL="9525" marR="9525" marT="9525" marB="0" anchor="ctr"/>
                </a:tc>
                <a:tc>
                  <a:txBody>
                    <a:bodyPr/>
                    <a:lstStyle/>
                    <a:p>
                      <a:pPr algn="l" fontAlgn="ctr"/>
                      <a:r>
                        <a:rPr lang="en-US" sz="1400" u="none" strike="noStrike" dirty="0"/>
                        <a:t>Bureau of Standards is partially tasked with the development of this component</a:t>
                      </a:r>
                      <a:endParaRPr lang="en-US" sz="1400" b="0" i="0" u="none" strike="noStrike" dirty="0">
                        <a:solidFill>
                          <a:srgbClr val="000000"/>
                        </a:solidFill>
                        <a:latin typeface="Calibri"/>
                      </a:endParaRPr>
                    </a:p>
                  </a:txBody>
                  <a:tcPr marL="9525" marR="9525" marT="9525" marB="0" anchor="ctr"/>
                </a:tc>
              </a:tr>
              <a:tr h="483271">
                <a:tc>
                  <a:txBody>
                    <a:bodyPr/>
                    <a:lstStyle/>
                    <a:p>
                      <a:pPr algn="l" fontAlgn="ctr"/>
                      <a:r>
                        <a:rPr lang="en-US" sz="1400" u="none" strike="noStrike" dirty="0"/>
                        <a:t>Blood</a:t>
                      </a:r>
                      <a:endParaRPr lang="en-US" sz="1400" b="0" i="0" u="none" strike="noStrike" dirty="0">
                        <a:solidFill>
                          <a:srgbClr val="000000"/>
                        </a:solidFill>
                        <a:latin typeface="Calibri"/>
                      </a:endParaRPr>
                    </a:p>
                  </a:txBody>
                  <a:tcPr marL="9525" marR="9525" marT="9525" marB="0" anchor="ctr"/>
                </a:tc>
                <a:tc>
                  <a:txBody>
                    <a:bodyPr/>
                    <a:lstStyle/>
                    <a:p>
                      <a:pPr algn="ctr" fontAlgn="ctr"/>
                      <a:r>
                        <a:rPr lang="en-US" sz="1400" u="none" strike="noStrike"/>
                        <a:t>yes</a:t>
                      </a:r>
                      <a:endParaRPr lang="en-US" sz="1400" b="0" i="0" u="none" strike="noStrike">
                        <a:solidFill>
                          <a:srgbClr val="000000"/>
                        </a:solidFill>
                        <a:latin typeface="Calibri"/>
                      </a:endParaRPr>
                    </a:p>
                  </a:txBody>
                  <a:tcPr marL="9525" marR="9525" marT="9525" marB="0" anchor="ctr"/>
                </a:tc>
                <a:tc>
                  <a:txBody>
                    <a:bodyPr/>
                    <a:lstStyle/>
                    <a:p>
                      <a:pPr algn="ctr" fontAlgn="ctr"/>
                      <a:r>
                        <a:rPr lang="en-US" sz="1400" u="none" strike="noStrike"/>
                        <a:t>yes</a:t>
                      </a:r>
                      <a:endParaRPr lang="en-US" sz="1400" b="0" i="0" u="none" strike="noStrike">
                        <a:solidFill>
                          <a:srgbClr val="000000"/>
                        </a:solidFill>
                        <a:latin typeface="Calibri"/>
                      </a:endParaRPr>
                    </a:p>
                  </a:txBody>
                  <a:tcPr marL="9525" marR="9525" marT="9525" marB="0" anchor="ctr"/>
                </a:tc>
                <a:tc>
                  <a:txBody>
                    <a:bodyPr/>
                    <a:lstStyle/>
                    <a:p>
                      <a:pPr algn="ctr" fontAlgn="ctr"/>
                      <a:r>
                        <a:rPr lang="en-US" sz="1400" u="none" strike="noStrike" dirty="0" smtClean="0"/>
                        <a:t>Yes</a:t>
                      </a:r>
                      <a:endParaRPr lang="en-US" sz="1400" b="0" i="0" u="none" strike="noStrike" dirty="0">
                        <a:solidFill>
                          <a:srgbClr val="000000"/>
                        </a:solidFill>
                        <a:latin typeface="Calibri"/>
                      </a:endParaRPr>
                    </a:p>
                  </a:txBody>
                  <a:tcPr marL="9525" marR="9525" marT="9525" marB="0" anchor="ctr"/>
                </a:tc>
                <a:tc>
                  <a:txBody>
                    <a:bodyPr/>
                    <a:lstStyle/>
                    <a:p>
                      <a:pPr algn="l" fontAlgn="ctr"/>
                      <a:r>
                        <a:rPr lang="en-US" sz="1400" u="none" strike="noStrike" dirty="0"/>
                        <a:t>New legislation </a:t>
                      </a:r>
                      <a:r>
                        <a:rPr lang="en-US" sz="1400" u="none" strike="noStrike" dirty="0" smtClean="0"/>
                        <a:t>recently approved (2012)</a:t>
                      </a:r>
                      <a:endParaRPr lang="en-US" sz="1400" b="0" i="0" u="none" strike="noStrike" dirty="0">
                        <a:solidFill>
                          <a:srgbClr val="000000"/>
                        </a:solidFill>
                        <a:latin typeface="Calibri"/>
                      </a:endParaRPr>
                    </a:p>
                  </a:txBody>
                  <a:tcPr marL="9525" marR="9525" marT="9525" marB="0" anchor="ctr"/>
                </a:tc>
              </a:tr>
              <a:tr h="483271">
                <a:tc>
                  <a:txBody>
                    <a:bodyPr/>
                    <a:lstStyle/>
                    <a:p>
                      <a:pPr algn="l" fontAlgn="ctr"/>
                      <a:r>
                        <a:rPr lang="en-US" sz="1400" u="none" strike="noStrike" dirty="0"/>
                        <a:t>Cosmetics</a:t>
                      </a:r>
                      <a:endParaRPr lang="en-US" sz="1400" b="0" i="0" u="none" strike="noStrike" dirty="0">
                        <a:solidFill>
                          <a:srgbClr val="000000"/>
                        </a:solidFill>
                        <a:latin typeface="Calibri"/>
                      </a:endParaRPr>
                    </a:p>
                  </a:txBody>
                  <a:tcPr marL="9525" marR="9525" marT="9525" marB="0" anchor="ctr"/>
                </a:tc>
                <a:tc>
                  <a:txBody>
                    <a:bodyPr/>
                    <a:lstStyle/>
                    <a:p>
                      <a:pPr algn="ctr" fontAlgn="ctr"/>
                      <a:r>
                        <a:rPr lang="en-US" sz="1400" u="none" strike="noStrike"/>
                        <a:t>no</a:t>
                      </a:r>
                      <a:endParaRPr lang="en-US" sz="1400" b="0" i="0" u="none" strike="noStrike">
                        <a:solidFill>
                          <a:srgbClr val="000000"/>
                        </a:solidFill>
                        <a:latin typeface="Calibri"/>
                      </a:endParaRPr>
                    </a:p>
                  </a:txBody>
                  <a:tcPr marL="9525" marR="9525" marT="9525" marB="0" anchor="ctr"/>
                </a:tc>
                <a:tc>
                  <a:txBody>
                    <a:bodyPr/>
                    <a:lstStyle/>
                    <a:p>
                      <a:pPr algn="ctr" fontAlgn="ctr"/>
                      <a:r>
                        <a:rPr lang="en-US" sz="1400" u="none" strike="noStrike"/>
                        <a:t>yes</a:t>
                      </a:r>
                      <a:endParaRPr lang="en-US" sz="1400" b="0" i="0" u="none" strike="noStrike">
                        <a:solidFill>
                          <a:srgbClr val="000000"/>
                        </a:solidFill>
                        <a:latin typeface="Calibri"/>
                      </a:endParaRPr>
                    </a:p>
                  </a:txBody>
                  <a:tcPr marL="9525" marR="9525" marT="9525" marB="0" anchor="ctr"/>
                </a:tc>
                <a:tc>
                  <a:txBody>
                    <a:bodyPr/>
                    <a:lstStyle/>
                    <a:p>
                      <a:pPr algn="ctr" fontAlgn="ctr"/>
                      <a:r>
                        <a:rPr lang="en-US" sz="1400" u="none" strike="noStrike"/>
                        <a:t>no</a:t>
                      </a:r>
                      <a:endParaRPr lang="en-US" sz="1400" b="0" i="0" u="none" strike="noStrike">
                        <a:solidFill>
                          <a:srgbClr val="000000"/>
                        </a:solidFill>
                        <a:latin typeface="Calibri"/>
                      </a:endParaRPr>
                    </a:p>
                  </a:txBody>
                  <a:tcPr marL="9525" marR="9525" marT="9525" marB="0" anchor="ctr"/>
                </a:tc>
                <a:tc>
                  <a:txBody>
                    <a:bodyPr/>
                    <a:lstStyle/>
                    <a:p>
                      <a:pPr algn="l" fontAlgn="ctr"/>
                      <a:r>
                        <a:rPr lang="en-US" sz="1400" u="none" strike="noStrike" dirty="0"/>
                        <a:t>L</a:t>
                      </a:r>
                      <a:r>
                        <a:rPr lang="en-US" sz="1400" u="none" strike="noStrike" dirty="0" smtClean="0"/>
                        <a:t>ab </a:t>
                      </a:r>
                      <a:r>
                        <a:rPr lang="en-US" sz="1400" u="none" strike="noStrike" dirty="0"/>
                        <a:t>support based on specific post marketing requests</a:t>
                      </a:r>
                      <a:endParaRPr lang="en-US" sz="1400" b="0" i="0" u="none" strike="noStrike" dirty="0">
                        <a:solidFill>
                          <a:srgbClr val="000000"/>
                        </a:solidFill>
                        <a:latin typeface="Calibri"/>
                      </a:endParaRPr>
                    </a:p>
                  </a:txBody>
                  <a:tcPr marL="9525" marR="9525" marT="9525" marB="0" anchor="ctr"/>
                </a:tc>
              </a:tr>
              <a:tr h="483271">
                <a:tc>
                  <a:txBody>
                    <a:bodyPr/>
                    <a:lstStyle/>
                    <a:p>
                      <a:pPr algn="l" fontAlgn="ctr"/>
                      <a:r>
                        <a:rPr lang="en-US" sz="1400" u="none" strike="noStrike" dirty="0"/>
                        <a:t>Sanitizers</a:t>
                      </a:r>
                      <a:endParaRPr lang="en-US" sz="1400" b="0" i="0" u="none" strike="noStrike" dirty="0">
                        <a:solidFill>
                          <a:srgbClr val="000000"/>
                        </a:solidFill>
                        <a:latin typeface="Calibri"/>
                      </a:endParaRPr>
                    </a:p>
                  </a:txBody>
                  <a:tcPr marL="9525" marR="9525" marT="9525" marB="0" anchor="ctr"/>
                </a:tc>
                <a:tc>
                  <a:txBody>
                    <a:bodyPr/>
                    <a:lstStyle/>
                    <a:p>
                      <a:pPr algn="ctr" fontAlgn="ctr"/>
                      <a:r>
                        <a:rPr lang="en-US" sz="1400" u="none" strike="noStrike"/>
                        <a:t>no</a:t>
                      </a:r>
                      <a:endParaRPr lang="en-US" sz="1400" b="0" i="0" u="none" strike="noStrike">
                        <a:solidFill>
                          <a:srgbClr val="000000"/>
                        </a:solidFill>
                        <a:latin typeface="Calibri"/>
                      </a:endParaRPr>
                    </a:p>
                  </a:txBody>
                  <a:tcPr marL="9525" marR="9525" marT="9525" marB="0" anchor="ctr"/>
                </a:tc>
                <a:tc>
                  <a:txBody>
                    <a:bodyPr/>
                    <a:lstStyle/>
                    <a:p>
                      <a:pPr algn="ctr" fontAlgn="ctr"/>
                      <a:r>
                        <a:rPr lang="en-US" sz="1400" u="none" strike="noStrike"/>
                        <a:t>yes</a:t>
                      </a:r>
                      <a:endParaRPr lang="en-US" sz="1400" b="0" i="0" u="none" strike="noStrike">
                        <a:solidFill>
                          <a:srgbClr val="000000"/>
                        </a:solidFill>
                        <a:latin typeface="Calibri"/>
                      </a:endParaRPr>
                    </a:p>
                  </a:txBody>
                  <a:tcPr marL="9525" marR="9525" marT="9525" marB="0" anchor="ctr"/>
                </a:tc>
                <a:tc>
                  <a:txBody>
                    <a:bodyPr/>
                    <a:lstStyle/>
                    <a:p>
                      <a:pPr algn="ctr" fontAlgn="ctr"/>
                      <a:r>
                        <a:rPr lang="en-US" sz="1400" u="none" strike="noStrike"/>
                        <a:t>no</a:t>
                      </a:r>
                      <a:endParaRPr lang="en-US" sz="1400" b="0" i="0" u="none" strike="noStrike">
                        <a:solidFill>
                          <a:srgbClr val="000000"/>
                        </a:solidFill>
                        <a:latin typeface="Calibri"/>
                      </a:endParaRPr>
                    </a:p>
                  </a:txBody>
                  <a:tcPr marL="9525" marR="9525" marT="9525" marB="0" anchor="ctr"/>
                </a:tc>
                <a:tc>
                  <a:txBody>
                    <a:bodyPr/>
                    <a:lstStyle/>
                    <a:p>
                      <a:pPr algn="l" fontAlgn="ctr"/>
                      <a:r>
                        <a:rPr lang="en-US" sz="1400" u="none" strike="noStrike" dirty="0" err="1"/>
                        <a:t>Incidently</a:t>
                      </a:r>
                      <a:r>
                        <a:rPr lang="en-US" sz="1400" u="none" strike="noStrike" dirty="0"/>
                        <a:t> in hospitals effectiveness of sanitizers has been analyzed</a:t>
                      </a:r>
                      <a:endParaRPr lang="en-US" sz="1400" b="0" i="0" u="none" strike="noStrike" dirty="0">
                        <a:solidFill>
                          <a:srgbClr val="000000"/>
                        </a:solidFill>
                        <a:latin typeface="Calibri"/>
                      </a:endParaRPr>
                    </a:p>
                  </a:txBody>
                  <a:tcPr marL="9525" marR="9525" marT="9525" marB="0" anchor="ctr"/>
                </a:tc>
              </a:tr>
              <a:tr h="1104736">
                <a:tc>
                  <a:txBody>
                    <a:bodyPr/>
                    <a:lstStyle/>
                    <a:p>
                      <a:pPr algn="l" fontAlgn="ctr"/>
                      <a:r>
                        <a:rPr lang="en-US" sz="1400" u="none" strike="noStrike" dirty="0"/>
                        <a:t>Tobacco</a:t>
                      </a:r>
                      <a:endParaRPr lang="en-US" sz="1400" b="0" i="0" u="none" strike="noStrike" dirty="0">
                        <a:solidFill>
                          <a:srgbClr val="000000"/>
                        </a:solidFill>
                        <a:latin typeface="Calibri"/>
                      </a:endParaRPr>
                    </a:p>
                  </a:txBody>
                  <a:tcPr marL="9525" marR="9525" marT="9525" marB="0" anchor="ctr"/>
                </a:tc>
                <a:tc>
                  <a:txBody>
                    <a:bodyPr/>
                    <a:lstStyle/>
                    <a:p>
                      <a:pPr algn="ctr" fontAlgn="ctr"/>
                      <a:r>
                        <a:rPr lang="en-US" sz="1400" u="none" strike="noStrike"/>
                        <a:t>yes</a:t>
                      </a:r>
                      <a:endParaRPr lang="en-US" sz="1400" b="0" i="0" u="none" strike="noStrike">
                        <a:solidFill>
                          <a:srgbClr val="000000"/>
                        </a:solidFill>
                        <a:latin typeface="Calibri"/>
                      </a:endParaRPr>
                    </a:p>
                  </a:txBody>
                  <a:tcPr marL="9525" marR="9525" marT="9525" marB="0" anchor="ctr"/>
                </a:tc>
                <a:tc>
                  <a:txBody>
                    <a:bodyPr/>
                    <a:lstStyle/>
                    <a:p>
                      <a:pPr algn="ctr" fontAlgn="ctr"/>
                      <a:r>
                        <a:rPr lang="en-US" sz="1400" u="none" strike="noStrike"/>
                        <a:t>no</a:t>
                      </a:r>
                      <a:endParaRPr lang="en-US" sz="1400" b="0" i="0" u="none" strike="noStrike">
                        <a:solidFill>
                          <a:srgbClr val="000000"/>
                        </a:solidFill>
                        <a:latin typeface="Calibri"/>
                      </a:endParaRPr>
                    </a:p>
                  </a:txBody>
                  <a:tcPr marL="9525" marR="9525" marT="9525" marB="0" anchor="ctr"/>
                </a:tc>
                <a:tc>
                  <a:txBody>
                    <a:bodyPr/>
                    <a:lstStyle/>
                    <a:p>
                      <a:pPr algn="ctr" fontAlgn="ctr"/>
                      <a:r>
                        <a:rPr lang="en-US" sz="1400" u="none" strike="noStrike" dirty="0" smtClean="0"/>
                        <a:t>Yes</a:t>
                      </a:r>
                      <a:endParaRPr lang="en-US" sz="1400" b="0" i="0" u="none" strike="noStrike" dirty="0">
                        <a:solidFill>
                          <a:srgbClr val="000000"/>
                        </a:solidFill>
                        <a:latin typeface="Calibri"/>
                      </a:endParaRPr>
                    </a:p>
                  </a:txBody>
                  <a:tcPr marL="9525" marR="9525" marT="9525" marB="0" anchor="ctr"/>
                </a:tc>
                <a:tc>
                  <a:txBody>
                    <a:bodyPr/>
                    <a:lstStyle/>
                    <a:p>
                      <a:pPr algn="l" fontAlgn="ctr"/>
                      <a:r>
                        <a:rPr lang="en-US" sz="1400" u="none" strike="noStrike" dirty="0" smtClean="0"/>
                        <a:t>New legislation recently approved (</a:t>
                      </a:r>
                      <a:r>
                        <a:rPr lang="en-US" sz="1400" u="none" strike="noStrike" dirty="0" smtClean="0"/>
                        <a:t>2013)</a:t>
                      </a:r>
                      <a:endParaRPr lang="en-US" sz="1400" b="0" i="0" u="none" strike="noStrike" dirty="0">
                        <a:solidFill>
                          <a:srgbClr val="000000"/>
                        </a:solidFill>
                        <a:latin typeface="Calibri"/>
                      </a:endParaRPr>
                    </a:p>
                  </a:txBody>
                  <a:tcPr marL="9525" marR="9525" marT="9525" marB="0" anchor="ctr"/>
                </a:tc>
              </a:tr>
              <a:tr h="483271">
                <a:tc>
                  <a:txBody>
                    <a:bodyPr/>
                    <a:lstStyle/>
                    <a:p>
                      <a:pPr algn="l" fontAlgn="ctr"/>
                      <a:r>
                        <a:rPr lang="en-US" sz="1400" u="none" strike="noStrike" dirty="0"/>
                        <a:t>Pesticides</a:t>
                      </a:r>
                      <a:endParaRPr lang="en-US" sz="1400" b="0" i="0" u="none" strike="noStrike" dirty="0">
                        <a:solidFill>
                          <a:srgbClr val="000000"/>
                        </a:solidFill>
                        <a:latin typeface="Calibri"/>
                      </a:endParaRPr>
                    </a:p>
                  </a:txBody>
                  <a:tcPr marL="9525" marR="9525" marT="9525" marB="0" anchor="ctr"/>
                </a:tc>
                <a:tc>
                  <a:txBody>
                    <a:bodyPr/>
                    <a:lstStyle/>
                    <a:p>
                      <a:pPr algn="ctr" fontAlgn="ctr"/>
                      <a:r>
                        <a:rPr lang="en-US" sz="1400" u="none" strike="noStrike" dirty="0"/>
                        <a:t>yes</a:t>
                      </a:r>
                      <a:endParaRPr lang="en-US" sz="1400" b="0" i="0" u="none" strike="noStrike" dirty="0">
                        <a:solidFill>
                          <a:srgbClr val="000000"/>
                        </a:solidFill>
                        <a:latin typeface="Calibri"/>
                      </a:endParaRPr>
                    </a:p>
                  </a:txBody>
                  <a:tcPr marL="9525" marR="9525" marT="9525" marB="0" anchor="ctr"/>
                </a:tc>
                <a:tc>
                  <a:txBody>
                    <a:bodyPr/>
                    <a:lstStyle/>
                    <a:p>
                      <a:pPr algn="ctr" fontAlgn="ctr"/>
                      <a:r>
                        <a:rPr lang="en-US" sz="1400" u="none" strike="noStrike" dirty="0"/>
                        <a:t>yes</a:t>
                      </a:r>
                      <a:endParaRPr lang="en-US" sz="1400" b="0" i="0" u="none" strike="noStrike" dirty="0">
                        <a:solidFill>
                          <a:srgbClr val="000000"/>
                        </a:solidFill>
                        <a:latin typeface="Calibri"/>
                      </a:endParaRPr>
                    </a:p>
                  </a:txBody>
                  <a:tcPr marL="9525" marR="9525" marT="9525" marB="0" anchor="ctr"/>
                </a:tc>
                <a:tc>
                  <a:txBody>
                    <a:bodyPr/>
                    <a:lstStyle/>
                    <a:p>
                      <a:pPr algn="ctr" fontAlgn="ctr"/>
                      <a:r>
                        <a:rPr lang="en-US" sz="1400" u="none" strike="noStrike" dirty="0"/>
                        <a:t>yes</a:t>
                      </a:r>
                      <a:endParaRPr lang="en-US" sz="1400" b="0" i="0" u="none" strike="noStrike" dirty="0">
                        <a:solidFill>
                          <a:srgbClr val="000000"/>
                        </a:solidFill>
                        <a:latin typeface="Calibri"/>
                      </a:endParaRPr>
                    </a:p>
                  </a:txBody>
                  <a:tcPr marL="9525" marR="9525" marT="9525" marB="0" anchor="ctr"/>
                </a:tc>
                <a:tc>
                  <a:txBody>
                    <a:bodyPr/>
                    <a:lstStyle/>
                    <a:p>
                      <a:pPr algn="l" fontAlgn="ctr"/>
                      <a:r>
                        <a:rPr lang="en-US" sz="1400" u="none" strike="noStrike" dirty="0"/>
                        <a:t>Mandate of Min. Agriculture</a:t>
                      </a:r>
                      <a:endParaRPr lang="en-US" sz="1400" b="0" i="0" u="none" strike="noStrike" dirty="0">
                        <a:solidFill>
                          <a:srgbClr val="000000"/>
                        </a:solidFill>
                        <a:latin typeface="Calibri"/>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5" y="274638"/>
            <a:ext cx="8893735" cy="1143000"/>
          </a:xfrm>
        </p:spPr>
        <p:txBody>
          <a:bodyPr/>
          <a:lstStyle/>
          <a:p>
            <a:pPr algn="ctr"/>
            <a:r>
              <a:rPr lang="en-US" sz="3600" dirty="0" smtClean="0"/>
              <a:t>Prior work and national environment</a:t>
            </a:r>
            <a:endParaRPr lang="nl-NL" sz="3600" dirty="0"/>
          </a:p>
        </p:txBody>
      </p:sp>
      <p:sp>
        <p:nvSpPr>
          <p:cNvPr id="3" name="Content Placeholder 2"/>
          <p:cNvSpPr>
            <a:spLocks noGrp="1"/>
          </p:cNvSpPr>
          <p:nvPr>
            <p:ph idx="1"/>
          </p:nvPr>
        </p:nvSpPr>
        <p:spPr/>
        <p:txBody>
          <a:bodyPr/>
          <a:lstStyle/>
          <a:p>
            <a:r>
              <a:rPr lang="en-US" dirty="0" smtClean="0"/>
              <a:t>National Medicines Policy with QA expanded policy (2010)</a:t>
            </a:r>
          </a:p>
          <a:p>
            <a:r>
              <a:rPr lang="en-US" dirty="0" smtClean="0"/>
              <a:t>National HERA consultancy</a:t>
            </a:r>
          </a:p>
          <a:p>
            <a:r>
              <a:rPr lang="en-US" dirty="0" smtClean="0"/>
              <a:t>Participation in </a:t>
            </a:r>
            <a:r>
              <a:rPr lang="en-US" dirty="0" err="1" smtClean="0"/>
              <a:t>Caricom</a:t>
            </a:r>
            <a:r>
              <a:rPr lang="en-US" dirty="0" smtClean="0"/>
              <a:t> HERA consultancy</a:t>
            </a:r>
          </a:p>
          <a:p>
            <a:r>
              <a:rPr lang="en-US" dirty="0" smtClean="0"/>
              <a:t>Development of the CPP</a:t>
            </a:r>
          </a:p>
          <a:p>
            <a:r>
              <a:rPr lang="en-US" dirty="0" smtClean="0"/>
              <a:t>Member of TECHPHARM</a:t>
            </a:r>
          </a:p>
          <a:p>
            <a:r>
              <a:rPr lang="en-US" dirty="0" smtClean="0"/>
              <a:t>Alternate member Steering </a:t>
            </a:r>
            <a:r>
              <a:rPr lang="en-US" dirty="0" err="1" smtClean="0"/>
              <a:t>ctee</a:t>
            </a:r>
            <a:r>
              <a:rPr lang="en-US" dirty="0" smtClean="0"/>
              <a:t> for CARICOM</a:t>
            </a:r>
          </a:p>
          <a:p>
            <a:r>
              <a:rPr lang="en-US" smtClean="0"/>
              <a:t>Member UNASUR GAUMU</a:t>
            </a:r>
            <a:endParaRPr lang="en-US" dirty="0" smtClean="0"/>
          </a:p>
          <a:p>
            <a:pPr>
              <a:buNone/>
            </a:pPr>
            <a:endParaRPr lang="en-US" dirty="0" smtClean="0"/>
          </a:p>
          <a:p>
            <a:endParaRPr lang="nl-NL" dirty="0"/>
          </a:p>
        </p:txBody>
      </p:sp>
      <p:sp>
        <p:nvSpPr>
          <p:cNvPr id="4" name="Slide Number Placeholder 3"/>
          <p:cNvSpPr>
            <a:spLocks noGrp="1"/>
          </p:cNvSpPr>
          <p:nvPr>
            <p:ph type="sldNum" sz="quarter" idx="12"/>
          </p:nvPr>
        </p:nvSpPr>
        <p:spPr/>
        <p:txBody>
          <a:bodyPr/>
          <a:lstStyle/>
          <a:p>
            <a:pPr>
              <a:defRPr/>
            </a:pPr>
            <a:fld id="{9FBBA97E-2C70-4041-B2E7-77F5F44B66B9}"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5082" cy="672353"/>
          </a:xfrm>
        </p:spPr>
        <p:txBody>
          <a:bodyPr rtlCol="0">
            <a:normAutofit fontScale="90000"/>
          </a:bodyPr>
          <a:lstStyle/>
          <a:p>
            <a:pPr eaLnBrk="1" fontAlgn="auto" hangingPunct="1">
              <a:spcAft>
                <a:spcPts val="0"/>
              </a:spcAft>
              <a:defRPr/>
            </a:pPr>
            <a:r>
              <a:rPr lang="en-US" sz="3500" dirty="0" smtClean="0"/>
              <a:t>Areas of Activity MOH &amp; institutions</a:t>
            </a:r>
          </a:p>
        </p:txBody>
      </p:sp>
      <p:sp>
        <p:nvSpPr>
          <p:cNvPr id="5123" name="Content Placeholder 2"/>
          <p:cNvSpPr>
            <a:spLocks noGrp="1"/>
          </p:cNvSpPr>
          <p:nvPr>
            <p:ph idx="1"/>
          </p:nvPr>
        </p:nvSpPr>
        <p:spPr>
          <a:xfrm>
            <a:off x="0" y="672353"/>
            <a:ext cx="9144000" cy="6185647"/>
          </a:xfrm>
        </p:spPr>
        <p:txBody>
          <a:bodyPr>
            <a:normAutofit fontScale="92500" lnSpcReduction="10000"/>
          </a:bodyPr>
          <a:lstStyle/>
          <a:p>
            <a:pPr eaLnBrk="1" hangingPunct="1"/>
            <a:r>
              <a:rPr lang="es-PA" dirty="0" err="1" smtClean="0"/>
              <a:t>Pharmaceutical</a:t>
            </a:r>
            <a:r>
              <a:rPr lang="es-PA" dirty="0" smtClean="0"/>
              <a:t> </a:t>
            </a:r>
            <a:r>
              <a:rPr lang="es-PA" dirty="0" err="1" smtClean="0"/>
              <a:t>Quality</a:t>
            </a:r>
            <a:endParaRPr lang="es-PA" dirty="0" smtClean="0"/>
          </a:p>
          <a:p>
            <a:pPr lvl="1" eaLnBrk="1" hangingPunct="1"/>
            <a:r>
              <a:rPr lang="es-PA" dirty="0" err="1" smtClean="0"/>
              <a:t>Established</a:t>
            </a:r>
            <a:r>
              <a:rPr lang="es-PA" dirty="0" smtClean="0"/>
              <a:t> </a:t>
            </a:r>
            <a:r>
              <a:rPr lang="es-PA" dirty="0" smtClean="0"/>
              <a:t>in </a:t>
            </a:r>
            <a:r>
              <a:rPr lang="es-PA" dirty="0" err="1" smtClean="0"/>
              <a:t>the</a:t>
            </a:r>
            <a:r>
              <a:rPr lang="es-PA" dirty="0" smtClean="0"/>
              <a:t> NMP/ (</a:t>
            </a:r>
            <a:r>
              <a:rPr lang="es-PA" dirty="0" err="1" smtClean="0"/>
              <a:t>expanded</a:t>
            </a:r>
            <a:r>
              <a:rPr lang="es-PA" dirty="0" smtClean="0"/>
              <a:t>) QA </a:t>
            </a:r>
            <a:r>
              <a:rPr lang="es-PA" dirty="0" err="1" smtClean="0"/>
              <a:t>policy</a:t>
            </a:r>
            <a:r>
              <a:rPr lang="es-PA" dirty="0" smtClean="0"/>
              <a:t> </a:t>
            </a:r>
          </a:p>
          <a:p>
            <a:pPr eaLnBrk="1" hangingPunct="1"/>
            <a:r>
              <a:rPr lang="es-PA" dirty="0" err="1" smtClean="0"/>
              <a:t>Current</a:t>
            </a:r>
            <a:r>
              <a:rPr lang="es-PA" dirty="0" smtClean="0"/>
              <a:t> </a:t>
            </a:r>
            <a:r>
              <a:rPr lang="es-PA" dirty="0" err="1" smtClean="0"/>
              <a:t>areas</a:t>
            </a:r>
            <a:r>
              <a:rPr lang="es-PA" dirty="0" smtClean="0"/>
              <a:t> of </a:t>
            </a:r>
            <a:r>
              <a:rPr lang="es-PA" dirty="0" err="1" smtClean="0"/>
              <a:t>activities</a:t>
            </a:r>
            <a:endParaRPr lang="es-PA" dirty="0" smtClean="0"/>
          </a:p>
          <a:p>
            <a:pPr lvl="1" eaLnBrk="1" hangingPunct="1"/>
            <a:r>
              <a:rPr lang="es-PA" dirty="0" err="1" smtClean="0"/>
              <a:t>Registration</a:t>
            </a:r>
            <a:r>
              <a:rPr lang="es-PA" dirty="0" smtClean="0"/>
              <a:t> of medicines</a:t>
            </a:r>
          </a:p>
          <a:p>
            <a:pPr lvl="1" eaLnBrk="1" hangingPunct="1"/>
            <a:r>
              <a:rPr lang="es-PA" dirty="0" err="1" smtClean="0"/>
              <a:t>Pharmaceutical</a:t>
            </a:r>
            <a:r>
              <a:rPr lang="es-PA" dirty="0" smtClean="0"/>
              <a:t> </a:t>
            </a:r>
            <a:r>
              <a:rPr lang="es-PA" dirty="0" err="1" smtClean="0"/>
              <a:t>Inspection</a:t>
            </a:r>
            <a:endParaRPr lang="es-PA" dirty="0" smtClean="0"/>
          </a:p>
          <a:p>
            <a:pPr lvl="1" eaLnBrk="1" hangingPunct="1"/>
            <a:r>
              <a:rPr lang="es-PA" dirty="0" err="1" smtClean="0"/>
              <a:t>Pharmaceutical</a:t>
            </a:r>
            <a:r>
              <a:rPr lang="es-PA" dirty="0" smtClean="0"/>
              <a:t> </a:t>
            </a:r>
            <a:r>
              <a:rPr lang="es-PA" dirty="0" err="1" smtClean="0"/>
              <a:t>Laboratory</a:t>
            </a:r>
            <a:r>
              <a:rPr lang="es-PA" dirty="0" smtClean="0"/>
              <a:t> (</a:t>
            </a:r>
            <a:r>
              <a:rPr lang="es-PA" dirty="0" err="1" smtClean="0"/>
              <a:t>Part</a:t>
            </a:r>
            <a:r>
              <a:rPr lang="es-PA" dirty="0" smtClean="0"/>
              <a:t> of PAHO </a:t>
            </a:r>
            <a:r>
              <a:rPr lang="es-PA" dirty="0" err="1" smtClean="0"/>
              <a:t>network</a:t>
            </a:r>
            <a:r>
              <a:rPr lang="es-PA" dirty="0" smtClean="0"/>
              <a:t>)</a:t>
            </a:r>
            <a:endParaRPr lang="es-PA" dirty="0" smtClean="0"/>
          </a:p>
          <a:p>
            <a:pPr lvl="1" eaLnBrk="1" hangingPunct="1"/>
            <a:r>
              <a:rPr lang="es-PA" dirty="0" smtClean="0"/>
              <a:t>(</a:t>
            </a:r>
            <a:r>
              <a:rPr lang="es-PA" dirty="0" err="1" smtClean="0"/>
              <a:t>Pharmacovigilance</a:t>
            </a:r>
            <a:r>
              <a:rPr lang="es-PA" dirty="0" smtClean="0"/>
              <a:t> </a:t>
            </a:r>
            <a:r>
              <a:rPr lang="es-PA" dirty="0" err="1" smtClean="0"/>
              <a:t>was</a:t>
            </a:r>
            <a:r>
              <a:rPr lang="es-PA" dirty="0" smtClean="0"/>
              <a:t> </a:t>
            </a:r>
            <a:r>
              <a:rPr lang="es-PA" dirty="0" err="1" smtClean="0"/>
              <a:t>initiated</a:t>
            </a:r>
            <a:r>
              <a:rPr lang="es-PA" dirty="0" smtClean="0"/>
              <a:t> </a:t>
            </a:r>
            <a:r>
              <a:rPr lang="es-PA" dirty="0" err="1" smtClean="0"/>
              <a:t>but</a:t>
            </a:r>
            <a:r>
              <a:rPr lang="es-PA" dirty="0" smtClean="0"/>
              <a:t> </a:t>
            </a:r>
            <a:r>
              <a:rPr lang="es-PA" dirty="0" err="1" smtClean="0"/>
              <a:t>not</a:t>
            </a:r>
            <a:r>
              <a:rPr lang="es-PA" dirty="0" smtClean="0"/>
              <a:t> </a:t>
            </a:r>
            <a:r>
              <a:rPr lang="es-PA" dirty="0" err="1" smtClean="0"/>
              <a:t>sustained</a:t>
            </a:r>
            <a:r>
              <a:rPr lang="es-PA" dirty="0" smtClean="0"/>
              <a:t>/ </a:t>
            </a:r>
            <a:r>
              <a:rPr lang="es-PA" dirty="0" err="1" smtClean="0"/>
              <a:t>lack</a:t>
            </a:r>
            <a:r>
              <a:rPr lang="es-PA" dirty="0" smtClean="0"/>
              <a:t> of </a:t>
            </a:r>
            <a:r>
              <a:rPr lang="es-PA" dirty="0" smtClean="0"/>
              <a:t>HR</a:t>
            </a:r>
            <a:r>
              <a:rPr lang="es-PA" dirty="0" smtClean="0"/>
              <a:t>)</a:t>
            </a:r>
          </a:p>
          <a:p>
            <a:pPr eaLnBrk="1" hangingPunct="1"/>
            <a:r>
              <a:rPr lang="es-PA" dirty="0" err="1" smtClean="0"/>
              <a:t>Areas</a:t>
            </a:r>
            <a:r>
              <a:rPr lang="es-PA" dirty="0" smtClean="0"/>
              <a:t> </a:t>
            </a:r>
            <a:r>
              <a:rPr lang="es-PA" dirty="0" err="1" smtClean="0"/>
              <a:t>that</a:t>
            </a:r>
            <a:r>
              <a:rPr lang="es-PA" dirty="0" smtClean="0"/>
              <a:t> are </a:t>
            </a:r>
            <a:r>
              <a:rPr lang="es-PA" dirty="0" err="1" smtClean="0"/>
              <a:t>lacking</a:t>
            </a:r>
            <a:r>
              <a:rPr lang="es-PA" dirty="0" smtClean="0"/>
              <a:t> </a:t>
            </a:r>
            <a:r>
              <a:rPr lang="es-PA" dirty="0" err="1" smtClean="0"/>
              <a:t>have</a:t>
            </a:r>
            <a:r>
              <a:rPr lang="es-PA" dirty="0" smtClean="0"/>
              <a:t> </a:t>
            </a:r>
            <a:r>
              <a:rPr lang="es-PA" dirty="0" err="1" smtClean="0"/>
              <a:t>been</a:t>
            </a:r>
            <a:r>
              <a:rPr lang="es-PA" dirty="0" smtClean="0"/>
              <a:t> </a:t>
            </a:r>
            <a:r>
              <a:rPr lang="es-PA" dirty="0" err="1" smtClean="0"/>
              <a:t>identified</a:t>
            </a:r>
            <a:r>
              <a:rPr lang="es-PA" dirty="0" smtClean="0"/>
              <a:t> and </a:t>
            </a:r>
            <a:r>
              <a:rPr lang="es-PA" dirty="0" err="1" smtClean="0"/>
              <a:t>documented</a:t>
            </a:r>
            <a:r>
              <a:rPr lang="es-PA" dirty="0" smtClean="0"/>
              <a:t> (</a:t>
            </a:r>
            <a:r>
              <a:rPr lang="es-PA" dirty="0" err="1" smtClean="0"/>
              <a:t>ie</a:t>
            </a:r>
            <a:r>
              <a:rPr lang="es-PA" dirty="0" smtClean="0"/>
              <a:t> </a:t>
            </a:r>
            <a:r>
              <a:rPr lang="es-PA" dirty="0" err="1" smtClean="0"/>
              <a:t>inspection</a:t>
            </a:r>
            <a:r>
              <a:rPr lang="es-PA" dirty="0" smtClean="0"/>
              <a:t> </a:t>
            </a:r>
            <a:r>
              <a:rPr lang="es-PA" dirty="0" err="1" smtClean="0"/>
              <a:t>capacity</a:t>
            </a:r>
            <a:r>
              <a:rPr lang="es-PA" dirty="0" smtClean="0"/>
              <a:t>; </a:t>
            </a:r>
            <a:r>
              <a:rPr lang="es-PA" dirty="0" err="1" smtClean="0"/>
              <a:t>regulatory</a:t>
            </a:r>
            <a:r>
              <a:rPr lang="es-PA" dirty="0" smtClean="0"/>
              <a:t> </a:t>
            </a:r>
            <a:r>
              <a:rPr lang="es-PA" dirty="0" err="1" smtClean="0"/>
              <a:t>standards</a:t>
            </a:r>
            <a:r>
              <a:rPr lang="es-PA" dirty="0" smtClean="0"/>
              <a:t> </a:t>
            </a:r>
            <a:r>
              <a:rPr lang="es-PA" dirty="0" err="1" smtClean="0"/>
              <a:t>etc</a:t>
            </a:r>
            <a:r>
              <a:rPr lang="es-PA" dirty="0" smtClean="0"/>
              <a:t>)</a:t>
            </a:r>
          </a:p>
          <a:p>
            <a:pPr eaLnBrk="1" hangingPunct="1"/>
            <a:r>
              <a:rPr lang="es-PA" dirty="0" smtClean="0"/>
              <a:t>PAHO </a:t>
            </a:r>
            <a:r>
              <a:rPr lang="es-PA" dirty="0" err="1" smtClean="0"/>
              <a:t>evaluation</a:t>
            </a:r>
            <a:r>
              <a:rPr lang="es-PA" dirty="0" smtClean="0"/>
              <a:t> </a:t>
            </a:r>
            <a:r>
              <a:rPr lang="es-PA" dirty="0" err="1" smtClean="0"/>
              <a:t>contributed</a:t>
            </a:r>
            <a:r>
              <a:rPr lang="es-PA" dirty="0" smtClean="0"/>
              <a:t> </a:t>
            </a:r>
            <a:r>
              <a:rPr lang="es-PA" dirty="0" err="1" smtClean="0"/>
              <a:t>to</a:t>
            </a:r>
            <a:r>
              <a:rPr lang="es-PA" dirty="0" smtClean="0"/>
              <a:t> </a:t>
            </a:r>
            <a:r>
              <a:rPr lang="es-PA" dirty="0" err="1" smtClean="0"/>
              <a:t>specifying</a:t>
            </a:r>
            <a:r>
              <a:rPr lang="es-PA" dirty="0" smtClean="0"/>
              <a:t> and </a:t>
            </a:r>
            <a:r>
              <a:rPr lang="es-PA" dirty="0" err="1" smtClean="0"/>
              <a:t>quantifying</a:t>
            </a:r>
            <a:r>
              <a:rPr lang="es-PA" dirty="0" smtClean="0"/>
              <a:t> gaps</a:t>
            </a:r>
            <a:endParaRPr lang="es-PA" dirty="0" smtClean="0"/>
          </a:p>
          <a:p>
            <a:pPr eaLnBrk="1" hangingPunct="1"/>
            <a:endParaRPr lang="es-PA"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62400" y="533400"/>
            <a:ext cx="4800600" cy="762000"/>
          </a:xfrm>
        </p:spPr>
        <p:txBody>
          <a:bodyPr/>
          <a:lstStyle/>
          <a:p>
            <a:r>
              <a:rPr lang="en-US" sz="2000" smtClean="0">
                <a:solidFill>
                  <a:schemeClr val="tx1"/>
                </a:solidFill>
                <a:ea typeface="ＭＳ Ｐゴシック" pitchFamily="34" charset="-128"/>
              </a:rPr>
              <a:t>20 Basic regulatory Indicators</a:t>
            </a:r>
            <a:r>
              <a:rPr lang="en-US" sz="2000" smtClean="0">
                <a:ea typeface="ＭＳ Ｐゴシック" pitchFamily="34" charset="-128"/>
              </a:rPr>
              <a:t> </a:t>
            </a:r>
            <a:br>
              <a:rPr lang="en-US" sz="2000" smtClean="0">
                <a:ea typeface="ＭＳ Ｐゴシック" pitchFamily="34" charset="-128"/>
              </a:rPr>
            </a:br>
            <a:r>
              <a:rPr lang="en-US" sz="2000" smtClean="0">
                <a:ea typeface="ＭＳ Ｐゴシック" pitchFamily="34" charset="-128"/>
              </a:rPr>
              <a:t>(public information)  </a:t>
            </a:r>
          </a:p>
        </p:txBody>
      </p:sp>
      <p:pic>
        <p:nvPicPr>
          <p:cNvPr id="29699" name="Picture 4"/>
          <p:cNvPicPr>
            <a:picLocks noChangeAspect="1" noChangeArrowheads="1"/>
          </p:cNvPicPr>
          <p:nvPr/>
        </p:nvPicPr>
        <p:blipFill>
          <a:blip r:embed="rId2" cstate="print"/>
          <a:srcRect/>
          <a:stretch>
            <a:fillRect/>
          </a:stretch>
        </p:blipFill>
        <p:spPr bwMode="auto">
          <a:xfrm>
            <a:off x="3581400" y="1423988"/>
            <a:ext cx="5562600" cy="4672012"/>
          </a:xfrm>
          <a:prstGeom prst="rect">
            <a:avLst/>
          </a:prstGeom>
          <a:noFill/>
          <a:ln w="9525">
            <a:noFill/>
            <a:miter lim="800000"/>
            <a:headEnd/>
            <a:tailEnd/>
          </a:ln>
        </p:spPr>
      </p:pic>
      <p:sp>
        <p:nvSpPr>
          <p:cNvPr id="29700" name="Rectangle 5"/>
          <p:cNvSpPr>
            <a:spLocks noChangeArrowheads="1"/>
          </p:cNvSpPr>
          <p:nvPr/>
        </p:nvSpPr>
        <p:spPr bwMode="auto">
          <a:xfrm>
            <a:off x="304800" y="609600"/>
            <a:ext cx="2971800" cy="762000"/>
          </a:xfrm>
          <a:prstGeom prst="rect">
            <a:avLst/>
          </a:prstGeom>
          <a:solidFill>
            <a:srgbClr val="0080FF"/>
          </a:solidFill>
          <a:ln w="9525">
            <a:noFill/>
            <a:miter lim="800000"/>
            <a:headEnd/>
            <a:tailEnd/>
          </a:ln>
        </p:spPr>
        <p:txBody>
          <a:bodyPr anchor="ctr"/>
          <a:lstStyle/>
          <a:p>
            <a:pPr algn="ctr">
              <a:lnSpc>
                <a:spcPct val="70000"/>
              </a:lnSpc>
            </a:pPr>
            <a:r>
              <a:rPr lang="en-US" sz="2800" dirty="0">
                <a:solidFill>
                  <a:schemeClr val="bg1"/>
                </a:solidFill>
                <a:latin typeface="Arial Black" pitchFamily="34" charset="0"/>
                <a:ea typeface="ＭＳ Ｐゴシック" pitchFamily="34" charset="-128"/>
              </a:rPr>
              <a:t>Observatory</a:t>
            </a:r>
          </a:p>
        </p:txBody>
      </p:sp>
      <p:sp>
        <p:nvSpPr>
          <p:cNvPr id="29701" name="Rectangle 6"/>
          <p:cNvSpPr>
            <a:spLocks noGrp="1" noChangeArrowheads="1"/>
          </p:cNvSpPr>
          <p:nvPr>
            <p:ph type="body" idx="1"/>
          </p:nvPr>
        </p:nvSpPr>
        <p:spPr>
          <a:xfrm>
            <a:off x="152400" y="1676400"/>
            <a:ext cx="3352800" cy="3962400"/>
          </a:xfrm>
          <a:noFill/>
        </p:spPr>
        <p:txBody>
          <a:bodyPr/>
          <a:lstStyle/>
          <a:p>
            <a:r>
              <a:rPr lang="en-US" sz="2200" smtClean="0">
                <a:ea typeface="ＭＳ Ｐゴシック" pitchFamily="34" charset="-128"/>
              </a:rPr>
              <a:t>Provides information on the sectors and processes involved in development, production, and regulation of health technologies through the use of standardized indicators that are updated periodically</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762000" y="381000"/>
            <a:ext cx="8001000" cy="914400"/>
          </a:xfrm>
          <a:prstGeom prst="rect">
            <a:avLst/>
          </a:prstGeom>
        </p:spPr>
        <p:txBody>
          <a:bodyPr/>
          <a:lstStyle/>
          <a:p>
            <a:r>
              <a:rPr lang="en-US" sz="2400" smtClean="0">
                <a:solidFill>
                  <a:srgbClr val="FF3300"/>
                </a:solidFill>
              </a:rPr>
              <a:t>Preevaluation Data Tool</a:t>
            </a:r>
            <a:endParaRPr lang="en-US" sz="2400" smtClean="0"/>
          </a:p>
        </p:txBody>
      </p:sp>
      <p:sp>
        <p:nvSpPr>
          <p:cNvPr id="185347" name="Oval 3"/>
          <p:cNvSpPr>
            <a:spLocks noChangeArrowheads="1"/>
          </p:cNvSpPr>
          <p:nvPr/>
        </p:nvSpPr>
        <p:spPr bwMode="auto">
          <a:xfrm>
            <a:off x="457200" y="1600200"/>
            <a:ext cx="5486400" cy="3276600"/>
          </a:xfrm>
          <a:prstGeom prst="ellipse">
            <a:avLst/>
          </a:prstGeom>
          <a:gradFill rotWithShape="1">
            <a:gsLst>
              <a:gs pos="0">
                <a:schemeClr val="bg1"/>
              </a:gs>
              <a:gs pos="50000">
                <a:srgbClr val="00CCFF"/>
              </a:gs>
              <a:gs pos="100000">
                <a:schemeClr val="bg1"/>
              </a:gs>
            </a:gsLst>
            <a:lin ang="18900000" scaled="1"/>
          </a:gradFill>
          <a:ln w="9525">
            <a:solidFill>
              <a:schemeClr val="tx1"/>
            </a:solidFill>
            <a:round/>
            <a:headEnd/>
            <a:tailEnd/>
          </a:ln>
          <a:effectLst/>
          <a:extLst>
            <a:ext uri="{AF507438-7753-43E0-B8FC-AC1667EBCBE1}"/>
          </a:extLst>
        </p:spPr>
        <p:txBody>
          <a:bodyPr wrap="none" anchor="ctr"/>
          <a:lstStyle/>
          <a:p>
            <a:pPr algn="ctr">
              <a:defRPr/>
            </a:pPr>
            <a:endParaRPr lang="nl-NL"/>
          </a:p>
        </p:txBody>
      </p:sp>
      <p:sp>
        <p:nvSpPr>
          <p:cNvPr id="185348" name="Oval 4"/>
          <p:cNvSpPr>
            <a:spLocks noChangeArrowheads="1"/>
          </p:cNvSpPr>
          <p:nvPr/>
        </p:nvSpPr>
        <p:spPr bwMode="auto">
          <a:xfrm>
            <a:off x="1295400" y="2819400"/>
            <a:ext cx="3733800" cy="1905000"/>
          </a:xfrm>
          <a:prstGeom prst="ellipse">
            <a:avLst/>
          </a:prstGeom>
          <a:gradFill rotWithShape="1">
            <a:gsLst>
              <a:gs pos="0">
                <a:schemeClr val="bg1"/>
              </a:gs>
              <a:gs pos="50000">
                <a:srgbClr val="FFCC99"/>
              </a:gs>
              <a:gs pos="100000">
                <a:schemeClr val="bg1"/>
              </a:gs>
            </a:gsLst>
            <a:lin ang="18900000" scaled="1"/>
          </a:gradFill>
          <a:ln w="9525">
            <a:solidFill>
              <a:schemeClr val="tx1"/>
            </a:solidFill>
            <a:round/>
            <a:headEnd/>
            <a:tailEnd/>
          </a:ln>
          <a:effectLst/>
          <a:extLst>
            <a:ext uri="{AF507438-7753-43E0-B8FC-AC1667EBCBE1}"/>
          </a:extLst>
        </p:spPr>
        <p:txBody>
          <a:bodyPr wrap="none" anchor="ctr"/>
          <a:lstStyle/>
          <a:p>
            <a:pPr>
              <a:defRPr/>
            </a:pPr>
            <a:endParaRPr lang="en-US"/>
          </a:p>
        </p:txBody>
      </p:sp>
      <p:sp>
        <p:nvSpPr>
          <p:cNvPr id="27653" name="Text Box 5"/>
          <p:cNvSpPr txBox="1">
            <a:spLocks noChangeArrowheads="1"/>
          </p:cNvSpPr>
          <p:nvPr/>
        </p:nvSpPr>
        <p:spPr bwMode="auto">
          <a:xfrm>
            <a:off x="1350963" y="1828800"/>
            <a:ext cx="3687762" cy="822325"/>
          </a:xfrm>
          <a:prstGeom prst="rect">
            <a:avLst/>
          </a:prstGeom>
          <a:noFill/>
          <a:ln w="9525">
            <a:noFill/>
            <a:miter lim="800000"/>
            <a:headEnd/>
            <a:tailEnd/>
          </a:ln>
        </p:spPr>
        <p:txBody>
          <a:bodyPr wrap="none">
            <a:spAutoFit/>
          </a:bodyPr>
          <a:lstStyle/>
          <a:p>
            <a:pPr algn="ctr"/>
            <a:r>
              <a:rPr lang="en-US" b="1" dirty="0"/>
              <a:t>530 Indicators</a:t>
            </a:r>
          </a:p>
          <a:p>
            <a:pPr algn="ctr"/>
            <a:r>
              <a:rPr lang="en-US" b="1" dirty="0"/>
              <a:t>NRA Qualification Process</a:t>
            </a:r>
          </a:p>
        </p:txBody>
      </p:sp>
      <p:sp>
        <p:nvSpPr>
          <p:cNvPr id="27654" name="Text Box 6"/>
          <p:cNvSpPr txBox="1">
            <a:spLocks noChangeArrowheads="1"/>
          </p:cNvSpPr>
          <p:nvPr/>
        </p:nvSpPr>
        <p:spPr bwMode="auto">
          <a:xfrm>
            <a:off x="1401763" y="3405188"/>
            <a:ext cx="3567112" cy="701675"/>
          </a:xfrm>
          <a:prstGeom prst="rect">
            <a:avLst/>
          </a:prstGeom>
          <a:noFill/>
          <a:ln w="9525">
            <a:noFill/>
            <a:miter lim="800000"/>
            <a:headEnd/>
            <a:tailEnd/>
          </a:ln>
        </p:spPr>
        <p:txBody>
          <a:bodyPr wrap="none">
            <a:spAutoFit/>
          </a:bodyPr>
          <a:lstStyle/>
          <a:p>
            <a:pPr algn="ctr"/>
            <a:r>
              <a:rPr lang="en-US" sz="2000" b="1"/>
              <a:t>166 Indicators</a:t>
            </a:r>
          </a:p>
          <a:p>
            <a:pPr algn="ctr"/>
            <a:r>
              <a:rPr lang="en-US" sz="2000" b="1"/>
              <a:t>NRA Pre-Qualification Process</a:t>
            </a:r>
          </a:p>
        </p:txBody>
      </p:sp>
      <p:grpSp>
        <p:nvGrpSpPr>
          <p:cNvPr id="2" name="Group 7"/>
          <p:cNvGrpSpPr>
            <a:grpSpLocks/>
          </p:cNvGrpSpPr>
          <p:nvPr/>
        </p:nvGrpSpPr>
        <p:grpSpPr bwMode="auto">
          <a:xfrm>
            <a:off x="6148388" y="3657600"/>
            <a:ext cx="1808162" cy="1295400"/>
            <a:chOff x="3873" y="2640"/>
            <a:chExt cx="1139" cy="816"/>
          </a:xfrm>
        </p:grpSpPr>
        <p:sp>
          <p:nvSpPr>
            <p:cNvPr id="185352" name="Oval 8"/>
            <p:cNvSpPr>
              <a:spLocks noChangeArrowheads="1"/>
            </p:cNvSpPr>
            <p:nvPr/>
          </p:nvSpPr>
          <p:spPr bwMode="auto">
            <a:xfrm>
              <a:off x="3888" y="2640"/>
              <a:ext cx="1104" cy="816"/>
            </a:xfrm>
            <a:prstGeom prst="ellipse">
              <a:avLst/>
            </a:prstGeom>
            <a:gradFill rotWithShape="1">
              <a:gsLst>
                <a:gs pos="0">
                  <a:schemeClr val="bg1"/>
                </a:gs>
                <a:gs pos="50000">
                  <a:schemeClr val="hlink"/>
                </a:gs>
                <a:gs pos="100000">
                  <a:schemeClr val="bg1"/>
                </a:gs>
              </a:gsLst>
              <a:lin ang="18900000" scaled="1"/>
            </a:gradFill>
            <a:ln w="9525">
              <a:solidFill>
                <a:schemeClr val="tx1"/>
              </a:solidFill>
              <a:round/>
              <a:headEnd/>
              <a:tailEnd/>
            </a:ln>
            <a:effectLst/>
            <a:extLst>
              <a:ext uri="{AF507438-7753-43E0-B8FC-AC1667EBCBE1}"/>
            </a:extLst>
          </p:spPr>
          <p:txBody>
            <a:bodyPr wrap="none" anchor="ctr"/>
            <a:lstStyle/>
            <a:p>
              <a:pPr>
                <a:defRPr/>
              </a:pPr>
              <a:endParaRPr lang="en-US"/>
            </a:p>
          </p:txBody>
        </p:sp>
        <p:sp>
          <p:nvSpPr>
            <p:cNvPr id="27659" name="Text Box 9"/>
            <p:cNvSpPr txBox="1">
              <a:spLocks noChangeArrowheads="1"/>
            </p:cNvSpPr>
            <p:nvPr/>
          </p:nvSpPr>
          <p:spPr bwMode="auto">
            <a:xfrm>
              <a:off x="3873" y="2805"/>
              <a:ext cx="1139" cy="460"/>
            </a:xfrm>
            <a:prstGeom prst="rect">
              <a:avLst/>
            </a:prstGeom>
            <a:noFill/>
            <a:ln w="9525">
              <a:noFill/>
              <a:miter lim="800000"/>
              <a:headEnd/>
              <a:tailEnd/>
            </a:ln>
          </p:spPr>
          <p:txBody>
            <a:bodyPr wrap="none">
              <a:spAutoFit/>
            </a:bodyPr>
            <a:lstStyle/>
            <a:p>
              <a:pPr algn="ctr"/>
              <a:r>
                <a:rPr lang="en-US" sz="1400" b="1">
                  <a:solidFill>
                    <a:schemeClr val="bg1"/>
                  </a:solidFill>
                </a:rPr>
                <a:t>20 Indicators</a:t>
              </a:r>
            </a:p>
            <a:p>
              <a:pPr algn="ctr"/>
              <a:r>
                <a:rPr lang="en-US" sz="1400" b="1">
                  <a:solidFill>
                    <a:schemeClr val="bg1"/>
                  </a:solidFill>
                </a:rPr>
                <a:t>NRA Pharmaceutical</a:t>
              </a:r>
            </a:p>
            <a:p>
              <a:pPr algn="ctr"/>
              <a:r>
                <a:rPr lang="en-US" sz="1400" b="1">
                  <a:solidFill>
                    <a:schemeClr val="bg1"/>
                  </a:solidFill>
                </a:rPr>
                <a:t>Profile</a:t>
              </a:r>
            </a:p>
          </p:txBody>
        </p:sp>
      </p:grpSp>
      <p:sp>
        <p:nvSpPr>
          <p:cNvPr id="27656" name="Oval 10"/>
          <p:cNvSpPr>
            <a:spLocks noChangeArrowheads="1"/>
          </p:cNvSpPr>
          <p:nvPr/>
        </p:nvSpPr>
        <p:spPr bwMode="auto">
          <a:xfrm>
            <a:off x="457200" y="2590800"/>
            <a:ext cx="7696200" cy="3048000"/>
          </a:xfrm>
          <a:prstGeom prst="ellipse">
            <a:avLst/>
          </a:prstGeom>
          <a:solidFill>
            <a:srgbClr val="FF0000">
              <a:alpha val="3137"/>
            </a:srgbClr>
          </a:solidFill>
          <a:ln w="9525">
            <a:solidFill>
              <a:schemeClr val="tx1"/>
            </a:solidFill>
            <a:round/>
            <a:headEnd/>
            <a:tailEnd/>
          </a:ln>
        </p:spPr>
        <p:txBody>
          <a:bodyPr wrap="none" anchor="ctr"/>
          <a:lstStyle/>
          <a:p>
            <a:endParaRPr lang="en-US"/>
          </a:p>
        </p:txBody>
      </p:sp>
      <p:sp>
        <p:nvSpPr>
          <p:cNvPr id="27657" name="Text Box 11"/>
          <p:cNvSpPr txBox="1">
            <a:spLocks noChangeArrowheads="1"/>
          </p:cNvSpPr>
          <p:nvPr/>
        </p:nvSpPr>
        <p:spPr bwMode="auto">
          <a:xfrm>
            <a:off x="3536950" y="5057775"/>
            <a:ext cx="1873250" cy="581025"/>
          </a:xfrm>
          <a:prstGeom prst="rect">
            <a:avLst/>
          </a:prstGeom>
          <a:noFill/>
          <a:ln w="9525">
            <a:noFill/>
            <a:miter lim="800000"/>
            <a:headEnd/>
            <a:tailEnd/>
          </a:ln>
        </p:spPr>
        <p:txBody>
          <a:bodyPr wrap="none">
            <a:spAutoFit/>
          </a:bodyPr>
          <a:lstStyle/>
          <a:p>
            <a:pPr algn="ctr"/>
            <a:r>
              <a:rPr lang="en-US" sz="1600" b="1">
                <a:solidFill>
                  <a:srgbClr val="FF3300"/>
                </a:solidFill>
              </a:rPr>
              <a:t>Information Hub</a:t>
            </a:r>
          </a:p>
          <a:p>
            <a:pPr algn="ctr"/>
            <a:r>
              <a:rPr lang="en-US" sz="1600" b="1">
                <a:solidFill>
                  <a:srgbClr val="FF3300"/>
                </a:solidFill>
              </a:rPr>
              <a:t>Regulatory Module</a:t>
            </a:r>
            <a:endParaRPr lang="es-ES" sz="1600" b="1">
              <a:solidFill>
                <a:srgbClr val="FF3300"/>
              </a:solidFill>
            </a:endParaRPr>
          </a:p>
        </p:txBody>
      </p:sp>
      <p:sp>
        <p:nvSpPr>
          <p:cNvPr id="12" name="TextBox 11"/>
          <p:cNvSpPr txBox="1"/>
          <p:nvPr/>
        </p:nvSpPr>
        <p:spPr>
          <a:xfrm>
            <a:off x="5943600" y="161366"/>
            <a:ext cx="2994213"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n>
                  <a:solidFill>
                    <a:srgbClr val="313131"/>
                  </a:solidFill>
                </a:ln>
              </a:rPr>
              <a:t>I     = implemented</a:t>
            </a:r>
          </a:p>
          <a:p>
            <a:r>
              <a:rPr lang="en-US" dirty="0" smtClean="0">
                <a:ln>
                  <a:solidFill>
                    <a:srgbClr val="313131"/>
                  </a:solidFill>
                </a:ln>
              </a:rPr>
              <a:t>OI  = Ongoing implementation</a:t>
            </a:r>
          </a:p>
          <a:p>
            <a:r>
              <a:rPr lang="en-US" dirty="0" smtClean="0">
                <a:ln>
                  <a:solidFill>
                    <a:srgbClr val="313131"/>
                  </a:solidFill>
                </a:ln>
              </a:rPr>
              <a:t>PI   = Partially implemented</a:t>
            </a:r>
          </a:p>
          <a:p>
            <a:r>
              <a:rPr lang="en-US" dirty="0" smtClean="0">
                <a:ln>
                  <a:solidFill>
                    <a:srgbClr val="313131"/>
                  </a:solidFill>
                </a:ln>
              </a:rPr>
              <a:t>NI   = Not implemented</a:t>
            </a:r>
          </a:p>
          <a:p>
            <a:r>
              <a:rPr lang="en-US" dirty="0" smtClean="0">
                <a:ln>
                  <a:solidFill>
                    <a:srgbClr val="313131"/>
                  </a:solidFill>
                </a:ln>
              </a:rPr>
              <a:t>NA  = Not </a:t>
            </a:r>
            <a:r>
              <a:rPr lang="en-US" dirty="0" err="1" smtClean="0">
                <a:ln>
                  <a:solidFill>
                    <a:srgbClr val="313131"/>
                  </a:solidFill>
                </a:ln>
              </a:rPr>
              <a:t>applicabe</a:t>
            </a:r>
            <a:endParaRPr lang="en-US" dirty="0" smtClean="0">
              <a:ln>
                <a:solidFill>
                  <a:srgbClr val="313131"/>
                </a:solidFill>
              </a:ln>
            </a:endParaRPr>
          </a:p>
          <a:p>
            <a:endParaRPr lang="nl-NL" dirty="0">
              <a:ln>
                <a:solidFill>
                  <a:srgbClr val="313131"/>
                </a:solidFill>
              </a:ln>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1005</TotalTime>
  <Words>1132</Words>
  <Application>Microsoft Office PowerPoint</Application>
  <PresentationFormat>On-screen Show (4:3)</PresentationFormat>
  <Paragraphs>294</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ＭＳ Ｐゴシック</vt:lpstr>
      <vt:lpstr>Arial</vt:lpstr>
      <vt:lpstr>12 pt Helvetica* 55 Roman   054</vt:lpstr>
      <vt:lpstr>Office Theme</vt:lpstr>
      <vt:lpstr>Slide 1</vt:lpstr>
      <vt:lpstr>SURINAME</vt:lpstr>
      <vt:lpstr>Slide 3</vt:lpstr>
      <vt:lpstr>medicines regulatory authority</vt:lpstr>
      <vt:lpstr>Suriname regulatory landscape</vt:lpstr>
      <vt:lpstr>Prior work and national environment</vt:lpstr>
      <vt:lpstr>Areas of Activity MOH &amp; institutions</vt:lpstr>
      <vt:lpstr>20 Basic regulatory Indicators  (public information)  </vt:lpstr>
      <vt:lpstr>Preevaluation Data Tool</vt:lpstr>
      <vt:lpstr>Modules</vt:lpstr>
      <vt:lpstr>166 Advanced regulatory Indicators (Restricted access among NRA)  </vt:lpstr>
      <vt:lpstr>Evidence provided by Suriname</vt:lpstr>
      <vt:lpstr>Places visited</vt:lpstr>
      <vt:lpstr>Slide 14</vt:lpstr>
      <vt:lpstr>Key positive findings</vt:lpstr>
      <vt:lpstr>RECOMMENDATIONS</vt:lpstr>
      <vt:lpstr>Recommendations ctd</vt:lpstr>
      <vt:lpstr>NRA Pre-evaluation Outputs</vt:lpstr>
      <vt:lpstr>Overall Recommendation</vt:lpstr>
      <vt:lpstr>Slide 20</vt:lpstr>
      <vt:lpstr>DANK U WEL THANK YOU GRACIAS OBRIGADO </vt:lpstr>
    </vt:vector>
  </TitlesOfParts>
  <Company>PHAC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O'Connor</dc:creator>
  <cp:lastModifiedBy>Miriam</cp:lastModifiedBy>
  <cp:revision>71</cp:revision>
  <dcterms:created xsi:type="dcterms:W3CDTF">2013-06-13T20:14:34Z</dcterms:created>
  <dcterms:modified xsi:type="dcterms:W3CDTF">2013-08-31T04:27:26Z</dcterms:modified>
</cp:coreProperties>
</file>