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98B32-CE3D-44D6-BB26-AC305D7F79D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6C828-C81F-4EE0-9B45-FAB26FFA58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62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see here the big outbreaks in Canada, Ecuador, USA an Brazil In 2011, 2014 and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5927-D546-451B-8093-D66E97EAE4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56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1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3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94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5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53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0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96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78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8FAB-4D76-44AE-85C2-0F9B2249B551}" type="datetimeFigureOut">
              <a:rPr lang="es-ES" smtClean="0"/>
              <a:t>15/07/2016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0F3F-1D40-419B-8D43-530575ECE6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32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6763" r="38095" b="1630"/>
          <a:stretch/>
        </p:blipFill>
        <p:spPr>
          <a:xfrm>
            <a:off x="3022781" y="914400"/>
            <a:ext cx="2920819" cy="2920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6528" r="37369" b="1757"/>
          <a:stretch/>
        </p:blipFill>
        <p:spPr>
          <a:xfrm>
            <a:off x="2965255" y="3810000"/>
            <a:ext cx="3054545" cy="2916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t="7158" r="38214"/>
          <a:stretch/>
        </p:blipFill>
        <p:spPr>
          <a:xfrm>
            <a:off x="5929149" y="1071988"/>
            <a:ext cx="2918424" cy="292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t="10354" r="29285" b="4196"/>
          <a:stretch/>
        </p:blipFill>
        <p:spPr>
          <a:xfrm>
            <a:off x="253882" y="1095401"/>
            <a:ext cx="2826819" cy="2920000"/>
          </a:xfrm>
          <a:prstGeom prst="rect">
            <a:avLst/>
          </a:prstGeom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9466" y="83403"/>
            <a:ext cx="73167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Confirmed measles cases by second administrative level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The Americas</a:t>
            </a:r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, 2011</a:t>
            </a: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2014, 2015, and 2016*</a:t>
            </a:r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62665" y="2635624"/>
            <a:ext cx="160089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2011</a:t>
            </a:r>
          </a:p>
          <a:p>
            <a:r>
              <a:rPr lang="en-US" dirty="0"/>
              <a:t>N=1,369 cases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341439" y="2635624"/>
            <a:ext cx="123056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N=1,966 cases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599" y="6274794"/>
            <a:ext cx="3123201" cy="4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100" b="0" dirty="0">
                <a:solidFill>
                  <a:schemeClr val="tx1"/>
                </a:solidFill>
              </a:rPr>
              <a:t>Source: </a:t>
            </a:r>
            <a:r>
              <a:rPr lang="en-US" altLang="en-US" sz="1100" b="0" dirty="0" smtClean="0">
                <a:solidFill>
                  <a:schemeClr val="tx1"/>
                </a:solidFill>
              </a:rPr>
              <a:t>Country reports to FGL-IM/PAHO.</a:t>
            </a:r>
          </a:p>
          <a:p>
            <a:pPr eaLnBrk="1" hangingPunct="1"/>
            <a:r>
              <a:rPr lang="en-US" altLang="en-US" sz="1100" b="0" dirty="0" smtClean="0">
                <a:solidFill>
                  <a:schemeClr val="tx1"/>
                </a:solidFill>
              </a:rPr>
              <a:t>*Data as of epidemiological week 27, 2016</a:t>
            </a:r>
            <a:endParaRPr lang="en-US" altLang="en-US" sz="1100" b="0" dirty="0">
              <a:solidFill>
                <a:schemeClr val="tx1"/>
              </a:solidFill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172200" y="2635624"/>
            <a:ext cx="1524000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/>
              <a:t>2015</a:t>
            </a:r>
            <a:endParaRPr lang="en-US" dirty="0"/>
          </a:p>
          <a:p>
            <a:r>
              <a:rPr lang="en-US" dirty="0" smtClean="0"/>
              <a:t>N=611 cases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9709" y="3668030"/>
            <a:ext cx="1676401" cy="16004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Brazil= 214</a:t>
            </a:r>
          </a:p>
          <a:p>
            <a:r>
              <a:rPr lang="en-US" sz="1200" b="1" dirty="0" smtClean="0">
                <a:latin typeface="+mj-lt"/>
              </a:rPr>
              <a:t>Canada= 196</a:t>
            </a:r>
          </a:p>
          <a:p>
            <a:r>
              <a:rPr lang="en-US" sz="1200" b="1" dirty="0" smtClean="0">
                <a:latin typeface="+mj-lt"/>
              </a:rPr>
              <a:t>Colombia=1</a:t>
            </a:r>
          </a:p>
          <a:p>
            <a:r>
              <a:rPr lang="en-US" sz="1200" b="1" dirty="0" smtClean="0">
                <a:latin typeface="+mj-lt"/>
              </a:rPr>
              <a:t>Chile=9 </a:t>
            </a:r>
          </a:p>
          <a:p>
            <a:r>
              <a:rPr lang="en-US" sz="1200" b="1" dirty="0" smtClean="0">
                <a:latin typeface="+mj-lt"/>
              </a:rPr>
              <a:t>Mexico= 1</a:t>
            </a:r>
            <a:endParaRPr lang="en-US" sz="1200" b="1" dirty="0">
              <a:latin typeface="+mj-lt"/>
            </a:endParaRPr>
          </a:p>
          <a:p>
            <a:r>
              <a:rPr lang="en-US" sz="1200" b="1" dirty="0" smtClean="0">
                <a:latin typeface="+mj-lt"/>
              </a:rPr>
              <a:t>United States= 186</a:t>
            </a:r>
          </a:p>
          <a:p>
            <a:r>
              <a:rPr lang="en-US" sz="1200" b="1" dirty="0" smtClean="0">
                <a:latin typeface="+mj-lt"/>
              </a:rPr>
              <a:t>Peru=4</a:t>
            </a:r>
          </a:p>
          <a:p>
            <a:r>
              <a:rPr lang="en-US" sz="1400" b="1" dirty="0" smtClean="0">
                <a:latin typeface="+mj-lt"/>
              </a:rPr>
              <a:t>Total (2015)= 611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646239" y="5825856"/>
            <a:ext cx="1230561" cy="46166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2016*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N=27 cases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3060" y="4837581"/>
            <a:ext cx="1676401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Canada= 8</a:t>
            </a:r>
          </a:p>
          <a:p>
            <a:r>
              <a:rPr lang="en-US" sz="1200" b="1" dirty="0" smtClean="0">
                <a:latin typeface="+mj-lt"/>
              </a:rPr>
              <a:t>Ecuador=1</a:t>
            </a:r>
            <a:endParaRPr lang="en-US" sz="1200" b="1" dirty="0">
              <a:latin typeface="+mj-lt"/>
            </a:endParaRPr>
          </a:p>
          <a:p>
            <a:r>
              <a:rPr lang="en-US" sz="1200" b="1" dirty="0" smtClean="0">
                <a:latin typeface="+mj-lt"/>
              </a:rPr>
              <a:t>United States= 35</a:t>
            </a:r>
          </a:p>
          <a:p>
            <a:r>
              <a:rPr lang="en-US" sz="1400" b="1" dirty="0" smtClean="0">
                <a:latin typeface="+mj-lt"/>
              </a:rPr>
              <a:t>Total (2016)= 44</a:t>
            </a:r>
          </a:p>
        </p:txBody>
      </p:sp>
    </p:spTree>
    <p:extLst>
      <p:ext uri="{BB962C8B-B14F-4D97-AF65-F5344CB8AC3E}">
        <p14:creationId xmlns:p14="http://schemas.microsoft.com/office/powerpoint/2010/main" val="3558179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2016-07-14T18:31:22Z</dcterms:created>
  <dcterms:modified xsi:type="dcterms:W3CDTF">2016-07-15T19:07:39Z</dcterms:modified>
</cp:coreProperties>
</file>