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13" autoAdjust="0"/>
    <p:restoredTop sz="94660"/>
  </p:normalViewPr>
  <p:slideViewPr>
    <p:cSldViewPr>
      <p:cViewPr varScale="1">
        <p:scale>
          <a:sx n="112" d="100"/>
          <a:sy n="112" d="100"/>
        </p:scale>
        <p:origin x="-174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682F2-FC03-42B1-94AB-6D72A4272E9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9AF1C-8008-42A2-B2D9-7B9C8DBE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F885-A305-4D31-B6F3-8754EA082E7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who.int/entity/wer/2014/wer8937/en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73498"/>
              </p:ext>
            </p:extLst>
          </p:nvPr>
        </p:nvGraphicFramePr>
        <p:xfrm>
          <a:off x="552450" y="1066800"/>
          <a:ext cx="8039100" cy="3581398"/>
        </p:xfrm>
        <a:graphic>
          <a:graphicData uri="http://schemas.openxmlformats.org/drawingml/2006/table">
            <a:tbl>
              <a:tblPr firstCol="1" lastRow="1">
                <a:tableStyleId>{5C22544A-7EE6-4342-B048-85BDC9FD1C3A}</a:tableStyleId>
              </a:tblPr>
              <a:tblGrid>
                <a:gridCol w="1257301"/>
                <a:gridCol w="1219200"/>
                <a:gridCol w="1371600"/>
                <a:gridCol w="1150491"/>
                <a:gridCol w="760127"/>
                <a:gridCol w="760127"/>
                <a:gridCol w="760127"/>
                <a:gridCol w="760127"/>
              </a:tblGrid>
              <a:tr h="30339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Region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Performance of AFP surveillance, 2014</a:t>
                      </a: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Poliomyelitis cases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394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gridSpan="3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0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AFP cases reported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Annualized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non-poliomyelitis AFP rate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400" baseline="30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AFP cases with adequate specimens</a:t>
                      </a:r>
                      <a:r>
                        <a:rPr lang="en-US" sz="140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kern="1200" baseline="30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30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cVDPV2</a:t>
                      </a:r>
                      <a:r>
                        <a:rPr lang="en-US" sz="14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cVDPV2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AFR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13 405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5.04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93%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AMR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952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0.82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71%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EMR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7 162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4.89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92%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132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336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53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EUR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algn="r" defTabSz="633413">
                        <a:tabLst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962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1.23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89%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SEAR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34 102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9.40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87%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WPR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182880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3 648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182880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1.55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89%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Global Total</a:t>
                      </a:r>
                      <a:r>
                        <a:rPr lang="en-US" sz="1400" b="1" baseline="0" dirty="0" smtClean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60 231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182880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5.00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89%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149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35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416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66</a:t>
                      </a:r>
                      <a:endParaRPr lang="en-US" sz="1400" b="1" dirty="0"/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228" y="6452292"/>
            <a:ext cx="3801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*Data </a:t>
            </a:r>
            <a:r>
              <a:rPr lang="en-US" altLang="en-US" sz="9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 WHO as of </a:t>
            </a: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26  August 2014</a:t>
            </a:r>
            <a:b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alt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Source</a:t>
            </a:r>
            <a:r>
              <a:rPr lang="en-US" altLang="en-US" sz="9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Weekly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Epidemiological Record (WER) vol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. 89, 37 (pp. </a:t>
            </a:r>
            <a:r>
              <a:rPr lang="en-US" sz="9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405)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8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Performance of Acute Flaccid Paralysis (AFP) Surveillance and Incidence of Poliomyelitis, 2014* - Global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4772506"/>
            <a:ext cx="7924800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WPV1</a:t>
            </a:r>
            <a:r>
              <a:rPr lang="en-US" sz="1000" dirty="0"/>
              <a:t>: wild poliovirus type 1; cVDPV2: circulating vaccine-derived poliovirus </a:t>
            </a:r>
            <a:r>
              <a:rPr lang="en-US" sz="1000" dirty="0" smtClean="0"/>
              <a:t>type-2</a:t>
            </a:r>
            <a:endParaRPr lang="fr-FR" sz="1000" dirty="0" smtClean="0"/>
          </a:p>
          <a:p>
            <a:endParaRPr lang="en-US" sz="1000" baseline="30000" dirty="0" smtClean="0"/>
          </a:p>
          <a:p>
            <a:r>
              <a:rPr lang="en-US" sz="1000" baseline="30000" dirty="0" smtClean="0"/>
              <a:t>1</a:t>
            </a:r>
            <a:r>
              <a:rPr lang="en-US" sz="1000" dirty="0" smtClean="0"/>
              <a:t> Annualized </a:t>
            </a:r>
            <a:r>
              <a:rPr lang="en-US" sz="1000" dirty="0"/>
              <a:t>non-poliomyelitis AFP rate for 100 000 population aged &lt;15 years. Population data collected by the United Nations Population Division is used to calculate the </a:t>
            </a:r>
            <a:r>
              <a:rPr lang="en-US" sz="1000" dirty="0" smtClean="0"/>
              <a:t>non-polio AFP </a:t>
            </a:r>
            <a:r>
              <a:rPr lang="en-US" sz="1000" dirty="0"/>
              <a:t>rate</a:t>
            </a:r>
            <a:r>
              <a:rPr lang="en-US" sz="1000" dirty="0" smtClean="0"/>
              <a:t>.</a:t>
            </a:r>
          </a:p>
          <a:p>
            <a:r>
              <a:rPr lang="es-CL" sz="1000" baseline="30000" dirty="0" smtClean="0"/>
              <a:t>2</a:t>
            </a:r>
            <a:r>
              <a:rPr lang="es-CL" sz="1000" dirty="0" smtClean="0"/>
              <a:t> </a:t>
            </a:r>
            <a:r>
              <a:rPr lang="en-US" sz="1000" dirty="0"/>
              <a:t>Defined as 2 stool specimens collected within 14 days of onset of paralysis, 24–48 hours apart, except for the Region of the Americas, where only 1 specimen is collected</a:t>
            </a:r>
            <a:r>
              <a:rPr lang="en-US" sz="1000" dirty="0" smtClean="0"/>
              <a:t>.</a:t>
            </a:r>
          </a:p>
          <a:p>
            <a:r>
              <a:rPr lang="es-CL" sz="1000" baseline="30000" dirty="0"/>
              <a:t>3 </a:t>
            </a:r>
            <a:r>
              <a:rPr lang="en-US" sz="1000" dirty="0" err="1"/>
              <a:t>cVDPV</a:t>
            </a:r>
            <a:r>
              <a:rPr lang="en-US" sz="1000" dirty="0"/>
              <a:t> is associated with ≥2 AFP cases. VDPV2 cases with ≥6 nucleotides difference from Sabin in VP1; VDPV types 1 and 3 cases with ≥10 nucleotides difference from Sabin in</a:t>
            </a:r>
          </a:p>
          <a:p>
            <a:r>
              <a:rPr lang="en-US" sz="1000" dirty="0"/>
              <a:t>VP1 are reported here.</a:t>
            </a:r>
          </a:p>
        </p:txBody>
      </p:sp>
    </p:spTree>
    <p:extLst>
      <p:ext uri="{BB962C8B-B14F-4D97-AF65-F5344CB8AC3E}">
        <p14:creationId xmlns:p14="http://schemas.microsoft.com/office/powerpoint/2010/main" val="9068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244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Revilla, Mr. Fernando (WDC)</dc:creator>
  <cp:lastModifiedBy>Revilla, Mr. Fernando (WDC)</cp:lastModifiedBy>
  <cp:revision>48</cp:revision>
  <cp:lastPrinted>2014-03-12T19:28:45Z</cp:lastPrinted>
  <dcterms:created xsi:type="dcterms:W3CDTF">2014-03-12T18:18:59Z</dcterms:created>
  <dcterms:modified xsi:type="dcterms:W3CDTF">2014-09-19T18:50:45Z</dcterms:modified>
</cp:coreProperties>
</file>