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29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682F2-FC03-42B1-94AB-6D72A4272E90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F9AF1C-8008-42A2-B2D9-7B9C8DBE5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86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1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9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23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5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85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7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6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6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F885-A305-4D31-B6F3-8754EA082E7B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1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3F885-A305-4D31-B6F3-8754EA082E7B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ACA11-E755-401F-8952-1BB392449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760161"/>
              </p:ext>
            </p:extLst>
          </p:nvPr>
        </p:nvGraphicFramePr>
        <p:xfrm>
          <a:off x="304800" y="1905000"/>
          <a:ext cx="8496300" cy="3714750"/>
        </p:xfrm>
        <a:graphic>
          <a:graphicData uri="http://schemas.openxmlformats.org/drawingml/2006/table">
            <a:tbl>
              <a:tblPr firstCol="1" lastRow="1">
                <a:tableStyleId>{5C22544A-7EE6-4342-B048-85BDC9FD1C3A}</a:tableStyleId>
              </a:tblPr>
              <a:tblGrid>
                <a:gridCol w="1853844"/>
                <a:gridCol w="614795"/>
                <a:gridCol w="614795"/>
                <a:gridCol w="614795"/>
                <a:gridCol w="614795"/>
                <a:gridCol w="614795"/>
                <a:gridCol w="614795"/>
                <a:gridCol w="614795"/>
                <a:gridCol w="614795"/>
                <a:gridCol w="657296"/>
                <a:gridCol w="1066800"/>
              </a:tblGrid>
              <a:tr h="285750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 Countries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Year-to-date 2014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Year-to-date 2013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effectLst/>
                        </a:rPr>
                        <a:t>Total 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in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 2013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Date of most  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 recent case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</a:tr>
              <a:tr h="285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 WPV1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 WPV3 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 W1W3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</a:rPr>
                        <a:t> Total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 WPV1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 WPV3 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 W1W3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n-US" sz="1400" b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  Pakistan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24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14-Feb-14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  Afghanistan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3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31-Jan-14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  Nigeria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</a:rPr>
                        <a:t>1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01 -Feb-14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 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Endemic countries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28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28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9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160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Cameroon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0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30-Oct-13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Somalia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0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194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20-Dec-13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Syria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0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25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17-Dec-13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Ethiopia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0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9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05-Nov-13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   Kenya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Calibri"/>
                          <a:ea typeface="Calibri"/>
                        </a:rPr>
                        <a:t>0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14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14-Jul-13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</a:rPr>
                        <a:t> Non-endemic countries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0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</a:rPr>
                        <a:t>0</a:t>
                      </a:r>
                      <a:endParaRPr lang="en-US" sz="1400" b="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0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effectLst/>
                        <a:latin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4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</a:rPr>
                        <a:t>246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Total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28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28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9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effectLst/>
                        <a:latin typeface="Times New Roman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Calibri"/>
                          <a:ea typeface="Calibri"/>
                        </a:rPr>
                        <a:t>406</a:t>
                      </a: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</a:endParaRPr>
                    </a:p>
                  </a:txBody>
                  <a:tcPr marL="9525" marR="9525" marT="9525" marB="9525" anchor="ctr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6506289"/>
            <a:ext cx="48333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Data in WHO as of 05 March 2013 for 2013 data and 04 March 2014 for 2014 data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6" descr="horizontal WHO .pd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0988" y="6176745"/>
            <a:ext cx="2513012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9"/>
          <p:cNvSpPr txBox="1">
            <a:spLocks noChangeArrowheads="1"/>
          </p:cNvSpPr>
          <p:nvPr/>
        </p:nvSpPr>
        <p:spPr bwMode="auto">
          <a:xfrm>
            <a:off x="0" y="201425"/>
            <a:ext cx="9144000" cy="7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solidFill>
                  <a:schemeClr val="tx1"/>
                </a:solidFill>
              </a:rPr>
              <a:t>Wild </a:t>
            </a:r>
            <a:r>
              <a:rPr lang="en-US" sz="2400" b="1" dirty="0">
                <a:solidFill>
                  <a:schemeClr val="tx1"/>
                </a:solidFill>
              </a:rPr>
              <a:t>Poliovirus (WPV) </a:t>
            </a:r>
            <a:r>
              <a:rPr lang="en-US" sz="2400" b="1" dirty="0" smtClean="0">
                <a:solidFill>
                  <a:schemeClr val="tx1"/>
                </a:solidFill>
              </a:rPr>
              <a:t>Cases - Global 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GB" altLang="en-US" sz="2400" b="1" dirty="0" smtClean="0">
                <a:solidFill>
                  <a:schemeClr val="tx1"/>
                </a:solidFill>
              </a:rPr>
              <a:t>Year </a:t>
            </a:r>
            <a:r>
              <a:rPr lang="en-GB" altLang="en-US" sz="2400" b="1" dirty="0">
                <a:solidFill>
                  <a:schemeClr val="tx1"/>
                </a:solidFill>
              </a:rPr>
              <a:t>to Date </a:t>
            </a:r>
            <a:r>
              <a:rPr lang="en-GB" altLang="en-US" sz="2400" b="1" dirty="0" smtClean="0">
                <a:solidFill>
                  <a:schemeClr val="tx1"/>
                </a:solidFill>
              </a:rPr>
              <a:t>Comparison, 2013 - 2014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83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100</Words>
  <Application>Microsoft Office PowerPoint</Application>
  <PresentationFormat>On-screen Show (4:3)</PresentationFormat>
  <Paragraphs>98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Revilla, Mr. Fernando (WDC)</dc:creator>
  <cp:lastModifiedBy>Revilla, Mr. Fernando (WDC)</cp:lastModifiedBy>
  <cp:revision>15</cp:revision>
  <cp:lastPrinted>2014-03-12T19:28:45Z</cp:lastPrinted>
  <dcterms:created xsi:type="dcterms:W3CDTF">2014-03-12T18:18:59Z</dcterms:created>
  <dcterms:modified xsi:type="dcterms:W3CDTF">2014-03-13T16:26:19Z</dcterms:modified>
</cp:coreProperties>
</file>