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30000"/>
    <a:srgbClr val="F57A00"/>
    <a:srgbClr val="F5B800"/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13/02/2015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3" t="14849" r="36847" b="4524"/>
          <a:stretch/>
        </p:blipFill>
        <p:spPr>
          <a:xfrm>
            <a:off x="1219200" y="1044952"/>
            <a:ext cx="5585856" cy="5614416"/>
          </a:xfrm>
          <a:prstGeom prst="rect">
            <a:avLst/>
          </a:prstGeom>
        </p:spPr>
      </p:pic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770361" y="152400"/>
            <a:ext cx="73003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2800" b="1" dirty="0"/>
              <a:t>Confirmed measles </a:t>
            </a:r>
            <a:r>
              <a:rPr lang="en-US" sz="2800" b="1" dirty="0" smtClean="0"/>
              <a:t>cases, </a:t>
            </a:r>
          </a:p>
          <a:p>
            <a:pPr algn="ctr"/>
            <a:r>
              <a:rPr lang="en-US" sz="2800" b="1" dirty="0" smtClean="0"/>
              <a:t>Americas, 1 January to 8 February 2015*</a:t>
            </a:r>
            <a:endParaRPr lang="en-US" sz="28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434009" y="6283546"/>
            <a:ext cx="42561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Source: Provisional country data reported to FGL-IM/PAHO.</a:t>
            </a:r>
            <a:endParaRPr lang="en-US" sz="1200" dirty="0"/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762000" y="4953000"/>
            <a:ext cx="28560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 dirty="0" smtClean="0"/>
              <a:t>Total =164 </a:t>
            </a:r>
            <a:r>
              <a:rPr lang="en-US" sz="1600" b="1" dirty="0"/>
              <a:t>confirmed </a:t>
            </a:r>
            <a:r>
              <a:rPr lang="en-US" sz="1600" b="1" dirty="0" smtClean="0"/>
              <a:t>cases</a:t>
            </a: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723669" y="3631049"/>
            <a:ext cx="278153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u="sng" dirty="0" smtClean="0"/>
              <a:t>4 countries with confirmed cases</a:t>
            </a:r>
          </a:p>
          <a:p>
            <a:pPr marL="285750" indent="-117475" eaLnBrk="1" hangingPunct="1">
              <a:buFontTx/>
              <a:buChar char="-"/>
            </a:pPr>
            <a:r>
              <a:rPr lang="en-US" sz="1400" dirty="0" smtClean="0"/>
              <a:t>Brazil = 23 </a:t>
            </a:r>
          </a:p>
          <a:p>
            <a:pPr marL="285750" indent="-117475" eaLnBrk="1" hangingPunct="1">
              <a:buFontTx/>
              <a:buChar char="-"/>
            </a:pPr>
            <a:r>
              <a:rPr lang="en-US" sz="1400" dirty="0" smtClean="0"/>
              <a:t>Canada = 19</a:t>
            </a:r>
          </a:p>
          <a:p>
            <a:pPr marL="285750" indent="-117475" eaLnBrk="1" hangingPunct="1">
              <a:buFontTx/>
              <a:buChar char="-"/>
            </a:pPr>
            <a:r>
              <a:rPr lang="en-US" sz="1400" dirty="0" smtClean="0"/>
              <a:t>Mexico = 1</a:t>
            </a:r>
          </a:p>
          <a:p>
            <a:pPr marL="285750" indent="-117475" eaLnBrk="1" hangingPunct="1">
              <a:buFontTx/>
              <a:buChar char="-"/>
            </a:pPr>
            <a:r>
              <a:rPr lang="en-US" sz="1400" dirty="0" smtClean="0"/>
              <a:t>USA = 121</a:t>
            </a:r>
          </a:p>
        </p:txBody>
      </p:sp>
      <p:sp>
        <p:nvSpPr>
          <p:cNvPr id="26" name="Text Box 55"/>
          <p:cNvSpPr txBox="1">
            <a:spLocks noChangeArrowheads="1"/>
          </p:cNvSpPr>
          <p:nvPr/>
        </p:nvSpPr>
        <p:spPr bwMode="auto">
          <a:xfrm>
            <a:off x="6553200" y="5659398"/>
            <a:ext cx="18277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1 dot =1 </a:t>
            </a:r>
            <a:r>
              <a:rPr lang="en-US" sz="1200" dirty="0"/>
              <a:t>confirmed </a:t>
            </a:r>
            <a:r>
              <a:rPr lang="en-US" sz="1200" dirty="0" smtClean="0"/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25344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54</cp:revision>
  <dcterms:created xsi:type="dcterms:W3CDTF">2013-03-08T21:18:39Z</dcterms:created>
  <dcterms:modified xsi:type="dcterms:W3CDTF">2015-02-13T21:34:12Z</dcterms:modified>
</cp:coreProperties>
</file>