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9111969111969"/>
          <c:y val="5.8988764044943819E-2"/>
          <c:w val="0.87027027027027026"/>
          <c:h val="0.745786516853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LT4Days</c:v>
                </c:pt>
              </c:strCache>
            </c:strRef>
          </c:tx>
          <c:spPr>
            <a:solidFill>
              <a:srgbClr val="CC99FF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PAN</c:v>
                </c:pt>
                <c:pt idx="2">
                  <c:v>CHL</c:v>
                </c:pt>
                <c:pt idx="3">
                  <c:v>COL</c:v>
                </c:pt>
                <c:pt idx="4">
                  <c:v>CRI</c:v>
                </c:pt>
                <c:pt idx="5">
                  <c:v>HND</c:v>
                </c:pt>
                <c:pt idx="6">
                  <c:v>MEX</c:v>
                </c:pt>
                <c:pt idx="7">
                  <c:v>BOL</c:v>
                </c:pt>
                <c:pt idx="8">
                  <c:v>SLV</c:v>
                </c:pt>
                <c:pt idx="9">
                  <c:v>NIC</c:v>
                </c:pt>
                <c:pt idx="10">
                  <c:v>ECU</c:v>
                </c:pt>
                <c:pt idx="11">
                  <c:v>PRY</c:v>
                </c:pt>
                <c:pt idx="12">
                  <c:v>HTI</c:v>
                </c:pt>
                <c:pt idx="13">
                  <c:v>GTM</c:v>
                </c:pt>
                <c:pt idx="14">
                  <c:v>CAR</c:v>
                </c:pt>
                <c:pt idx="15">
                  <c:v>BRA</c:v>
                </c:pt>
                <c:pt idx="16">
                  <c:v>VEN</c:v>
                </c:pt>
                <c:pt idx="17">
                  <c:v>ARG</c:v>
                </c:pt>
                <c:pt idx="18">
                  <c:v>PER</c:v>
                </c:pt>
                <c:pt idx="19">
                  <c:v>DOM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95</c:v>
                </c:pt>
                <c:pt idx="3">
                  <c:v>93</c:v>
                </c:pt>
                <c:pt idx="4">
                  <c:v>93</c:v>
                </c:pt>
                <c:pt idx="5">
                  <c:v>91</c:v>
                </c:pt>
                <c:pt idx="6">
                  <c:v>86</c:v>
                </c:pt>
                <c:pt idx="7">
                  <c:v>83</c:v>
                </c:pt>
                <c:pt idx="8">
                  <c:v>82</c:v>
                </c:pt>
                <c:pt idx="9">
                  <c:v>78</c:v>
                </c:pt>
                <c:pt idx="10">
                  <c:v>76</c:v>
                </c:pt>
                <c:pt idx="11">
                  <c:v>76</c:v>
                </c:pt>
                <c:pt idx="12">
                  <c:v>75</c:v>
                </c:pt>
                <c:pt idx="13">
                  <c:v>72</c:v>
                </c:pt>
                <c:pt idx="14">
                  <c:v>72</c:v>
                </c:pt>
                <c:pt idx="15">
                  <c:v>70</c:v>
                </c:pt>
                <c:pt idx="16">
                  <c:v>67</c:v>
                </c:pt>
                <c:pt idx="17">
                  <c:v>45</c:v>
                </c:pt>
                <c:pt idx="18">
                  <c:v>31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340160"/>
        <c:axId val="59231040"/>
      </c:barChart>
      <c:catAx>
        <c:axId val="157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3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3104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2.8571428571428571E-2"/>
              <c:y val="0.3103932584269663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7340160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8205-8AC5-4EA8-BF2E-6D45F90A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DC27-8C01-4903-8F39-929F1B62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34ED-77DB-495C-971B-64FFCE3E8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176C-02A1-499A-8449-A63EC3EA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6411-71CC-4FC1-BC85-04EFF5CE0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1AE7-1E97-4069-9C0F-C443FF79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B15C-A81B-46F7-B154-F15D0FF69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3038-F518-4E8E-B9E6-EC153A94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D9927-8108-4445-9896-D40B42CA7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F737-73FC-4B0F-A3A0-04B37D3C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FE1A-DEB6-4F07-92FD-7CE7BBC9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B3E7BA-BAC0-4F52-B287-600116DF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01552590"/>
              </p:ext>
            </p:extLst>
          </p:nvPr>
        </p:nvGraphicFramePr>
        <p:xfrm>
          <a:off x="438150" y="1462088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9700" y="179559"/>
            <a:ext cx="8918575" cy="1143000"/>
          </a:xfrm>
          <a:noFill/>
        </p:spPr>
        <p:txBody>
          <a:bodyPr/>
          <a:lstStyle/>
          <a:p>
            <a:pPr eaLnBrk="1" hangingPunct="1"/>
            <a:r>
              <a:rPr lang="es-ES" sz="2400" b="1" dirty="0" smtClean="0"/>
              <a:t>Porcentaje de resultados de laboratorio de los </a:t>
            </a:r>
            <a:r>
              <a:rPr lang="es-ES" sz="2400" b="1" dirty="0" smtClean="0"/>
              <a:t>casos sospechosos de </a:t>
            </a:r>
            <a:r>
              <a:rPr lang="es-ES" sz="2400" b="1" dirty="0" smtClean="0"/>
              <a:t>sarampión/rubéola reportados en </a:t>
            </a:r>
            <a:r>
              <a:rPr lang="es-ES" sz="2400" b="1" dirty="0" smtClean="0">
                <a:cs typeface="Arial" charset="0"/>
              </a:rPr>
              <a:t>≤4 días</a:t>
            </a:r>
            <a:br>
              <a:rPr lang="es-ES" sz="2400" b="1" dirty="0" smtClean="0">
                <a:cs typeface="Arial" charset="0"/>
              </a:rPr>
            </a:br>
            <a:r>
              <a:rPr lang="es-ES" sz="2400" b="1" dirty="0" smtClean="0"/>
              <a:t>Región de las Américas, </a:t>
            </a:r>
            <a:r>
              <a:rPr lang="es-ES" sz="2400" b="1" dirty="0" smtClean="0"/>
              <a:t>2016*</a:t>
            </a:r>
            <a:endParaRPr lang="es-ES" sz="2400" b="1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4825" y="5951538"/>
            <a:ext cx="40687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 err="1"/>
              <a:t>Fuente</a:t>
            </a:r>
            <a:r>
              <a:rPr lang="en-US" sz="1200" i="1" dirty="0"/>
              <a:t>:</a:t>
            </a:r>
            <a:r>
              <a:rPr lang="en-US" sz="1200" dirty="0"/>
              <a:t> </a:t>
            </a:r>
            <a:r>
              <a:rPr lang="en-US" sz="1200" dirty="0"/>
              <a:t>MESS, </a:t>
            </a:r>
            <a:r>
              <a:rPr lang="en-US" sz="1200" dirty="0" smtClean="0"/>
              <a:t>ISIS e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</a:t>
            </a:r>
            <a:r>
              <a:rPr lang="en-US" sz="1200" dirty="0"/>
              <a:t>de los </a:t>
            </a:r>
            <a:r>
              <a:rPr lang="en-US" sz="1200" dirty="0" err="1"/>
              <a:t>países</a:t>
            </a:r>
            <a:r>
              <a:rPr lang="en-US" sz="1200" dirty="0"/>
              <a:t> a </a:t>
            </a:r>
            <a:r>
              <a:rPr lang="en-US" sz="1200" dirty="0" smtClean="0"/>
              <a:t>FGL-IM</a:t>
            </a:r>
            <a:r>
              <a:rPr lang="en-US" sz="1200" dirty="0"/>
              <a:t>.</a:t>
            </a:r>
          </a:p>
          <a:p>
            <a:r>
              <a:rPr lang="en-US" sz="1200" dirty="0" smtClean="0"/>
              <a:t>*</a:t>
            </a:r>
            <a:r>
              <a:rPr lang="en-US" sz="1200" dirty="0" err="1" smtClean="0"/>
              <a:t>Datos</a:t>
            </a:r>
            <a:r>
              <a:rPr lang="en-US" sz="1200" dirty="0" smtClean="0"/>
              <a:t> </a:t>
            </a:r>
            <a:r>
              <a:rPr lang="en-US" sz="1200" dirty="0"/>
              <a:t>al </a:t>
            </a:r>
            <a:r>
              <a:rPr lang="en-US" sz="1200" dirty="0" smtClean="0"/>
              <a:t>7 </a:t>
            </a:r>
            <a:r>
              <a:rPr lang="en-US" sz="1200" dirty="0"/>
              <a:t>de </a:t>
            </a:r>
            <a:r>
              <a:rPr lang="en-US" sz="1200" dirty="0" err="1" smtClean="0"/>
              <a:t>julio</a:t>
            </a:r>
            <a:r>
              <a:rPr lang="en-US" sz="1200" dirty="0" smtClean="0"/>
              <a:t> del </a:t>
            </a:r>
            <a:r>
              <a:rPr lang="en-US" sz="1200" dirty="0" smtClean="0"/>
              <a:t>2016.</a:t>
            </a:r>
            <a:endParaRPr lang="en-US" sz="1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58022" y="2408221"/>
            <a:ext cx="71431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Porcentaje de resultados de laboratorio de los casos sospechosos de sarampión/rubéola reportados en ≤4 días Región de las Américas, 2016*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35</cp:revision>
  <dcterms:created xsi:type="dcterms:W3CDTF">2011-01-20T22:48:54Z</dcterms:created>
  <dcterms:modified xsi:type="dcterms:W3CDTF">2016-07-07T21:22:25Z</dcterms:modified>
</cp:coreProperties>
</file>