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numRef>
              <c:f>Sheet1!$A$2:$A$8</c:f>
              <c:numCache>
                <c:formatCode>General</c:formatCode>
                <c:ptCount val="7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3.6</c:v>
                </c:pt>
                <c:pt idx="1">
                  <c:v>3.4</c:v>
                </c:pt>
                <c:pt idx="2">
                  <c:v>4.9000000000000004</c:v>
                </c:pt>
                <c:pt idx="3">
                  <c:v>3.7</c:v>
                </c:pt>
                <c:pt idx="4">
                  <c:v>3.03</c:v>
                </c:pt>
                <c:pt idx="5">
                  <c:v>3.6</c:v>
                </c:pt>
                <c:pt idx="6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axId val="103953920"/>
        <c:axId val="87851008"/>
      </c:barChart>
      <c:catAx>
        <c:axId val="10395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87851008"/>
        <c:crosses val="autoZero"/>
        <c:auto val="1"/>
        <c:lblAlgn val="ctr"/>
        <c:lblOffset val="100"/>
        <c:noMultiLvlLbl val="0"/>
      </c:catAx>
      <c:valAx>
        <c:axId val="87851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03953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261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47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501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2BB9D-E8A0-4BDA-81B9-A87B8043A8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00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26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701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23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572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95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42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467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58D32-F6B2-4C18-98AB-E8A0A3ECE94F}" type="datetimeFigureOut">
              <a:rPr lang="es-ES" smtClean="0"/>
              <a:t>11/02/2016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C4B7-5061-475F-9F53-69AE0D00DD9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37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Placeholder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69503827"/>
              </p:ext>
            </p:extLst>
          </p:nvPr>
        </p:nvGraphicFramePr>
        <p:xfrm>
          <a:off x="687976" y="1593669"/>
          <a:ext cx="7998823" cy="446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418" y="231093"/>
            <a:ext cx="9083040" cy="1143000"/>
          </a:xfrm>
        </p:spPr>
        <p:txBody>
          <a:bodyPr>
            <a:normAutofit/>
          </a:bodyPr>
          <a:lstStyle/>
          <a:p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Tasa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sospechosos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sarampión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rubéola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100.000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habitantes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Región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</a:t>
            </a:r>
            <a:r>
              <a:rPr lang="en-US" sz="2400" b="1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Américas</a:t>
            </a:r>
            <a:r>
              <a:rPr lang="en-US" sz="2400" b="1" kern="0" dirty="0">
                <a:latin typeface="Arial" panose="020B0604020202020204" pitchFamily="34" charset="0"/>
                <a:cs typeface="Arial" panose="020B0604020202020204" pitchFamily="34" charset="0"/>
              </a:rPr>
              <a:t>, 2015*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6675" y="6250079"/>
            <a:ext cx="271901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i="1" dirty="0" err="1" smtClean="0"/>
              <a:t>Fuente</a:t>
            </a:r>
            <a:r>
              <a:rPr lang="en-US" sz="1100" i="1" dirty="0" smtClean="0"/>
              <a:t>:</a:t>
            </a:r>
            <a:r>
              <a:rPr lang="en-US" sz="1100" dirty="0" smtClean="0"/>
              <a:t> </a:t>
            </a:r>
            <a:r>
              <a:rPr lang="en-US" sz="1100" dirty="0" err="1" smtClean="0"/>
              <a:t>Informe</a:t>
            </a:r>
            <a:r>
              <a:rPr lang="en-US" sz="1100" dirty="0" smtClean="0"/>
              <a:t> de los </a:t>
            </a:r>
            <a:r>
              <a:rPr lang="en-US" sz="1100" dirty="0" err="1" smtClean="0"/>
              <a:t>países</a:t>
            </a:r>
            <a:r>
              <a:rPr lang="en-US" sz="1100" dirty="0" smtClean="0"/>
              <a:t> a </a:t>
            </a:r>
            <a:r>
              <a:rPr lang="en-US" sz="1100" dirty="0"/>
              <a:t>FGL-IM.</a:t>
            </a:r>
          </a:p>
          <a:p>
            <a:r>
              <a:rPr lang="en-US" sz="1100" dirty="0"/>
              <a:t>*</a:t>
            </a:r>
            <a:r>
              <a:rPr lang="en-US" sz="1100" dirty="0" err="1" smtClean="0"/>
              <a:t>Datos</a:t>
            </a:r>
            <a:r>
              <a:rPr lang="en-US" sz="1100" dirty="0" smtClean="0"/>
              <a:t> al 7 de </a:t>
            </a:r>
            <a:r>
              <a:rPr lang="en-US" sz="1100" dirty="0" err="1" smtClean="0"/>
              <a:t>enero</a:t>
            </a:r>
            <a:r>
              <a:rPr lang="en-US" sz="1100" dirty="0" smtClean="0"/>
              <a:t> del </a:t>
            </a:r>
            <a:r>
              <a:rPr lang="en-US" sz="1100" dirty="0"/>
              <a:t>2016.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317923" y="3458140"/>
            <a:ext cx="173637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100" dirty="0" err="1" smtClean="0"/>
              <a:t>Tasa</a:t>
            </a:r>
            <a:r>
              <a:rPr lang="en-US" sz="1100" dirty="0" smtClean="0"/>
              <a:t>/100.000 </a:t>
            </a:r>
            <a:r>
              <a:rPr lang="en-US" sz="1100" dirty="0" err="1" smtClean="0"/>
              <a:t>habitantes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6234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Tasa de casos sospechosos de sarampión/rubéola por 100.000 habitantes, Región de las Américas, 2015*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tasa regional de casos sospechosos de sarampión rubéola se ha mantenido por arriba de la tasa esperada de 2 x 100,000 habitantes en los ultimos dos años. Sin embargo, es necesario evaluar el cumplimiento de este indicador a nacional y nivel subnacional.</dc:title>
  <dc:creator>Pastor, Dra. Desiree (WDC)</dc:creator>
  <cp:lastModifiedBy>Pacis, Ms. Carmelita Lucia (WDC)</cp:lastModifiedBy>
  <cp:revision>12</cp:revision>
  <dcterms:created xsi:type="dcterms:W3CDTF">2016-02-11T20:58:11Z</dcterms:created>
  <dcterms:modified xsi:type="dcterms:W3CDTF">2016-02-11T23:22:40Z</dcterms:modified>
</cp:coreProperties>
</file>