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3.1225111235275067E-2"/>
          <c:w val="0.92568788276465452"/>
          <c:h val="0.79396921076007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HND</c:v>
                </c:pt>
                <c:pt idx="2">
                  <c:v>MEX</c:v>
                </c:pt>
                <c:pt idx="3">
                  <c:v>TTO</c:v>
                </c:pt>
                <c:pt idx="4">
                  <c:v>ARG</c:v>
                </c:pt>
                <c:pt idx="5">
                  <c:v>BRA</c:v>
                </c:pt>
                <c:pt idx="6">
                  <c:v>GTM</c:v>
                </c:pt>
                <c:pt idx="7">
                  <c:v>PRY</c:v>
                </c:pt>
                <c:pt idx="8">
                  <c:v>COL</c:v>
                </c:pt>
                <c:pt idx="9">
                  <c:v>CHL</c:v>
                </c:pt>
                <c:pt idx="10">
                  <c:v>HTI</c:v>
                </c:pt>
                <c:pt idx="11">
                  <c:v>PAN</c:v>
                </c:pt>
                <c:pt idx="12">
                  <c:v>PER</c:v>
                </c:pt>
                <c:pt idx="13">
                  <c:v>CRI</c:v>
                </c:pt>
                <c:pt idx="14">
                  <c:v>CUB</c:v>
                </c:pt>
                <c:pt idx="15">
                  <c:v>VEN</c:v>
                </c:pt>
                <c:pt idx="16">
                  <c:v>ECU</c:v>
                </c:pt>
                <c:pt idx="17">
                  <c:v>Fr Terr</c:v>
                </c:pt>
                <c:pt idx="18">
                  <c:v>SLV</c:v>
                </c:pt>
                <c:pt idx="19">
                  <c:v>BOL</c:v>
                </c:pt>
                <c:pt idx="20">
                  <c:v>DOM</c:v>
                </c:pt>
                <c:pt idx="21">
                  <c:v>NIC</c:v>
                </c:pt>
                <c:pt idx="22">
                  <c:v>URY</c:v>
                </c:pt>
                <c:pt idx="23">
                  <c:v>USA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20</c:v>
                </c:pt>
                <c:pt idx="5">
                  <c:v>19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13</c:v>
                </c:pt>
                <c:pt idx="13">
                  <c:v>12</c:v>
                </c:pt>
                <c:pt idx="14">
                  <c:v>11</c:v>
                </c:pt>
                <c:pt idx="15">
                  <c:v>10</c:v>
                </c:pt>
                <c:pt idx="16">
                  <c:v>7</c:v>
                </c:pt>
                <c:pt idx="17">
                  <c:v>6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85263872"/>
        <c:axId val="38042944"/>
      </c:barChart>
      <c:catAx>
        <c:axId val="8526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8042944"/>
        <c:crosses val="autoZero"/>
        <c:auto val="1"/>
        <c:lblAlgn val="ctr"/>
        <c:lblOffset val="100"/>
        <c:noMultiLvlLbl val="0"/>
      </c:catAx>
      <c:valAx>
        <c:axId val="38042944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263872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306419"/>
              </p:ext>
            </p:extLst>
          </p:nvPr>
        </p:nvGraphicFramePr>
        <p:xfrm>
          <a:off x="578448" y="1143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>Países reportando datos de sarampión y rubéola semanalmente a OPS. Las Américas, 2016*</a:t>
            </a:r>
            <a:endParaRPr lang="es-PE" sz="2800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800240" y="3110920"/>
            <a:ext cx="2542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PE" sz="1200" dirty="0" smtClean="0">
                <a:latin typeface="Arial" pitchFamily="34" charset="0"/>
                <a:cs typeface="Arial" pitchFamily="34" charset="0"/>
              </a:rPr>
              <a:t>Número de semanas </a:t>
            </a:r>
            <a:r>
              <a:rPr lang="es-PE" sz="1200" dirty="0" smtClean="0">
                <a:latin typeface="Arial" pitchFamily="34" charset="0"/>
                <a:cs typeface="Arial" pitchFamily="34" charset="0"/>
              </a:rPr>
              <a:t>reportando</a:t>
            </a:r>
            <a:endParaRPr lang="es-P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1098" y="5943600"/>
            <a:ext cx="8444301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200" dirty="0" smtClean="0"/>
              <a:t>Fuente: Reporte de países a través del ISIS, MESS, DEF y archivos de EXCEL a FGL-IM/OPS</a:t>
            </a:r>
          </a:p>
          <a:p>
            <a:pPr algn="l"/>
            <a:r>
              <a:rPr lang="es-ES_tradnl" sz="1200" dirty="0" smtClean="0"/>
              <a:t>NOTA: TTO representa a los países del Caribe no Latino; </a:t>
            </a:r>
            <a:r>
              <a:rPr lang="en-US" sz="1200" dirty="0" err="1" smtClean="0"/>
              <a:t>Fr</a:t>
            </a:r>
            <a:r>
              <a:rPr lang="en-US" sz="1200" dirty="0" smtClean="0"/>
              <a:t> </a:t>
            </a:r>
            <a:r>
              <a:rPr lang="en-US" sz="1200" dirty="0" err="1" smtClean="0"/>
              <a:t>Terr</a:t>
            </a:r>
            <a:r>
              <a:rPr lang="en-US" sz="1200" dirty="0" smtClean="0"/>
              <a:t> (</a:t>
            </a:r>
            <a:r>
              <a:rPr lang="en-US" sz="1200" dirty="0" err="1" smtClean="0"/>
              <a:t>Teritorios</a:t>
            </a:r>
            <a:r>
              <a:rPr lang="en-US" sz="1200" dirty="0" smtClean="0"/>
              <a:t> </a:t>
            </a:r>
            <a:r>
              <a:rPr lang="en-US" sz="1200" dirty="0" err="1" smtClean="0"/>
              <a:t>Franceses</a:t>
            </a:r>
            <a:r>
              <a:rPr lang="en-US" sz="1200" dirty="0" smtClean="0"/>
              <a:t>) - </a:t>
            </a:r>
            <a:r>
              <a:rPr lang="en-US" sz="1200" dirty="0" err="1" smtClean="0"/>
              <a:t>Guayana</a:t>
            </a:r>
            <a:r>
              <a:rPr lang="en-US" sz="1200" dirty="0" smtClean="0"/>
              <a:t> </a:t>
            </a:r>
            <a:r>
              <a:rPr lang="en-US" sz="1200" dirty="0" err="1" smtClean="0"/>
              <a:t>Francesa</a:t>
            </a:r>
            <a:r>
              <a:rPr lang="en-US" sz="1200" dirty="0" smtClean="0"/>
              <a:t>, </a:t>
            </a:r>
            <a:r>
              <a:rPr lang="en-US" sz="1200" dirty="0" smtClean="0"/>
              <a:t>Guadalupe </a:t>
            </a:r>
            <a:r>
              <a:rPr lang="en-US" sz="1200" dirty="0" smtClean="0"/>
              <a:t>y </a:t>
            </a:r>
            <a:r>
              <a:rPr lang="en-US" sz="1200" dirty="0" err="1" smtClean="0"/>
              <a:t>Martinica</a:t>
            </a:r>
            <a:r>
              <a:rPr lang="en-US" sz="1200" dirty="0" smtClean="0"/>
              <a:t> </a:t>
            </a:r>
          </a:p>
          <a:p>
            <a:pPr algn="l"/>
            <a:r>
              <a:rPr lang="en-US" sz="1200" dirty="0" smtClean="0"/>
              <a:t>*</a:t>
            </a:r>
            <a:r>
              <a:rPr lang="en-US" sz="1200" dirty="0" err="1" smtClean="0"/>
              <a:t>Datos</a:t>
            </a:r>
            <a:r>
              <a:rPr lang="en-US" sz="1200" dirty="0" smtClean="0"/>
              <a:t> hasta la </a:t>
            </a:r>
            <a:r>
              <a:rPr lang="en-US" sz="1200" dirty="0" err="1" smtClean="0"/>
              <a:t>semana</a:t>
            </a:r>
            <a:r>
              <a:rPr lang="en-US" sz="1200" dirty="0" smtClean="0"/>
              <a:t> </a:t>
            </a:r>
            <a:r>
              <a:rPr lang="es-ES" sz="1200" dirty="0" smtClean="0"/>
              <a:t>epidemiológica</a:t>
            </a:r>
            <a:r>
              <a:rPr lang="en-US" sz="1200" dirty="0" smtClean="0"/>
              <a:t> 21, 2016.</a:t>
            </a:r>
            <a:endParaRPr lang="es-ES_tradnl" sz="1200" dirty="0" smtClean="0"/>
          </a:p>
          <a:p>
            <a:pPr algn="l"/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Países reportando datos de sarampión y rubéola semanalmente a OPS. Las Américas, 2016*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20</cp:revision>
  <dcterms:created xsi:type="dcterms:W3CDTF">2015-04-14T20:33:38Z</dcterms:created>
  <dcterms:modified xsi:type="dcterms:W3CDTF">2016-06-03T21:12:27Z</dcterms:modified>
</cp:coreProperties>
</file>