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16"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67442183780987E-2"/>
          <c:y val="7.0787273524624689E-2"/>
          <c:w val="0.83818393480791598"/>
          <c:h val="0.75160599571734499"/>
        </c:manualLayout>
      </c:layout>
      <c:barChart>
        <c:barDir val="col"/>
        <c:grouping val="stacked"/>
        <c:varyColors val="0"/>
        <c:ser>
          <c:idx val="3"/>
          <c:order val="0"/>
          <c:tx>
            <c:strRef>
              <c:f>Sheet1!$A$2</c:f>
              <c:strCache>
                <c:ptCount val="1"/>
                <c:pt idx="0">
                  <c:v>Brasil</c:v>
                </c:pt>
              </c:strCache>
            </c:strRef>
          </c:tx>
          <c:spPr>
            <a:solidFill>
              <a:schemeClr val="folHlink"/>
            </a:solidFill>
            <a:ln w="12539">
              <a:solidFill>
                <a:schemeClr val="tx1"/>
              </a:solidFill>
              <a:prstDash val="solid"/>
            </a:ln>
          </c:spPr>
          <c:invertIfNegative val="0"/>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Sheet1!$B$2:$R$2</c:f>
              <c:numCache>
                <c:formatCode>General</c:formatCode>
                <c:ptCount val="14"/>
                <c:pt idx="0">
                  <c:v>2</c:v>
                </c:pt>
                <c:pt idx="1">
                  <c:v>0</c:v>
                </c:pt>
                <c:pt idx="2">
                  <c:v>6</c:v>
                </c:pt>
                <c:pt idx="3">
                  <c:v>57</c:v>
                </c:pt>
                <c:pt idx="4">
                  <c:v>0</c:v>
                </c:pt>
                <c:pt idx="5">
                  <c:v>0</c:v>
                </c:pt>
                <c:pt idx="6">
                  <c:v>0</c:v>
                </c:pt>
                <c:pt idx="7">
                  <c:v>71</c:v>
                </c:pt>
                <c:pt idx="8">
                  <c:v>43</c:v>
                </c:pt>
                <c:pt idx="9">
                  <c:v>2</c:v>
                </c:pt>
                <c:pt idx="10">
                  <c:v>201</c:v>
                </c:pt>
                <c:pt idx="11">
                  <c:v>876</c:v>
                </c:pt>
                <c:pt idx="12">
                  <c:v>214</c:v>
                </c:pt>
                <c:pt idx="13">
                  <c:v>0</c:v>
                </c:pt>
              </c:numCache>
            </c:numRef>
          </c:val>
        </c:ser>
        <c:ser>
          <c:idx val="0"/>
          <c:order val="1"/>
          <c:tx>
            <c:strRef>
              <c:f>Sheet1!$A$3</c:f>
              <c:strCache>
                <c:ptCount val="1"/>
                <c:pt idx="0">
                  <c:v>Canadá</c:v>
                </c:pt>
              </c:strCache>
            </c:strRef>
          </c:tx>
          <c:spPr>
            <a:solidFill>
              <a:schemeClr val="accent1"/>
            </a:solidFill>
            <a:ln w="12539">
              <a:solidFill>
                <a:schemeClr val="tx1"/>
              </a:solidFill>
              <a:prstDash val="solid"/>
            </a:ln>
          </c:spPr>
          <c:invertIfNegative val="0"/>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Sheet1!$B$3:$R$3</c:f>
              <c:numCache>
                <c:formatCode>General</c:formatCode>
                <c:ptCount val="14"/>
                <c:pt idx="0">
                  <c:v>15</c:v>
                </c:pt>
                <c:pt idx="1">
                  <c:v>7</c:v>
                </c:pt>
                <c:pt idx="2">
                  <c:v>6</c:v>
                </c:pt>
                <c:pt idx="3">
                  <c:v>13</c:v>
                </c:pt>
                <c:pt idx="4">
                  <c:v>101</c:v>
                </c:pt>
                <c:pt idx="5">
                  <c:v>62</c:v>
                </c:pt>
                <c:pt idx="6">
                  <c:v>14</c:v>
                </c:pt>
                <c:pt idx="7">
                  <c:v>99</c:v>
                </c:pt>
                <c:pt idx="8">
                  <c:v>803</c:v>
                </c:pt>
                <c:pt idx="9">
                  <c:v>10</c:v>
                </c:pt>
                <c:pt idx="10">
                  <c:v>82</c:v>
                </c:pt>
                <c:pt idx="11">
                  <c:v>418</c:v>
                </c:pt>
                <c:pt idx="12">
                  <c:v>196</c:v>
                </c:pt>
                <c:pt idx="13">
                  <c:v>8</c:v>
                </c:pt>
              </c:numCache>
            </c:numRef>
          </c:val>
        </c:ser>
        <c:ser>
          <c:idx val="4"/>
          <c:order val="2"/>
          <c:tx>
            <c:strRef>
              <c:f>Sheet1!$A$4</c:f>
              <c:strCache>
                <c:ptCount val="1"/>
                <c:pt idx="0">
                  <c:v>México</c:v>
                </c:pt>
              </c:strCache>
            </c:strRef>
          </c:tx>
          <c:spPr>
            <a:solidFill>
              <a:srgbClr val="FF9900"/>
            </a:solidFill>
            <a:ln w="12539">
              <a:solidFill>
                <a:schemeClr val="tx1"/>
              </a:solidFill>
              <a:prstDash val="solid"/>
            </a:ln>
          </c:spPr>
          <c:invertIfNegative val="0"/>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Sheet1!$B$4:$R$4</c:f>
              <c:numCache>
                <c:formatCode>General</c:formatCode>
                <c:ptCount val="14"/>
                <c:pt idx="0">
                  <c:v>44</c:v>
                </c:pt>
                <c:pt idx="1">
                  <c:v>64</c:v>
                </c:pt>
                <c:pt idx="2">
                  <c:v>6</c:v>
                </c:pt>
                <c:pt idx="3">
                  <c:v>23</c:v>
                </c:pt>
                <c:pt idx="4">
                  <c:v>0</c:v>
                </c:pt>
                <c:pt idx="5">
                  <c:v>0</c:v>
                </c:pt>
                <c:pt idx="6">
                  <c:v>0</c:v>
                </c:pt>
                <c:pt idx="8">
                  <c:v>3</c:v>
                </c:pt>
                <c:pt idx="9">
                  <c:v>0</c:v>
                </c:pt>
                <c:pt idx="10">
                  <c:v>0</c:v>
                </c:pt>
                <c:pt idx="11">
                  <c:v>3</c:v>
                </c:pt>
                <c:pt idx="12">
                  <c:v>1</c:v>
                </c:pt>
                <c:pt idx="13">
                  <c:v>0</c:v>
                </c:pt>
              </c:numCache>
            </c:numRef>
          </c:val>
        </c:ser>
        <c:ser>
          <c:idx val="1"/>
          <c:order val="3"/>
          <c:tx>
            <c:strRef>
              <c:f>Sheet1!$A$5</c:f>
              <c:strCache>
                <c:ptCount val="1"/>
                <c:pt idx="0">
                  <c:v>EUA</c:v>
                </c:pt>
              </c:strCache>
            </c:strRef>
          </c:tx>
          <c:spPr>
            <a:solidFill>
              <a:schemeClr val="accent2"/>
            </a:solidFill>
            <a:ln w="12539">
              <a:solidFill>
                <a:schemeClr val="tx1"/>
              </a:solidFill>
              <a:prstDash val="solid"/>
            </a:ln>
          </c:spPr>
          <c:invertIfNegative val="0"/>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Sheet1!$B$5:$R$5</c:f>
              <c:numCache>
                <c:formatCode>General</c:formatCode>
                <c:ptCount val="14"/>
                <c:pt idx="0">
                  <c:v>56</c:v>
                </c:pt>
                <c:pt idx="1">
                  <c:v>37</c:v>
                </c:pt>
                <c:pt idx="2">
                  <c:v>66</c:v>
                </c:pt>
                <c:pt idx="3">
                  <c:v>45</c:v>
                </c:pt>
                <c:pt idx="4">
                  <c:v>43</c:v>
                </c:pt>
                <c:pt idx="5">
                  <c:v>140</c:v>
                </c:pt>
                <c:pt idx="6">
                  <c:v>71</c:v>
                </c:pt>
                <c:pt idx="7">
                  <c:v>64</c:v>
                </c:pt>
                <c:pt idx="8">
                  <c:v>223</c:v>
                </c:pt>
                <c:pt idx="9">
                  <c:v>55</c:v>
                </c:pt>
                <c:pt idx="10">
                  <c:v>189</c:v>
                </c:pt>
                <c:pt idx="11">
                  <c:v>667</c:v>
                </c:pt>
                <c:pt idx="12">
                  <c:v>186</c:v>
                </c:pt>
                <c:pt idx="13">
                  <c:v>50</c:v>
                </c:pt>
              </c:numCache>
            </c:numRef>
          </c:val>
        </c:ser>
        <c:ser>
          <c:idx val="2"/>
          <c:order val="4"/>
          <c:tx>
            <c:strRef>
              <c:f>Sheet1!$A$6</c:f>
              <c:strCache>
                <c:ptCount val="1"/>
                <c:pt idx="0">
                  <c:v>Venezuela</c:v>
                </c:pt>
              </c:strCache>
            </c:strRef>
          </c:tx>
          <c:spPr>
            <a:solidFill>
              <a:srgbClr val="FFFF00"/>
            </a:solidFill>
            <a:ln w="12539">
              <a:solidFill>
                <a:schemeClr val="tx1"/>
              </a:solidFill>
              <a:prstDash val="solid"/>
            </a:ln>
          </c:spPr>
          <c:invertIfNegative val="0"/>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Sheet1!$B$6:$R$6</c:f>
              <c:numCache>
                <c:formatCode>General</c:formatCode>
                <c:ptCount val="14"/>
                <c:pt idx="0">
                  <c:v>0</c:v>
                </c:pt>
                <c:pt idx="1">
                  <c:v>0</c:v>
                </c:pt>
                <c:pt idx="2">
                  <c:v>0</c:v>
                </c:pt>
                <c:pt idx="3">
                  <c:v>99</c:v>
                </c:pt>
                <c:pt idx="4">
                  <c:v>32</c:v>
                </c:pt>
                <c:pt idx="5">
                  <c:v>0</c:v>
                </c:pt>
                <c:pt idx="6">
                  <c:v>0</c:v>
                </c:pt>
                <c:pt idx="8">
                  <c:v>0</c:v>
                </c:pt>
                <c:pt idx="9">
                  <c:v>1</c:v>
                </c:pt>
                <c:pt idx="10">
                  <c:v>0</c:v>
                </c:pt>
                <c:pt idx="11">
                  <c:v>0</c:v>
                </c:pt>
                <c:pt idx="12">
                  <c:v>0</c:v>
                </c:pt>
                <c:pt idx="13">
                  <c:v>0</c:v>
                </c:pt>
              </c:numCache>
            </c:numRef>
          </c:val>
        </c:ser>
        <c:ser>
          <c:idx val="5"/>
          <c:order val="5"/>
          <c:tx>
            <c:strRef>
              <c:f>Sheet1!$A$7</c:f>
              <c:strCache>
                <c:ptCount val="1"/>
                <c:pt idx="0">
                  <c:v>Ecuador</c:v>
                </c:pt>
              </c:strCache>
            </c:strRef>
          </c:tx>
          <c:spPr>
            <a:solidFill>
              <a:srgbClr val="FF0000"/>
            </a:solidFill>
            <a:ln w="12539">
              <a:solidFill>
                <a:schemeClr val="tx1"/>
              </a:solidFill>
              <a:prstDash val="solid"/>
            </a:ln>
          </c:spPr>
          <c:invertIfNegative val="0"/>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Sheet1!$B$7:$R$7</c:f>
              <c:numCache>
                <c:formatCode>General</c:formatCode>
                <c:ptCount val="14"/>
                <c:pt idx="0">
                  <c:v>2</c:v>
                </c:pt>
                <c:pt idx="1">
                  <c:v>0</c:v>
                </c:pt>
                <c:pt idx="2">
                  <c:v>1</c:v>
                </c:pt>
                <c:pt idx="3">
                  <c:v>0</c:v>
                </c:pt>
                <c:pt idx="4">
                  <c:v>0</c:v>
                </c:pt>
                <c:pt idx="5">
                  <c:v>5</c:v>
                </c:pt>
                <c:pt idx="6">
                  <c:v>4</c:v>
                </c:pt>
                <c:pt idx="7">
                  <c:v>19</c:v>
                </c:pt>
                <c:pt idx="8">
                  <c:v>297</c:v>
                </c:pt>
                <c:pt idx="9">
                  <c:v>75</c:v>
                </c:pt>
                <c:pt idx="10">
                  <c:v>1</c:v>
                </c:pt>
                <c:pt idx="11">
                  <c:v>0</c:v>
                </c:pt>
                <c:pt idx="12">
                  <c:v>0</c:v>
                </c:pt>
                <c:pt idx="13">
                  <c:v>1</c:v>
                </c:pt>
              </c:numCache>
            </c:numRef>
          </c:val>
        </c:ser>
        <c:dLbls>
          <c:showLegendKey val="0"/>
          <c:showVal val="0"/>
          <c:showCatName val="0"/>
          <c:showSerName val="0"/>
          <c:showPercent val="0"/>
          <c:showBubbleSize val="0"/>
        </c:dLbls>
        <c:gapWidth val="70"/>
        <c:overlap val="100"/>
        <c:axId val="36951552"/>
        <c:axId val="55898624"/>
      </c:barChart>
      <c:lineChart>
        <c:grouping val="standard"/>
        <c:varyColors val="0"/>
        <c:ser>
          <c:idx val="6"/>
          <c:order val="6"/>
          <c:tx>
            <c:strRef>
              <c:f>Sheet1!$A$8</c:f>
              <c:strCache>
                <c:ptCount val="1"/>
                <c:pt idx="0">
                  <c:v>Others</c:v>
                </c:pt>
              </c:strCache>
            </c:strRef>
          </c:tx>
          <c:spPr>
            <a:ln w="25078">
              <a:solidFill>
                <a:srgbClr val="FF00FF"/>
              </a:solidFill>
              <a:prstDash val="solid"/>
            </a:ln>
          </c:spPr>
          <c:marker>
            <c:symbol val="plus"/>
            <c:size val="3"/>
            <c:spPr>
              <a:solidFill>
                <a:srgbClr val="FF00FF"/>
              </a:solidFill>
              <a:ln>
                <a:solidFill>
                  <a:srgbClr val="FF00FF"/>
                </a:solidFill>
                <a:prstDash val="solid"/>
              </a:ln>
            </c:spPr>
          </c:marker>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Sheet1!$B$8:$R$8</c:f>
            </c:numRef>
          </c:val>
          <c:smooth val="0"/>
        </c:ser>
        <c:ser>
          <c:idx val="7"/>
          <c:order val="7"/>
          <c:tx>
            <c:strRef>
              <c:f>Sheet1!$A$9</c:f>
              <c:strCache>
                <c:ptCount val="1"/>
                <c:pt idx="0">
                  <c:v>Tasa Regional</c:v>
                </c:pt>
              </c:strCache>
            </c:strRef>
          </c:tx>
          <c:cat>
            <c:numRef>
              <c:f>Sheet1!$B$1:$R$1</c:f>
              <c:numCache>
                <c:formatCode>General</c:formatCode>
                <c:ptCount val="14"/>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numCache>
            </c:numRef>
          </c:cat>
          <c:val>
            <c:numRef>
              <c:f>Sheet1!$B$9:$R$9</c:f>
              <c:numCache>
                <c:formatCode>General</c:formatCode>
                <c:ptCount val="14"/>
                <c:pt idx="0">
                  <c:v>0.13</c:v>
                </c:pt>
                <c:pt idx="1">
                  <c:v>0.12</c:v>
                </c:pt>
                <c:pt idx="2">
                  <c:v>0.09</c:v>
                </c:pt>
                <c:pt idx="3">
                  <c:v>0.26</c:v>
                </c:pt>
                <c:pt idx="4">
                  <c:v>0.19</c:v>
                </c:pt>
                <c:pt idx="5">
                  <c:v>0.22</c:v>
                </c:pt>
                <c:pt idx="6">
                  <c:v>0.1</c:v>
                </c:pt>
                <c:pt idx="7">
                  <c:v>0.27</c:v>
                </c:pt>
                <c:pt idx="8">
                  <c:v>1.45</c:v>
                </c:pt>
                <c:pt idx="9">
                  <c:v>0.15</c:v>
                </c:pt>
                <c:pt idx="10">
                  <c:v>0.49</c:v>
                </c:pt>
                <c:pt idx="11">
                  <c:v>1.9</c:v>
                </c:pt>
                <c:pt idx="12">
                  <c:v>0.5</c:v>
                </c:pt>
                <c:pt idx="13">
                  <c:v>0.1</c:v>
                </c:pt>
              </c:numCache>
            </c:numRef>
          </c:val>
          <c:smooth val="0"/>
        </c:ser>
        <c:dLbls>
          <c:showLegendKey val="0"/>
          <c:showVal val="0"/>
          <c:showCatName val="0"/>
          <c:showSerName val="0"/>
          <c:showPercent val="0"/>
          <c:showBubbleSize val="0"/>
        </c:dLbls>
        <c:marker val="1"/>
        <c:smooth val="0"/>
        <c:axId val="36952064"/>
        <c:axId val="55899200"/>
      </c:lineChart>
      <c:catAx>
        <c:axId val="36951552"/>
        <c:scaling>
          <c:orientation val="minMax"/>
        </c:scaling>
        <c:delete val="0"/>
        <c:axPos val="b"/>
        <c:numFmt formatCode="General" sourceLinked="1"/>
        <c:majorTickMark val="out"/>
        <c:minorTickMark val="none"/>
        <c:tickLblPos val="nextTo"/>
        <c:spPr>
          <a:ln w="3135">
            <a:solidFill>
              <a:schemeClr val="tx1"/>
            </a:solidFill>
            <a:prstDash val="solid"/>
          </a:ln>
        </c:spPr>
        <c:txPr>
          <a:bodyPr rot="0" vert="horz"/>
          <a:lstStyle/>
          <a:p>
            <a:pPr>
              <a:defRPr sz="1382" b="1" i="0" u="none" strike="noStrike" baseline="0">
                <a:solidFill>
                  <a:schemeClr val="tx1"/>
                </a:solidFill>
                <a:latin typeface="Arial"/>
                <a:ea typeface="Arial"/>
                <a:cs typeface="Arial"/>
              </a:defRPr>
            </a:pPr>
            <a:endParaRPr lang="en-US"/>
          </a:p>
        </c:txPr>
        <c:crossAx val="55898624"/>
        <c:crosses val="autoZero"/>
        <c:auto val="1"/>
        <c:lblAlgn val="ctr"/>
        <c:lblOffset val="100"/>
        <c:tickLblSkip val="1"/>
        <c:tickMarkSkip val="1"/>
        <c:noMultiLvlLbl val="0"/>
      </c:catAx>
      <c:valAx>
        <c:axId val="55898624"/>
        <c:scaling>
          <c:orientation val="minMax"/>
        </c:scaling>
        <c:delete val="0"/>
        <c:axPos val="l"/>
        <c:majorGridlines>
          <c:spPr>
            <a:ln w="3135">
              <a:solidFill>
                <a:schemeClr val="tx1"/>
              </a:solidFill>
              <a:prstDash val="solid"/>
            </a:ln>
          </c:spPr>
        </c:majorGridlines>
        <c:numFmt formatCode="General" sourceLinked="1"/>
        <c:majorTickMark val="out"/>
        <c:minorTickMark val="none"/>
        <c:tickLblPos val="nextTo"/>
        <c:spPr>
          <a:ln w="3135">
            <a:solidFill>
              <a:schemeClr val="tx1"/>
            </a:solidFill>
            <a:prstDash val="solid"/>
          </a:ln>
        </c:spPr>
        <c:txPr>
          <a:bodyPr rot="0" vert="horz"/>
          <a:lstStyle/>
          <a:p>
            <a:pPr>
              <a:defRPr sz="1580" b="1" i="0" u="none" strike="noStrike" baseline="0">
                <a:solidFill>
                  <a:schemeClr val="tx1"/>
                </a:solidFill>
                <a:latin typeface="Arial"/>
                <a:ea typeface="Arial"/>
                <a:cs typeface="Arial"/>
              </a:defRPr>
            </a:pPr>
            <a:endParaRPr lang="en-US"/>
          </a:p>
        </c:txPr>
        <c:crossAx val="36951552"/>
        <c:crosses val="autoZero"/>
        <c:crossBetween val="between"/>
      </c:valAx>
      <c:catAx>
        <c:axId val="36952064"/>
        <c:scaling>
          <c:orientation val="minMax"/>
        </c:scaling>
        <c:delete val="1"/>
        <c:axPos val="b"/>
        <c:numFmt formatCode="General" sourceLinked="1"/>
        <c:majorTickMark val="out"/>
        <c:minorTickMark val="none"/>
        <c:tickLblPos val="nextTo"/>
        <c:crossAx val="55899200"/>
        <c:crosses val="autoZero"/>
        <c:auto val="1"/>
        <c:lblAlgn val="ctr"/>
        <c:lblOffset val="100"/>
        <c:noMultiLvlLbl val="0"/>
      </c:catAx>
      <c:valAx>
        <c:axId val="55899200"/>
        <c:scaling>
          <c:orientation val="minMax"/>
          <c:max val="2"/>
        </c:scaling>
        <c:delete val="0"/>
        <c:axPos val="r"/>
        <c:numFmt formatCode="General" sourceLinked="1"/>
        <c:majorTickMark val="cross"/>
        <c:minorTickMark val="none"/>
        <c:tickLblPos val="nextTo"/>
        <c:spPr>
          <a:ln w="3135">
            <a:solidFill>
              <a:schemeClr val="tx1"/>
            </a:solidFill>
            <a:prstDash val="solid"/>
          </a:ln>
        </c:spPr>
        <c:txPr>
          <a:bodyPr rot="0" vert="horz"/>
          <a:lstStyle/>
          <a:p>
            <a:pPr>
              <a:defRPr sz="1382" b="1" i="0" u="none" strike="noStrike" baseline="0">
                <a:solidFill>
                  <a:schemeClr val="tx1"/>
                </a:solidFill>
                <a:latin typeface="Arial"/>
                <a:ea typeface="Arial"/>
                <a:cs typeface="Arial"/>
              </a:defRPr>
            </a:pPr>
            <a:endParaRPr lang="en-US"/>
          </a:p>
        </c:txPr>
        <c:crossAx val="36952064"/>
        <c:crosses val="max"/>
        <c:crossBetween val="between"/>
        <c:minorUnit val="0.05"/>
      </c:valAx>
      <c:spPr>
        <a:noFill/>
        <a:ln w="12539">
          <a:solidFill>
            <a:schemeClr val="tx1"/>
          </a:solidFill>
          <a:prstDash val="solid"/>
        </a:ln>
      </c:spPr>
    </c:plotArea>
    <c:legend>
      <c:legendPos val="b"/>
      <c:layout>
        <c:manualLayout>
          <c:xMode val="edge"/>
          <c:yMode val="edge"/>
          <c:x val="3.9580908032596E-2"/>
          <c:y val="0.92933618843683097"/>
          <c:w val="0.89999991326374529"/>
          <c:h val="5.803553001172871E-2"/>
        </c:manualLayout>
      </c:layout>
      <c:overlay val="0"/>
      <c:spPr>
        <a:noFill/>
        <a:ln w="3135">
          <a:solidFill>
            <a:schemeClr val="tx1"/>
          </a:solidFill>
          <a:prstDash val="solid"/>
        </a:ln>
      </c:spPr>
      <c:txPr>
        <a:bodyPr/>
        <a:lstStyle/>
        <a:p>
          <a:pPr>
            <a:defRPr sz="126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777"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F52B2F-6E29-4AE3-8092-8B8DAA7312AE}" type="datetimeFigureOut">
              <a:rPr lang="en-US" smtClean="0"/>
              <a:t>8/25/2016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F78085-268C-498A-BF00-E9B161F7DCEA}" type="slidenum">
              <a:rPr lang="en-US" smtClean="0"/>
              <a:t>‹#›</a:t>
            </a:fld>
            <a:endParaRPr lang="en-US"/>
          </a:p>
        </p:txBody>
      </p:sp>
    </p:spTree>
    <p:extLst>
      <p:ext uri="{BB962C8B-B14F-4D97-AF65-F5344CB8AC3E}">
        <p14:creationId xmlns:p14="http://schemas.microsoft.com/office/powerpoint/2010/main" val="271193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66" eaLnBrk="0" hangingPunct="0">
              <a:defRPr sz="3800" b="1">
                <a:solidFill>
                  <a:srgbClr val="000066"/>
                </a:solidFill>
                <a:latin typeface="Arial" charset="0"/>
                <a:cs typeface="Arial" charset="0"/>
              </a:defRPr>
            </a:lvl1pPr>
            <a:lvl2pPr marL="728921" indent="-280353" defTabSz="914266" eaLnBrk="0" hangingPunct="0">
              <a:defRPr sz="3800" b="1">
                <a:solidFill>
                  <a:srgbClr val="000066"/>
                </a:solidFill>
                <a:latin typeface="Arial" charset="0"/>
                <a:cs typeface="Arial" charset="0"/>
              </a:defRPr>
            </a:lvl2pPr>
            <a:lvl3pPr marL="1121418" indent="-224283" defTabSz="914266" eaLnBrk="0" hangingPunct="0">
              <a:defRPr sz="3800" b="1">
                <a:solidFill>
                  <a:srgbClr val="000066"/>
                </a:solidFill>
                <a:latin typeface="Arial" charset="0"/>
                <a:cs typeface="Arial" charset="0"/>
              </a:defRPr>
            </a:lvl3pPr>
            <a:lvl4pPr marL="1569985" indent="-224283" defTabSz="914266" eaLnBrk="0" hangingPunct="0">
              <a:defRPr sz="3800" b="1">
                <a:solidFill>
                  <a:srgbClr val="000066"/>
                </a:solidFill>
                <a:latin typeface="Arial" charset="0"/>
                <a:cs typeface="Arial" charset="0"/>
              </a:defRPr>
            </a:lvl4pPr>
            <a:lvl5pPr marL="2018553" indent="-224283" defTabSz="914266" eaLnBrk="0" hangingPunct="0">
              <a:defRPr sz="3800" b="1">
                <a:solidFill>
                  <a:srgbClr val="000066"/>
                </a:solidFill>
                <a:latin typeface="Arial" charset="0"/>
                <a:cs typeface="Arial" charset="0"/>
              </a:defRPr>
            </a:lvl5pPr>
            <a:lvl6pPr marL="2467119" indent="-224283" defTabSz="914266" rtl="1" eaLnBrk="0" fontAlgn="base" hangingPunct="0">
              <a:spcBef>
                <a:spcPct val="0"/>
              </a:spcBef>
              <a:spcAft>
                <a:spcPct val="0"/>
              </a:spcAft>
              <a:defRPr sz="3800" b="1">
                <a:solidFill>
                  <a:srgbClr val="000066"/>
                </a:solidFill>
                <a:latin typeface="Arial" charset="0"/>
                <a:cs typeface="Arial" charset="0"/>
              </a:defRPr>
            </a:lvl6pPr>
            <a:lvl7pPr marL="2915685" indent="-224283" defTabSz="914266" rtl="1" eaLnBrk="0" fontAlgn="base" hangingPunct="0">
              <a:spcBef>
                <a:spcPct val="0"/>
              </a:spcBef>
              <a:spcAft>
                <a:spcPct val="0"/>
              </a:spcAft>
              <a:defRPr sz="3800" b="1">
                <a:solidFill>
                  <a:srgbClr val="000066"/>
                </a:solidFill>
                <a:latin typeface="Arial" charset="0"/>
                <a:cs typeface="Arial" charset="0"/>
              </a:defRPr>
            </a:lvl7pPr>
            <a:lvl8pPr marL="3364254" indent="-224283" defTabSz="914266" rtl="1" eaLnBrk="0" fontAlgn="base" hangingPunct="0">
              <a:spcBef>
                <a:spcPct val="0"/>
              </a:spcBef>
              <a:spcAft>
                <a:spcPct val="0"/>
              </a:spcAft>
              <a:defRPr sz="3800" b="1">
                <a:solidFill>
                  <a:srgbClr val="000066"/>
                </a:solidFill>
                <a:latin typeface="Arial" charset="0"/>
                <a:cs typeface="Arial" charset="0"/>
              </a:defRPr>
            </a:lvl8pPr>
            <a:lvl9pPr marL="3812819" indent="-224283" defTabSz="914266" rtl="1" eaLnBrk="0" fontAlgn="base" hangingPunct="0">
              <a:spcBef>
                <a:spcPct val="0"/>
              </a:spcBef>
              <a:spcAft>
                <a:spcPct val="0"/>
              </a:spcAft>
              <a:defRPr sz="3800" b="1">
                <a:solidFill>
                  <a:srgbClr val="000066"/>
                </a:solidFill>
                <a:latin typeface="Arial" charset="0"/>
                <a:cs typeface="Arial" charset="0"/>
              </a:defRPr>
            </a:lvl9pPr>
          </a:lstStyle>
          <a:p>
            <a:pPr eaLnBrk="1" hangingPunct="1"/>
            <a:fld id="{C81EF9C8-BAF9-4173-9ACC-6472F8A004C1}" type="slidenum">
              <a:rPr lang="en-US" altLang="es-MX" sz="1200" b="0">
                <a:solidFill>
                  <a:prstClr val="black"/>
                </a:solidFill>
              </a:rPr>
              <a:pPr eaLnBrk="1" hangingPunct="1"/>
              <a:t>1</a:t>
            </a:fld>
            <a:endParaRPr lang="en-US" altLang="es-MX" sz="1200" b="0">
              <a:solidFill>
                <a:prstClr val="black"/>
              </a:solidFill>
            </a:endParaRPr>
          </a:p>
        </p:txBody>
      </p:sp>
      <p:sp>
        <p:nvSpPr>
          <p:cNvPr id="21507" name="Rectangle 2"/>
          <p:cNvSpPr>
            <a:spLocks noGrp="1" noRot="1" noChangeAspect="1" noChangeArrowheads="1" noTextEdit="1"/>
          </p:cNvSpPr>
          <p:nvPr>
            <p:ph type="sldImg"/>
          </p:nvPr>
        </p:nvSpPr>
        <p:spPr>
          <a:xfrm>
            <a:off x="1143000" y="685800"/>
            <a:ext cx="4573588" cy="3429000"/>
          </a:xfrm>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9" rIns="91414" bIns="45709"/>
          <a:lstStyle/>
          <a:p>
            <a:pPr eaLnBrk="1" hangingPunct="1"/>
            <a:r>
              <a:rPr lang="en-US" altLang="es-MX" dirty="0" smtClean="0"/>
              <a:t>The distribution of confirmed measles cases following the interruption of endemic measles transmission clearly shows a period of 8 years between 2003-2010, with an annual average of 153 cases per year. However, since 2011 we started to face a big number of imported measles cases with many outbreaks in some of the larger countries of our Region like Brazil, Canada and The United States. The higher rate of confirmed cases was reached in 2014 with 1.9 cases per million people, which still is lower than the rate of 5 per million people established as a milestone by the World Health Assembly in 2010.</a:t>
            </a:r>
          </a:p>
          <a:p>
            <a:pPr eaLnBrk="1" hangingPunct="1"/>
            <a:endParaRPr lang="it-IT" altLang="es-MX"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AC42A-4FA5-45B8-8941-77015DF7B56E}"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204983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AC42A-4FA5-45B8-8941-77015DF7B56E}"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105672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AC42A-4FA5-45B8-8941-77015DF7B56E}"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4015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AC42A-4FA5-45B8-8941-77015DF7B56E}"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409337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AC42A-4FA5-45B8-8941-77015DF7B56E}"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2770935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AC42A-4FA5-45B8-8941-77015DF7B56E}"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330017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AC42A-4FA5-45B8-8941-77015DF7B56E}" type="datetimeFigureOut">
              <a:rPr lang="en-US" smtClean="0"/>
              <a:t>8/25/2016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3405975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AC42A-4FA5-45B8-8941-77015DF7B56E}" type="datetimeFigureOut">
              <a:rPr lang="en-US" smtClean="0"/>
              <a:t>8/25/2016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90955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AC42A-4FA5-45B8-8941-77015DF7B56E}" type="datetimeFigureOut">
              <a:rPr lang="en-US" smtClean="0"/>
              <a:t>8/25/2016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352449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AC42A-4FA5-45B8-8941-77015DF7B56E}"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215879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AC42A-4FA5-45B8-8941-77015DF7B56E}"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249B7-973B-4AB3-8E22-625C527C0ED5}" type="slidenum">
              <a:rPr lang="en-US" smtClean="0"/>
              <a:t>‹#›</a:t>
            </a:fld>
            <a:endParaRPr lang="en-US"/>
          </a:p>
        </p:txBody>
      </p:sp>
    </p:spTree>
    <p:extLst>
      <p:ext uri="{BB962C8B-B14F-4D97-AF65-F5344CB8AC3E}">
        <p14:creationId xmlns:p14="http://schemas.microsoft.com/office/powerpoint/2010/main" val="53628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AC42A-4FA5-45B8-8941-77015DF7B56E}" type="datetimeFigureOut">
              <a:rPr lang="en-US" smtClean="0"/>
              <a:t>8/25/2016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249B7-973B-4AB3-8E22-625C527C0ED5}" type="slidenum">
              <a:rPr lang="en-US" smtClean="0"/>
              <a:t>‹#›</a:t>
            </a:fld>
            <a:endParaRPr lang="en-US"/>
          </a:p>
        </p:txBody>
      </p:sp>
    </p:spTree>
    <p:extLst>
      <p:ext uri="{BB962C8B-B14F-4D97-AF65-F5344CB8AC3E}">
        <p14:creationId xmlns:p14="http://schemas.microsoft.com/office/powerpoint/2010/main" val="271289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Grp="1" noChangeAspect="1"/>
          </p:cNvGraphicFramePr>
          <p:nvPr>
            <p:ph type="chart" idx="4294967295"/>
            <p:extLst>
              <p:ext uri="{D42A27DB-BD31-4B8C-83A1-F6EECF244321}">
                <p14:modId xmlns:p14="http://schemas.microsoft.com/office/powerpoint/2010/main" val="3100982446"/>
              </p:ext>
            </p:extLst>
          </p:nvPr>
        </p:nvGraphicFramePr>
        <p:xfrm>
          <a:off x="521045" y="1600200"/>
          <a:ext cx="8070443" cy="4384969"/>
        </p:xfrm>
        <a:graphic>
          <a:graphicData uri="http://schemas.openxmlformats.org/drawingml/2006/chart">
            <c:chart xmlns:c="http://schemas.openxmlformats.org/drawingml/2006/chart" xmlns:r="http://schemas.openxmlformats.org/officeDocument/2006/relationships" r:id="rId3"/>
          </a:graphicData>
        </a:graphic>
      </p:graphicFrame>
      <p:sp>
        <p:nvSpPr>
          <p:cNvPr id="12294" name="Text Box 7"/>
          <p:cNvSpPr txBox="1">
            <a:spLocks noChangeArrowheads="1"/>
          </p:cNvSpPr>
          <p:nvPr/>
        </p:nvSpPr>
        <p:spPr bwMode="auto">
          <a:xfrm>
            <a:off x="4892246" y="2538198"/>
            <a:ext cx="767997"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n-US" altLang="es-MX" sz="1200" dirty="0" smtClean="0">
                <a:solidFill>
                  <a:prstClr val="black"/>
                </a:solidFill>
              </a:rPr>
              <a:t>N=1.369</a:t>
            </a:r>
            <a:endParaRPr lang="en-US" altLang="es-MX" sz="1200" dirty="0">
              <a:solidFill>
                <a:prstClr val="black"/>
              </a:solidFill>
            </a:endParaRPr>
          </a:p>
        </p:txBody>
      </p:sp>
      <p:sp>
        <p:nvSpPr>
          <p:cNvPr id="12301" name="Rectangle 11"/>
          <p:cNvSpPr>
            <a:spLocks noChangeArrowheads="1"/>
          </p:cNvSpPr>
          <p:nvPr/>
        </p:nvSpPr>
        <p:spPr bwMode="auto">
          <a:xfrm>
            <a:off x="304800" y="381000"/>
            <a:ext cx="8354261" cy="125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ctr" defTabSz="829178" eaLnBrk="1" fontAlgn="base" hangingPunct="1">
              <a:lnSpc>
                <a:spcPct val="90000"/>
              </a:lnSpc>
              <a:spcBef>
                <a:spcPct val="0"/>
              </a:spcBef>
              <a:spcAft>
                <a:spcPct val="0"/>
              </a:spcAft>
            </a:pPr>
            <a:r>
              <a:rPr lang="es-ES" altLang="es-MX" sz="2800" dirty="0" smtClean="0">
                <a:solidFill>
                  <a:schemeClr val="tx1"/>
                </a:solidFill>
                <a:latin typeface="+mj-lt"/>
                <a:ea typeface="+mj-ea"/>
                <a:cs typeface="+mj-cs"/>
              </a:rPr>
              <a:t>Casos confirmados de sarampión después de la interrupción de la transmisión endémica</a:t>
            </a:r>
          </a:p>
          <a:p>
            <a:pPr algn="ctr" defTabSz="829178" eaLnBrk="1" fontAlgn="base" hangingPunct="1">
              <a:lnSpc>
                <a:spcPct val="90000"/>
              </a:lnSpc>
              <a:spcBef>
                <a:spcPct val="0"/>
              </a:spcBef>
              <a:spcAft>
                <a:spcPct val="0"/>
              </a:spcAft>
            </a:pPr>
            <a:r>
              <a:rPr lang="es-ES" altLang="es-MX" sz="2800" dirty="0" smtClean="0">
                <a:solidFill>
                  <a:schemeClr val="tx1"/>
                </a:solidFill>
                <a:latin typeface="+mj-lt"/>
                <a:ea typeface="+mj-ea"/>
                <a:cs typeface="+mj-cs"/>
              </a:rPr>
              <a:t>Las Américas, 2003-2016*</a:t>
            </a:r>
            <a:endParaRPr lang="es-ES" altLang="es-MX" sz="2800" dirty="0">
              <a:solidFill>
                <a:schemeClr val="tx1"/>
              </a:solidFill>
              <a:latin typeface="+mj-lt"/>
              <a:ea typeface="+mj-ea"/>
              <a:cs typeface="+mj-cs"/>
            </a:endParaRPr>
          </a:p>
        </p:txBody>
      </p:sp>
      <p:sp>
        <p:nvSpPr>
          <p:cNvPr id="12302" name="Text Box 15"/>
          <p:cNvSpPr txBox="1">
            <a:spLocks noChangeArrowheads="1"/>
          </p:cNvSpPr>
          <p:nvPr/>
        </p:nvSpPr>
        <p:spPr bwMode="auto">
          <a:xfrm>
            <a:off x="5514282" y="4646348"/>
            <a:ext cx="941421"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n-US" altLang="es-MX" sz="1200" dirty="0">
                <a:solidFill>
                  <a:prstClr val="black"/>
                </a:solidFill>
              </a:rPr>
              <a:t>N=143</a:t>
            </a:r>
          </a:p>
        </p:txBody>
      </p:sp>
      <p:sp>
        <p:nvSpPr>
          <p:cNvPr id="12303" name="Text Box 15"/>
          <p:cNvSpPr txBox="1">
            <a:spLocks noChangeArrowheads="1"/>
          </p:cNvSpPr>
          <p:nvPr/>
        </p:nvSpPr>
        <p:spPr bwMode="auto">
          <a:xfrm>
            <a:off x="5993902" y="4157377"/>
            <a:ext cx="639757"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n-US" altLang="es-MX" sz="1200" dirty="0">
                <a:solidFill>
                  <a:prstClr val="black"/>
                </a:solidFill>
              </a:rPr>
              <a:t>N=473</a:t>
            </a:r>
          </a:p>
        </p:txBody>
      </p:sp>
      <p:sp>
        <p:nvSpPr>
          <p:cNvPr id="12304" name="Text Box 15"/>
          <p:cNvSpPr txBox="1">
            <a:spLocks noChangeArrowheads="1"/>
          </p:cNvSpPr>
          <p:nvPr/>
        </p:nvSpPr>
        <p:spPr bwMode="auto">
          <a:xfrm>
            <a:off x="6428682" y="1676401"/>
            <a:ext cx="852826"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n-US" altLang="es-MX" sz="1200" dirty="0" smtClean="0">
                <a:solidFill>
                  <a:prstClr val="black"/>
                </a:solidFill>
              </a:rPr>
              <a:t>N=1.966</a:t>
            </a:r>
            <a:endParaRPr lang="en-US" altLang="es-MX" sz="1200" dirty="0">
              <a:solidFill>
                <a:prstClr val="black"/>
              </a:solidFill>
            </a:endParaRPr>
          </a:p>
        </p:txBody>
      </p:sp>
      <p:sp>
        <p:nvSpPr>
          <p:cNvPr id="12305" name="Text Box 7"/>
          <p:cNvSpPr txBox="1">
            <a:spLocks noChangeArrowheads="1"/>
          </p:cNvSpPr>
          <p:nvPr/>
        </p:nvSpPr>
        <p:spPr bwMode="auto">
          <a:xfrm>
            <a:off x="424404" y="6257855"/>
            <a:ext cx="4851839" cy="461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s-ES" altLang="en-US" sz="1200" b="0" dirty="0" smtClean="0">
                <a:solidFill>
                  <a:prstClr val="black"/>
                </a:solidFill>
              </a:rPr>
              <a:t>Fuente: ISIS, MESS e informe de los países a FGL-IM/OPS.</a:t>
            </a:r>
          </a:p>
          <a:p>
            <a:pPr eaLnBrk="1" fontAlgn="auto" hangingPunct="1">
              <a:spcBef>
                <a:spcPts val="0"/>
              </a:spcBef>
              <a:spcAft>
                <a:spcPts val="0"/>
              </a:spcAft>
            </a:pPr>
            <a:r>
              <a:rPr lang="es-ES" altLang="en-US" sz="1200" b="0" dirty="0" smtClean="0">
                <a:solidFill>
                  <a:prstClr val="black"/>
                </a:solidFill>
              </a:rPr>
              <a:t>*Datos de semana epidemiológica 33, 2016. </a:t>
            </a:r>
            <a:endParaRPr lang="es-ES" altLang="en-US" sz="1200" b="0" dirty="0">
              <a:solidFill>
                <a:srgbClr val="FF0000"/>
              </a:solidFill>
            </a:endParaRPr>
          </a:p>
        </p:txBody>
      </p:sp>
      <p:sp>
        <p:nvSpPr>
          <p:cNvPr id="12306" name="Text Box 13"/>
          <p:cNvSpPr txBox="1">
            <a:spLocks noChangeArrowheads="1"/>
          </p:cNvSpPr>
          <p:nvPr/>
        </p:nvSpPr>
        <p:spPr bwMode="auto">
          <a:xfrm>
            <a:off x="4358846" y="1905000"/>
            <a:ext cx="2274813" cy="46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algn="ctr" eaLnBrk="1" fontAlgn="auto" hangingPunct="1">
              <a:spcBef>
                <a:spcPct val="50000"/>
              </a:spcBef>
              <a:spcAft>
                <a:spcPts val="0"/>
              </a:spcAft>
            </a:pPr>
            <a:r>
              <a:rPr lang="en-US" altLang="es-MX" sz="1200" dirty="0" err="1" smtClean="0">
                <a:solidFill>
                  <a:srgbClr val="1F497D"/>
                </a:solidFill>
                <a:ea typeface="MS PGothic" pitchFamily="34" charset="-128"/>
              </a:rPr>
              <a:t>Tasa</a:t>
            </a:r>
            <a:r>
              <a:rPr lang="en-US" altLang="es-MX" sz="1200" dirty="0" smtClean="0">
                <a:solidFill>
                  <a:srgbClr val="1F497D"/>
                </a:solidFill>
                <a:ea typeface="MS PGothic" pitchFamily="34" charset="-128"/>
              </a:rPr>
              <a:t>= 1,9 </a:t>
            </a:r>
            <a:r>
              <a:rPr lang="en-US" altLang="es-MX" sz="1200" dirty="0" smtClean="0">
                <a:solidFill>
                  <a:srgbClr val="1F497D"/>
                </a:solidFill>
                <a:ea typeface="MS PGothic" pitchFamily="34" charset="-128"/>
              </a:rPr>
              <a:t>x </a:t>
            </a:r>
            <a:r>
              <a:rPr lang="en-US" altLang="es-MX" sz="1200" dirty="0" smtClean="0">
                <a:solidFill>
                  <a:srgbClr val="1F497D"/>
                </a:solidFill>
                <a:ea typeface="MS PGothic" pitchFamily="34" charset="-128"/>
              </a:rPr>
              <a:t>1.000.000 </a:t>
            </a:r>
            <a:r>
              <a:rPr lang="en-US" altLang="es-MX" sz="1200" dirty="0" err="1" smtClean="0">
                <a:solidFill>
                  <a:srgbClr val="1F497D"/>
                </a:solidFill>
                <a:ea typeface="MS PGothic" pitchFamily="34" charset="-128"/>
              </a:rPr>
              <a:t>habitantes</a:t>
            </a:r>
            <a:endParaRPr lang="en-US" altLang="es-MX" sz="1200" dirty="0">
              <a:solidFill>
                <a:srgbClr val="1F497D"/>
              </a:solidFill>
              <a:ea typeface="MS PGothic" pitchFamily="34" charset="-128"/>
            </a:endParaRPr>
          </a:p>
        </p:txBody>
      </p:sp>
      <p:cxnSp>
        <p:nvCxnSpPr>
          <p:cNvPr id="4" name="Straight Arrow Connector 3"/>
          <p:cNvCxnSpPr/>
          <p:nvPr/>
        </p:nvCxnSpPr>
        <p:spPr>
          <a:xfrm>
            <a:off x="6194143" y="2193203"/>
            <a:ext cx="46313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 Box 15"/>
          <p:cNvSpPr txBox="1">
            <a:spLocks noChangeArrowheads="1"/>
          </p:cNvSpPr>
          <p:nvPr/>
        </p:nvSpPr>
        <p:spPr bwMode="auto">
          <a:xfrm>
            <a:off x="7038282" y="4038601"/>
            <a:ext cx="797189"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n-US" altLang="es-MX" sz="1200" dirty="0" smtClean="0">
                <a:solidFill>
                  <a:prstClr val="black"/>
                </a:solidFill>
              </a:rPr>
              <a:t>N=613</a:t>
            </a:r>
            <a:endParaRPr lang="en-US" altLang="es-MX" sz="1200" dirty="0">
              <a:solidFill>
                <a:prstClr val="black"/>
              </a:solidFill>
            </a:endParaRPr>
          </a:p>
        </p:txBody>
      </p:sp>
      <p:sp>
        <p:nvSpPr>
          <p:cNvPr id="22" name="Text Box 4"/>
          <p:cNvSpPr txBox="1">
            <a:spLocks noChangeArrowheads="1"/>
          </p:cNvSpPr>
          <p:nvPr/>
        </p:nvSpPr>
        <p:spPr bwMode="auto">
          <a:xfrm rot="-5400000">
            <a:off x="-793130" y="3286555"/>
            <a:ext cx="2431914"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r>
              <a:rPr lang="en-US" altLang="es-MX" sz="1200" dirty="0" err="1" smtClean="0">
                <a:solidFill>
                  <a:schemeClr val="tx1"/>
                </a:solidFill>
              </a:rPr>
              <a:t>Número</a:t>
            </a:r>
            <a:r>
              <a:rPr lang="en-US" altLang="es-MX" sz="1200" dirty="0" smtClean="0">
                <a:solidFill>
                  <a:schemeClr val="tx1"/>
                </a:solidFill>
              </a:rPr>
              <a:t> de </a:t>
            </a:r>
            <a:r>
              <a:rPr lang="en-US" altLang="es-MX" sz="1200" dirty="0" err="1" smtClean="0">
                <a:solidFill>
                  <a:schemeClr val="tx1"/>
                </a:solidFill>
              </a:rPr>
              <a:t>casos</a:t>
            </a:r>
            <a:r>
              <a:rPr lang="en-US" altLang="es-MX" sz="1200" dirty="0" smtClean="0">
                <a:solidFill>
                  <a:schemeClr val="tx1"/>
                </a:solidFill>
              </a:rPr>
              <a:t> </a:t>
            </a:r>
            <a:r>
              <a:rPr lang="en-US" altLang="es-MX" sz="1200" dirty="0" err="1" smtClean="0">
                <a:solidFill>
                  <a:schemeClr val="tx1"/>
                </a:solidFill>
              </a:rPr>
              <a:t>confirmados</a:t>
            </a:r>
            <a:endParaRPr lang="en-US" altLang="es-MX" sz="1200" dirty="0">
              <a:solidFill>
                <a:schemeClr val="tx1"/>
              </a:solidFill>
            </a:endParaRPr>
          </a:p>
        </p:txBody>
      </p:sp>
      <p:sp>
        <p:nvSpPr>
          <p:cNvPr id="23" name="Text Box 4"/>
          <p:cNvSpPr txBox="1">
            <a:spLocks noChangeArrowheads="1"/>
          </p:cNvSpPr>
          <p:nvPr/>
        </p:nvSpPr>
        <p:spPr bwMode="auto">
          <a:xfrm rot="16200000">
            <a:off x="7503318" y="3402030"/>
            <a:ext cx="2394853"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hangingPunct="1"/>
            <a:r>
              <a:rPr lang="en-US" altLang="es-MX" sz="1200" dirty="0" err="1" smtClean="0">
                <a:solidFill>
                  <a:schemeClr val="tx1"/>
                </a:solidFill>
              </a:rPr>
              <a:t>Tasa</a:t>
            </a:r>
            <a:r>
              <a:rPr lang="en-US" altLang="es-MX" sz="1200" dirty="0" smtClean="0">
                <a:solidFill>
                  <a:schemeClr val="tx1"/>
                </a:solidFill>
              </a:rPr>
              <a:t> </a:t>
            </a:r>
            <a:r>
              <a:rPr lang="en-US" altLang="es-MX" sz="1200" dirty="0" err="1" smtClean="0">
                <a:solidFill>
                  <a:schemeClr val="tx1"/>
                </a:solidFill>
              </a:rPr>
              <a:t>por</a:t>
            </a:r>
            <a:r>
              <a:rPr lang="en-US" altLang="es-MX" sz="1200" dirty="0" smtClean="0">
                <a:solidFill>
                  <a:schemeClr val="tx1"/>
                </a:solidFill>
              </a:rPr>
              <a:t>  1.000.000 </a:t>
            </a:r>
            <a:r>
              <a:rPr lang="en-US" altLang="es-MX" sz="1200" dirty="0" err="1" smtClean="0">
                <a:solidFill>
                  <a:schemeClr val="tx1"/>
                </a:solidFill>
              </a:rPr>
              <a:t>habitantes</a:t>
            </a:r>
            <a:endParaRPr lang="en-US" altLang="es-MX" sz="1200" dirty="0">
              <a:solidFill>
                <a:schemeClr val="tx1"/>
              </a:solidFill>
            </a:endParaRPr>
          </a:p>
        </p:txBody>
      </p:sp>
      <p:sp>
        <p:nvSpPr>
          <p:cNvPr id="16" name="Text Box 15"/>
          <p:cNvSpPr txBox="1">
            <a:spLocks noChangeArrowheads="1"/>
          </p:cNvSpPr>
          <p:nvPr/>
        </p:nvSpPr>
        <p:spPr bwMode="auto">
          <a:xfrm>
            <a:off x="7495482" y="4800601"/>
            <a:ext cx="797189" cy="2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sz="3900" b="1">
                <a:solidFill>
                  <a:srgbClr val="000066"/>
                </a:solidFill>
                <a:latin typeface="Arial" charset="0"/>
                <a:cs typeface="Arial" charset="0"/>
              </a:defRPr>
            </a:lvl1pPr>
            <a:lvl2pPr marL="742950" indent="-285750" eaLnBrk="0" hangingPunct="0">
              <a:defRPr sz="3900" b="1">
                <a:solidFill>
                  <a:srgbClr val="000066"/>
                </a:solidFill>
                <a:latin typeface="Arial" charset="0"/>
                <a:cs typeface="Arial" charset="0"/>
              </a:defRPr>
            </a:lvl2pPr>
            <a:lvl3pPr marL="1143000" indent="-228600" eaLnBrk="0" hangingPunct="0">
              <a:defRPr sz="3900" b="1">
                <a:solidFill>
                  <a:srgbClr val="000066"/>
                </a:solidFill>
                <a:latin typeface="Arial" charset="0"/>
                <a:cs typeface="Arial" charset="0"/>
              </a:defRPr>
            </a:lvl3pPr>
            <a:lvl4pPr marL="1600200" indent="-228600" eaLnBrk="0" hangingPunct="0">
              <a:defRPr sz="3900" b="1">
                <a:solidFill>
                  <a:srgbClr val="000066"/>
                </a:solidFill>
                <a:latin typeface="Arial" charset="0"/>
                <a:cs typeface="Arial" charset="0"/>
              </a:defRPr>
            </a:lvl4pPr>
            <a:lvl5pPr marL="2057400" indent="-228600" eaLnBrk="0" hangingPunct="0">
              <a:defRPr sz="3900" b="1">
                <a:solidFill>
                  <a:srgbClr val="000066"/>
                </a:solidFill>
                <a:latin typeface="Arial" charset="0"/>
                <a:cs typeface="Arial" charset="0"/>
              </a:defRPr>
            </a:lvl5pPr>
            <a:lvl6pPr marL="2514600" indent="-228600" rtl="1" eaLnBrk="0" fontAlgn="base" hangingPunct="0">
              <a:spcBef>
                <a:spcPct val="0"/>
              </a:spcBef>
              <a:spcAft>
                <a:spcPct val="0"/>
              </a:spcAft>
              <a:defRPr sz="3900" b="1">
                <a:solidFill>
                  <a:srgbClr val="000066"/>
                </a:solidFill>
                <a:latin typeface="Arial" charset="0"/>
                <a:cs typeface="Arial" charset="0"/>
              </a:defRPr>
            </a:lvl6pPr>
            <a:lvl7pPr marL="2971800" indent="-228600" rtl="1" eaLnBrk="0" fontAlgn="base" hangingPunct="0">
              <a:spcBef>
                <a:spcPct val="0"/>
              </a:spcBef>
              <a:spcAft>
                <a:spcPct val="0"/>
              </a:spcAft>
              <a:defRPr sz="3900" b="1">
                <a:solidFill>
                  <a:srgbClr val="000066"/>
                </a:solidFill>
                <a:latin typeface="Arial" charset="0"/>
                <a:cs typeface="Arial" charset="0"/>
              </a:defRPr>
            </a:lvl7pPr>
            <a:lvl8pPr marL="3429000" indent="-228600" rtl="1" eaLnBrk="0" fontAlgn="base" hangingPunct="0">
              <a:spcBef>
                <a:spcPct val="0"/>
              </a:spcBef>
              <a:spcAft>
                <a:spcPct val="0"/>
              </a:spcAft>
              <a:defRPr sz="3900" b="1">
                <a:solidFill>
                  <a:srgbClr val="000066"/>
                </a:solidFill>
                <a:latin typeface="Arial" charset="0"/>
                <a:cs typeface="Arial" charset="0"/>
              </a:defRPr>
            </a:lvl8pPr>
            <a:lvl9pPr marL="3886200" indent="-228600" rtl="1" eaLnBrk="0" fontAlgn="base" hangingPunct="0">
              <a:spcBef>
                <a:spcPct val="0"/>
              </a:spcBef>
              <a:spcAft>
                <a:spcPct val="0"/>
              </a:spcAft>
              <a:defRPr sz="3900" b="1">
                <a:solidFill>
                  <a:srgbClr val="000066"/>
                </a:solidFill>
                <a:latin typeface="Arial" charset="0"/>
                <a:cs typeface="Arial" charset="0"/>
              </a:defRPr>
            </a:lvl9pPr>
          </a:lstStyle>
          <a:p>
            <a:pPr eaLnBrk="1" fontAlgn="auto" hangingPunct="1">
              <a:spcBef>
                <a:spcPts val="0"/>
              </a:spcBef>
              <a:spcAft>
                <a:spcPts val="0"/>
              </a:spcAft>
            </a:pPr>
            <a:r>
              <a:rPr lang="en-US" altLang="es-MX" sz="1200" dirty="0" smtClean="0">
                <a:solidFill>
                  <a:prstClr val="black"/>
                </a:solidFill>
              </a:rPr>
              <a:t>N=59</a:t>
            </a:r>
            <a:endParaRPr lang="en-US" altLang="es-MX" sz="1200" dirty="0">
              <a:solidFill>
                <a:prstClr val="black"/>
              </a:solidFill>
            </a:endParaRPr>
          </a:p>
        </p:txBody>
      </p:sp>
    </p:spTree>
    <p:extLst>
      <p:ext uri="{BB962C8B-B14F-4D97-AF65-F5344CB8AC3E}">
        <p14:creationId xmlns:p14="http://schemas.microsoft.com/office/powerpoint/2010/main" val="1319489149"/>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170</Words>
  <Application>Microsoft Office PowerPoint</Application>
  <PresentationFormat>On-screen Show (4:3)</PresentationFormat>
  <Paragraphs>15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12</cp:revision>
  <dcterms:created xsi:type="dcterms:W3CDTF">2016-08-25T19:12:55Z</dcterms:created>
  <dcterms:modified xsi:type="dcterms:W3CDTF">2016-08-25T21:25:55Z</dcterms:modified>
</cp:coreProperties>
</file>