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2772" autoAdjust="0"/>
  </p:normalViewPr>
  <p:slideViewPr>
    <p:cSldViewPr>
      <p:cViewPr varScale="1">
        <p:scale>
          <a:sx n="82" d="100"/>
          <a:sy n="82" d="100"/>
        </p:scale>
        <p:origin x="-91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C7F12E-63C8-4220-AC1B-12AEC90EE3D3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88128-AC94-4222-9BC6-3AEF08411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3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Para el periodo 2010-2014, se tiene un total de 53 brotes, de los cuales 25 son brotes de 1 caso, 18 brotes de 2 a 5 casos, 6 brotes de 6 a 20 casos y 4 brotes de más de 20 casos.</a:t>
            </a:r>
            <a:endParaRPr lang="en-US" dirty="0"/>
          </a:p>
          <a:p>
            <a:r>
              <a:rPr lang="es-PE" dirty="0"/>
              <a:t>El 57% de los brotes son de genotipo D4 (n=30). Los genotipos que han generado un mayor número de casos secundarios son el D8 (=927 casos) y B3 (n=414) en diferentes años y países.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DC9E9-A071-4766-99BA-6A302AA9D7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34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2C91-9BDC-41EE-B896-C2B9F00B5C3E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749B-AB88-4AC0-A0A1-AF1BD861C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84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2C91-9BDC-41EE-B896-C2B9F00B5C3E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749B-AB88-4AC0-A0A1-AF1BD861C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64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2C91-9BDC-41EE-B896-C2B9F00B5C3E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749B-AB88-4AC0-A0A1-AF1BD861C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50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2C91-9BDC-41EE-B896-C2B9F00B5C3E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749B-AB88-4AC0-A0A1-AF1BD861C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029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2C91-9BDC-41EE-B896-C2B9F00B5C3E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749B-AB88-4AC0-A0A1-AF1BD861C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86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2C91-9BDC-41EE-B896-C2B9F00B5C3E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749B-AB88-4AC0-A0A1-AF1BD861C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10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2C91-9BDC-41EE-B896-C2B9F00B5C3E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749B-AB88-4AC0-A0A1-AF1BD861C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29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2C91-9BDC-41EE-B896-C2B9F00B5C3E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749B-AB88-4AC0-A0A1-AF1BD861C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744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2C91-9BDC-41EE-B896-C2B9F00B5C3E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749B-AB88-4AC0-A0A1-AF1BD861C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869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2C91-9BDC-41EE-B896-C2B9F00B5C3E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749B-AB88-4AC0-A0A1-AF1BD861C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82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2C91-9BDC-41EE-B896-C2B9F00B5C3E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8749B-AB88-4AC0-A0A1-AF1BD861C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5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C2C91-9BDC-41EE-B896-C2B9F00B5C3E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8749B-AB88-4AC0-A0A1-AF1BD861C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6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Autofit/>
          </a:bodyPr>
          <a:lstStyle/>
          <a:p>
            <a:r>
              <a:rPr lang="es-PE" sz="2800" b="1" dirty="0" smtClean="0">
                <a:solidFill>
                  <a:schemeClr val="tx2"/>
                </a:solidFill>
                <a:latin typeface="Trebuchet MS" panose="020B0603020202020204" pitchFamily="34" charset="0"/>
              </a:rPr>
              <a:t>Brotes de sarampión con información de genotipo. América Latina, 2010-2014*</a:t>
            </a:r>
            <a:endParaRPr lang="es-PE" sz="2800" b="1" dirty="0">
              <a:solidFill>
                <a:schemeClr val="tx2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307145"/>
              </p:ext>
            </p:extLst>
          </p:nvPr>
        </p:nvGraphicFramePr>
        <p:xfrm>
          <a:off x="381002" y="1066800"/>
          <a:ext cx="8458200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598"/>
                <a:gridCol w="1676400"/>
                <a:gridCol w="1752600"/>
                <a:gridCol w="1676400"/>
                <a:gridCol w="16002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sz="1400" noProof="0" dirty="0" smtClean="0"/>
                        <a:t>Año</a:t>
                      </a:r>
                      <a:endParaRPr lang="es-PE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noProof="0" dirty="0" smtClean="0"/>
                        <a:t>Brotes con 1 caso</a:t>
                      </a:r>
                      <a:endParaRPr lang="es-PE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noProof="0" dirty="0" smtClean="0"/>
                        <a:t>Brotes </a:t>
                      </a:r>
                      <a:r>
                        <a:rPr lang="es-PE" sz="1400" noProof="0" dirty="0" smtClean="0"/>
                        <a:t>con</a:t>
                      </a:r>
                    </a:p>
                    <a:p>
                      <a:pPr algn="ctr"/>
                      <a:r>
                        <a:rPr lang="es-PE" sz="1400" noProof="0" dirty="0" smtClean="0"/>
                        <a:t>2-5 casos</a:t>
                      </a:r>
                      <a:endParaRPr lang="es-PE" sz="14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noProof="0" dirty="0" smtClean="0"/>
                        <a:t>Brotes </a:t>
                      </a:r>
                      <a:r>
                        <a:rPr lang="es-PE" sz="1400" noProof="0" dirty="0" smtClean="0"/>
                        <a:t>con</a:t>
                      </a:r>
                    </a:p>
                    <a:p>
                      <a:pPr algn="ctr"/>
                      <a:r>
                        <a:rPr lang="es-PE" sz="1400" noProof="0" dirty="0" smtClean="0"/>
                        <a:t>6-20 </a:t>
                      </a:r>
                      <a:r>
                        <a:rPr lang="es-PE" sz="1400" noProof="0" dirty="0" smtClean="0"/>
                        <a:t>casos </a:t>
                      </a:r>
                      <a:endParaRPr lang="es-PE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noProof="0" dirty="0" smtClean="0"/>
                        <a:t>Brotes </a:t>
                      </a:r>
                      <a:br>
                        <a:rPr lang="es-PE" sz="1400" noProof="0" dirty="0" smtClean="0"/>
                      </a:br>
                      <a:r>
                        <a:rPr lang="es-PE" sz="1400" noProof="0" dirty="0" smtClean="0"/>
                        <a:t>&gt;20 </a:t>
                      </a:r>
                      <a:r>
                        <a:rPr lang="es-PE" sz="1400" noProof="0" dirty="0" smtClean="0"/>
                        <a:t>casos</a:t>
                      </a:r>
                      <a:endParaRPr lang="es-PE" sz="1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PE" sz="1400" noProof="0" dirty="0" smtClean="0"/>
                        <a:t>2010</a:t>
                      </a:r>
                      <a:endParaRPr lang="es-PE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baseline="0" noProof="0" dirty="0" smtClean="0"/>
                        <a:t>FRG – 2 (D4)</a:t>
                      </a:r>
                    </a:p>
                    <a:p>
                      <a:pPr algn="ctr"/>
                      <a:endParaRPr lang="es-PE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noProof="0" dirty="0" smtClean="0"/>
                        <a:t>BRA – 1 (B3)</a:t>
                      </a:r>
                      <a:endParaRPr lang="es-PE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noProof="0" dirty="0" smtClean="0"/>
                        <a:t>ARG – 1 (B3)</a:t>
                      </a:r>
                    </a:p>
                    <a:p>
                      <a:pPr algn="ctr"/>
                      <a:r>
                        <a:rPr lang="es-PE" sz="1400" noProof="0" dirty="0" smtClean="0"/>
                        <a:t>BRA – 1 (B3)</a:t>
                      </a:r>
                      <a:endParaRPr lang="es-PE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noProof="0" dirty="0" smtClean="0"/>
                        <a:t>BRA – 1 (B3)</a:t>
                      </a:r>
                      <a:endParaRPr lang="es-PE" sz="1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PE" sz="1400" noProof="0" dirty="0" smtClean="0"/>
                        <a:t>2011</a:t>
                      </a:r>
                      <a:endParaRPr lang="es-PE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400" baseline="0" noProof="0" dirty="0" smtClean="0"/>
                        <a:t>ARG – 1 (D4)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400" baseline="0" noProof="0" dirty="0" smtClean="0"/>
                        <a:t>BRA – 5 (D4)</a:t>
                      </a:r>
                    </a:p>
                    <a:p>
                      <a:pPr algn="ctr"/>
                      <a:r>
                        <a:rPr lang="es-PE" sz="1400" noProof="0" dirty="0" smtClean="0"/>
                        <a:t>CHI</a:t>
                      </a:r>
                      <a:r>
                        <a:rPr lang="es-PE" sz="1400" baseline="0" noProof="0" dirty="0" smtClean="0"/>
                        <a:t> – 1 (D9)</a:t>
                      </a:r>
                    </a:p>
                    <a:p>
                      <a:pPr algn="ctr"/>
                      <a:r>
                        <a:rPr lang="es-PE" sz="1400" baseline="0" noProof="0" dirty="0" smtClean="0"/>
                        <a:t>JAM – 1 (B3)</a:t>
                      </a:r>
                    </a:p>
                    <a:p>
                      <a:pPr algn="ctr"/>
                      <a:r>
                        <a:rPr lang="es-PE" sz="1400" baseline="0" noProof="0" dirty="0" smtClean="0"/>
                        <a:t>MEX – 3 (D4)</a:t>
                      </a:r>
                    </a:p>
                    <a:p>
                      <a:pPr algn="ctr"/>
                      <a:r>
                        <a:rPr lang="es-PE" sz="1400" b="1" baseline="0" noProof="0" dirty="0" smtClean="0">
                          <a:solidFill>
                            <a:srgbClr val="FF0000"/>
                          </a:solidFill>
                        </a:rPr>
                        <a:t>BRA – 2 (NA)</a:t>
                      </a:r>
                      <a:endParaRPr lang="es-PE" sz="14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noProof="0" dirty="0" smtClean="0"/>
                        <a:t>ARG – 1 (D4)</a:t>
                      </a:r>
                    </a:p>
                    <a:p>
                      <a:pPr algn="ctr"/>
                      <a:r>
                        <a:rPr lang="es-PE" sz="1400" noProof="0" dirty="0" smtClean="0"/>
                        <a:t>BRA</a:t>
                      </a:r>
                      <a:r>
                        <a:rPr lang="es-PE" sz="1400" baseline="0" noProof="0" dirty="0" smtClean="0"/>
                        <a:t> – 6 (D4)</a:t>
                      </a:r>
                    </a:p>
                    <a:p>
                      <a:pPr algn="ctr"/>
                      <a:r>
                        <a:rPr lang="es-PE" sz="1400" baseline="0" noProof="0" dirty="0" smtClean="0"/>
                        <a:t>CHI – 2 (D4)</a:t>
                      </a:r>
                    </a:p>
                    <a:p>
                      <a:pPr algn="ctr"/>
                      <a:r>
                        <a:rPr lang="es-PE" sz="1400" baseline="0" noProof="0" dirty="0" smtClean="0"/>
                        <a:t>DOR – 1 (D4)</a:t>
                      </a:r>
                    </a:p>
                    <a:p>
                      <a:pPr algn="ctr"/>
                      <a:r>
                        <a:rPr lang="es-PE" sz="1400" baseline="0" noProof="0" dirty="0" smtClean="0"/>
                        <a:t>PAN – 1 (D4)</a:t>
                      </a:r>
                      <a:endParaRPr lang="es-PE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noProof="0" dirty="0" smtClean="0"/>
                        <a:t>COL – 1 (D4)</a:t>
                      </a:r>
                    </a:p>
                    <a:p>
                      <a:pPr algn="ctr"/>
                      <a:r>
                        <a:rPr lang="es-PE" sz="1400" noProof="0" dirty="0" smtClean="0"/>
                        <a:t>FRG – 1 (D4)</a:t>
                      </a:r>
                    </a:p>
                    <a:p>
                      <a:pPr algn="ctr"/>
                      <a:r>
                        <a:rPr lang="es-PE" sz="1400" noProof="0" dirty="0" smtClean="0"/>
                        <a:t>GLP</a:t>
                      </a:r>
                      <a:r>
                        <a:rPr lang="es-PE" sz="1400" baseline="0" noProof="0" dirty="0" smtClean="0"/>
                        <a:t> – 1 (D4)</a:t>
                      </a:r>
                    </a:p>
                    <a:p>
                      <a:pPr algn="ctr"/>
                      <a:endParaRPr lang="es-PE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noProof="0" dirty="0" smtClean="0"/>
                        <a:t>BRA – 1 (D4)</a:t>
                      </a:r>
                    </a:p>
                    <a:p>
                      <a:pPr algn="ctr"/>
                      <a:r>
                        <a:rPr lang="es-PE" sz="1400" noProof="0" dirty="0" smtClean="0"/>
                        <a:t>ECU – 1 (B3)</a:t>
                      </a:r>
                      <a:r>
                        <a:rPr lang="es-PE" sz="1400" baseline="30000" noProof="0" dirty="0" smtClean="0"/>
                        <a:t> </a:t>
                      </a:r>
                      <a:r>
                        <a:rPr lang="es-PE" sz="1400" b="1" baseline="30000" noProof="0" dirty="0" smtClean="0"/>
                        <a:t>(a)</a:t>
                      </a:r>
                      <a:endParaRPr lang="es-PE" sz="1400" b="1" baseline="300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PE" sz="1400" noProof="0" dirty="0" smtClean="0"/>
                        <a:t>2012</a:t>
                      </a:r>
                      <a:endParaRPr lang="es-PE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noProof="0" dirty="0" smtClean="0"/>
                        <a:t>ARG – 1 (D4)</a:t>
                      </a:r>
                    </a:p>
                    <a:p>
                      <a:pPr algn="ctr"/>
                      <a:r>
                        <a:rPr lang="es-PE" sz="1400" noProof="0" dirty="0" smtClean="0"/>
                        <a:t>COL</a:t>
                      </a:r>
                      <a:r>
                        <a:rPr lang="es-PE" sz="1400" baseline="0" noProof="0" dirty="0" smtClean="0"/>
                        <a:t> – 1 (D4)</a:t>
                      </a:r>
                    </a:p>
                    <a:p>
                      <a:pPr algn="ctr"/>
                      <a:r>
                        <a:rPr lang="es-PE" sz="1400" baseline="0" noProof="0" dirty="0" smtClean="0"/>
                        <a:t>VEN – 1 (D4)</a:t>
                      </a:r>
                      <a:endParaRPr lang="es-PE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b="1" noProof="0" dirty="0" smtClean="0">
                          <a:solidFill>
                            <a:srgbClr val="FF0000"/>
                          </a:solidFill>
                        </a:rPr>
                        <a:t>BRA – 1 (NA)</a:t>
                      </a:r>
                      <a:endParaRPr lang="es-PE" sz="14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noProof="0" dirty="0" smtClean="0"/>
                        <a:t>BRA – 1 (D8)</a:t>
                      </a:r>
                      <a:endParaRPr lang="es-PE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400" noProof="0" dirty="0" smtClean="0"/>
                        <a:t>ECU – 1 (B3)</a:t>
                      </a:r>
                      <a:r>
                        <a:rPr lang="es-PE" sz="1400" b="1" baseline="30000" noProof="0" dirty="0" smtClean="0"/>
                        <a:t> (a)</a:t>
                      </a:r>
                    </a:p>
                    <a:p>
                      <a:pPr algn="ctr"/>
                      <a:endParaRPr lang="es-PE" sz="1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PE" sz="1400" noProof="0" dirty="0" smtClean="0"/>
                        <a:t>2013</a:t>
                      </a:r>
                      <a:endParaRPr lang="es-PE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noProof="0" dirty="0" smtClean="0"/>
                        <a:t>BRA – 2 (D8)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400" noProof="0" dirty="0" smtClean="0"/>
                        <a:t>BRA – 1 (D4)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400" b="1" noProof="0" dirty="0" smtClean="0">
                          <a:solidFill>
                            <a:srgbClr val="FF0000"/>
                          </a:solidFill>
                        </a:rPr>
                        <a:t>BRA – 2 (NA)</a:t>
                      </a:r>
                      <a:br>
                        <a:rPr lang="es-PE" sz="1400" b="1" noProof="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s-PE" sz="1400" b="1" noProof="0" dirty="0" smtClean="0">
                          <a:solidFill>
                            <a:srgbClr val="FF0000"/>
                          </a:solidFill>
                        </a:rPr>
                        <a:t>COL – 1 (NA)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noProof="0" dirty="0" smtClean="0"/>
                        <a:t>BRA – 2 (D8)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E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noProof="0" dirty="0" smtClean="0"/>
                        <a:t>BRA – 1 (D8) </a:t>
                      </a:r>
                      <a:r>
                        <a:rPr lang="es-PE" sz="1400" baseline="30000" noProof="0" dirty="0" smtClean="0"/>
                        <a:t>(b)</a:t>
                      </a:r>
                      <a:endParaRPr lang="es-PE" sz="1400" baseline="300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PE" sz="1400" noProof="0" dirty="0" smtClean="0"/>
                        <a:t>2014</a:t>
                      </a:r>
                      <a:endParaRPr lang="es-PE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noProof="0" dirty="0" smtClean="0"/>
                        <a:t>ARG – 1 (D8)</a:t>
                      </a:r>
                    </a:p>
                    <a:p>
                      <a:pPr algn="ctr"/>
                      <a:r>
                        <a:rPr lang="es-PE" sz="1400" noProof="0" dirty="0" smtClean="0"/>
                        <a:t>BRA – 1 (B3)</a:t>
                      </a:r>
                    </a:p>
                    <a:p>
                      <a:pPr algn="ctr"/>
                      <a:r>
                        <a:rPr lang="es-PE" sz="1400" b="1" noProof="0" dirty="0" smtClean="0">
                          <a:solidFill>
                            <a:srgbClr val="FF0000"/>
                          </a:solidFill>
                        </a:rPr>
                        <a:t>BRA – 1 (NA)</a:t>
                      </a:r>
                      <a:endParaRPr lang="es-PE" sz="14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noProof="0" dirty="0" smtClean="0"/>
                        <a:t>BRA – 2 (D8)</a:t>
                      </a:r>
                      <a:endParaRPr lang="es-PE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PE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400" noProof="0" dirty="0" smtClean="0"/>
                        <a:t>BRA – 1 (D8) </a:t>
                      </a:r>
                      <a:r>
                        <a:rPr lang="es-PE" sz="1400" baseline="30000" noProof="0" dirty="0" smtClean="0"/>
                        <a:t>(b)</a:t>
                      </a:r>
                      <a:endParaRPr lang="es-PE" sz="1400" noProof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PE" sz="1200" noProof="0" dirty="0" smtClean="0"/>
                        <a:t>Total de brotes e información de genotipo</a:t>
                      </a:r>
                      <a:endParaRPr lang="es-PE" sz="1200" noProof="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b="1" noProof="0" dirty="0" smtClean="0">
                          <a:solidFill>
                            <a:srgbClr val="FF0000"/>
                          </a:solidFill>
                        </a:rPr>
                        <a:t>27 – (78%)</a:t>
                      </a:r>
                      <a:endParaRPr lang="es-PE" sz="14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noProof="0" dirty="0" smtClean="0"/>
                        <a:t>17 – (94%)</a:t>
                      </a:r>
                      <a:endParaRPr lang="es-PE" sz="1400" noProof="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400" noProof="0" dirty="0" smtClean="0"/>
                        <a:t>6 – (100%)</a:t>
                      </a:r>
                      <a:endParaRPr lang="es-PE" sz="1400" noProof="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400" noProof="0" dirty="0" smtClean="0"/>
                        <a:t>6 – (100%)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04800" y="635889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200" dirty="0" smtClean="0"/>
              <a:t>(a) Mismo brote, B3	NA – No disponible</a:t>
            </a:r>
            <a:br>
              <a:rPr lang="es-PE" sz="1200" dirty="0" smtClean="0"/>
            </a:br>
            <a:r>
              <a:rPr lang="es-PE" sz="1200" dirty="0" smtClean="0"/>
              <a:t>(b) Mismo brote, D8 </a:t>
            </a:r>
            <a:endParaRPr lang="es-PE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316731" y="6358890"/>
            <a:ext cx="452247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s-PE" altLang="en-US" sz="1100" b="1" dirty="0" smtClean="0"/>
              <a:t>Fuente</a:t>
            </a:r>
            <a:r>
              <a:rPr lang="es-PE" altLang="en-US" sz="1100" b="1" i="1" dirty="0" smtClean="0"/>
              <a:t>: </a:t>
            </a:r>
            <a:r>
              <a:rPr lang="es-PE" altLang="en-US" sz="1100" dirty="0" smtClean="0"/>
              <a:t>Reporte de países a través  de ISIS, MESS, DEF y archivos de Excel </a:t>
            </a:r>
            <a:endParaRPr lang="es-PE" altLang="en-US" sz="1100" dirty="0" smtClean="0"/>
          </a:p>
          <a:p>
            <a:pPr eaLnBrk="0" hangingPunct="0"/>
            <a:r>
              <a:rPr lang="es-PE" altLang="en-US" sz="1100" dirty="0" smtClean="0"/>
              <a:t>enviados </a:t>
            </a:r>
            <a:r>
              <a:rPr lang="es-PE" altLang="en-US" sz="1100" dirty="0" smtClean="0"/>
              <a:t>a </a:t>
            </a:r>
            <a:r>
              <a:rPr lang="es-PE" altLang="en-US" sz="1100" dirty="0" smtClean="0"/>
              <a:t>FGL-IM/OPS; </a:t>
            </a:r>
            <a:r>
              <a:rPr lang="es-PE" altLang="en-US" sz="1050" dirty="0" smtClean="0"/>
              <a:t>*</a:t>
            </a:r>
            <a:r>
              <a:rPr lang="es-PE" altLang="en-US" sz="1050" dirty="0" smtClean="0"/>
              <a:t>Datos hasta </a:t>
            </a:r>
            <a:r>
              <a:rPr lang="es-PE" altLang="en-US" sz="1050" dirty="0" smtClean="0"/>
              <a:t>28 de mayo del 2015.</a:t>
            </a:r>
            <a:endParaRPr lang="es-PE" altLang="en-US" sz="1050" dirty="0"/>
          </a:p>
        </p:txBody>
      </p:sp>
    </p:spTree>
    <p:extLst>
      <p:ext uri="{BB962C8B-B14F-4D97-AF65-F5344CB8AC3E}">
        <p14:creationId xmlns:p14="http://schemas.microsoft.com/office/powerpoint/2010/main" val="17276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420</Words>
  <Application>Microsoft Office PowerPoint</Application>
  <PresentationFormat>On-screen Show (4:3)</PresentationFormat>
  <Paragraphs>61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Brotes de sarampión con información de genotipo. América Latina, 2010-2014*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Measles Outbreaks with genotype information  Latin American countries, 2010-2014</dc:title>
  <dc:creator>Bravo, Ms. Pamela (WDC)</dc:creator>
  <cp:lastModifiedBy>Pacis, Ms. Carmelita Lucia (WDC)</cp:lastModifiedBy>
  <cp:revision>6</cp:revision>
  <dcterms:created xsi:type="dcterms:W3CDTF">2015-05-28T18:49:39Z</dcterms:created>
  <dcterms:modified xsi:type="dcterms:W3CDTF">2015-05-28T21:16:47Z</dcterms:modified>
</cp:coreProperties>
</file>