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340" r:id="rId3"/>
    <p:sldId id="384" r:id="rId4"/>
    <p:sldId id="404" r:id="rId5"/>
    <p:sldId id="405" r:id="rId6"/>
    <p:sldId id="406" r:id="rId7"/>
    <p:sldId id="407" r:id="rId8"/>
    <p:sldId id="408" r:id="rId9"/>
    <p:sldId id="409" r:id="rId10"/>
    <p:sldId id="413" r:id="rId11"/>
    <p:sldId id="353" r:id="rId12"/>
    <p:sldId id="412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7" r:id="rId21"/>
    <p:sldId id="435" r:id="rId22"/>
    <p:sldId id="436" r:id="rId23"/>
  </p:sldIdLst>
  <p:sldSz cx="10693400" cy="7561263"/>
  <p:notesSz cx="6805613" cy="9939338"/>
  <p:defaultTextStyle>
    <a:defPPr>
      <a:defRPr lang="en-GB"/>
    </a:defPPr>
    <a:lvl1pPr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1E7FB8"/>
    <a:srgbClr val="66FF33"/>
    <a:srgbClr val="96CCEE"/>
    <a:srgbClr val="72BBE8"/>
    <a:srgbClr val="C4DAF4"/>
    <a:srgbClr val="418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335" autoAdjust="0"/>
    <p:restoredTop sz="94659" autoAdjust="0"/>
  </p:normalViewPr>
  <p:slideViewPr>
    <p:cSldViewPr snapToGrid="0">
      <p:cViewPr varScale="1">
        <p:scale>
          <a:sx n="67" d="100"/>
          <a:sy n="67" d="100"/>
        </p:scale>
        <p:origin x="-1098" y="-10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4836"/>
    </p:cViewPr>
  </p:sorterViewPr>
  <p:notesViewPr>
    <p:cSldViewPr snapToGrid="0">
      <p:cViewPr varScale="1">
        <p:scale>
          <a:sx n="55" d="100"/>
          <a:sy n="55" d="100"/>
        </p:scale>
        <p:origin x="-271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MS.who.int\HQ\GVA11\Secure\Departments\Dept-EMP\t-QSM\UnitData\SSFFC%20%20Monitoring%20Project\statistics\29.04.2013_suspect%20products%20incl%20incident%20fields_pilot%20countrie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pivotSource>
    <c:name>[29.04.2013_suspect products incl incident fields_pilot countries.xlsm]Sheet11!PivotTable9</c:name>
    <c:fmtId val="-1"/>
  </c:pivotSource>
  <c:chart>
    <c:autoTitleDeleted val="0"/>
    <c:pivotFmts>
      <c:pivotFmt>
        <c:idx val="0"/>
        <c:spPr>
          <a:solidFill>
            <a:srgbClr val="0070C0"/>
          </a:solidFill>
        </c:spPr>
        <c:marker>
          <c:spPr>
            <a:solidFill>
              <a:srgbClr val="0070C0"/>
            </a:solidFill>
          </c:spPr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spPr>
          <a:solidFill>
            <a:srgbClr val="CC0000"/>
          </a:solidFill>
        </c:spPr>
        <c:marker>
          <c:spPr>
            <a:solidFill>
              <a:srgbClr val="CC0000"/>
            </a:solidFill>
          </c:spPr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spPr>
          <a:solidFill>
            <a:srgbClr val="7CC54B"/>
          </a:solidFill>
        </c:spPr>
        <c:marker>
          <c:spPr>
            <a:solidFill>
              <a:srgbClr val="7CC54B"/>
            </a:solidFill>
          </c:spPr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spPr>
          <a:solidFill>
            <a:srgbClr val="8A4FFF"/>
          </a:solidFill>
        </c:spPr>
        <c:marker>
          <c:spPr>
            <a:solidFill>
              <a:srgbClr val="8A4FFF"/>
            </a:solidFill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spPr>
          <a:solidFill>
            <a:schemeClr val="accent5"/>
          </a:solidFill>
        </c:spPr>
        <c:marker>
          <c:spPr>
            <a:solidFill>
              <a:schemeClr val="accent5"/>
            </a:solidFill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spPr>
          <a:solidFill>
            <a:srgbClr val="FFA330"/>
          </a:solidFill>
        </c:spPr>
        <c:marker>
          <c:spPr>
            <a:solidFill>
              <a:srgbClr val="FFA330"/>
            </a:solidFill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spPr>
          <a:solidFill>
            <a:schemeClr val="accent3">
              <a:lumMod val="60000"/>
              <a:lumOff val="40000"/>
            </a:schemeClr>
          </a:solidFill>
        </c:spPr>
        <c:marker>
          <c:spPr>
            <a:solidFill>
              <a:schemeClr val="accent3">
                <a:lumMod val="60000"/>
                <a:lumOff val="40000"/>
              </a:schemeClr>
            </a:solidFill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spPr>
          <a:solidFill>
            <a:srgbClr val="FF9999"/>
          </a:solidFill>
        </c:spPr>
        <c:marker>
          <c:spPr>
            <a:solidFill>
              <a:srgbClr val="FF9999"/>
            </a:solidFill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spPr>
          <a:solidFill>
            <a:schemeClr val="tx2">
              <a:lumMod val="40000"/>
              <a:lumOff val="60000"/>
            </a:schemeClr>
          </a:solidFill>
        </c:spPr>
        <c:marker>
          <c:spPr>
            <a:solidFill>
              <a:schemeClr val="tx2">
                <a:lumMod val="40000"/>
                <a:lumOff val="60000"/>
              </a:schemeClr>
            </a:solidFill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spPr>
          <a:solidFill>
            <a:schemeClr val="bg1">
              <a:lumMod val="50000"/>
            </a:schemeClr>
          </a:solidFill>
        </c:spPr>
        <c:marker>
          <c:spPr>
            <a:solidFill>
              <a:schemeClr val="bg1">
                <a:lumMod val="50000"/>
              </a:schemeClr>
            </a:solidFill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spPr>
          <a:solidFill>
            <a:schemeClr val="accent2">
              <a:lumMod val="75000"/>
            </a:schemeClr>
          </a:solidFill>
        </c:spPr>
        <c:marker>
          <c:spPr>
            <a:solidFill>
              <a:schemeClr val="accent2">
                <a:lumMod val="75000"/>
              </a:schemeClr>
            </a:solidFill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spPr>
          <a:solidFill>
            <a:schemeClr val="bg2">
              <a:lumMod val="50000"/>
            </a:schemeClr>
          </a:solidFill>
        </c:spPr>
        <c:marker>
          <c:spPr>
            <a:solidFill>
              <a:schemeClr val="bg2">
                <a:lumMod val="50000"/>
              </a:schemeClr>
            </a:solidFill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"/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"/>
        <c:dLbl>
          <c:idx val="0"/>
          <c:delete val="1"/>
        </c:dLbl>
      </c:pivotFmt>
      <c:pivotFmt>
        <c:idx val="14"/>
        <c:dLbl>
          <c:idx val="0"/>
          <c:delete val="1"/>
        </c:dLbl>
      </c:pivotFmt>
      <c:pivotFmt>
        <c:idx val="15"/>
        <c:dLbl>
          <c:idx val="0"/>
          <c:delete val="1"/>
        </c:dLbl>
      </c:pivotFmt>
      <c:pivotFmt>
        <c:idx val="16"/>
        <c:dLbl>
          <c:idx val="0"/>
          <c:layout>
            <c:manualLayout>
              <c:x val="-9.2678405931417972E-3"/>
              <c:y val="0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"/>
        <c:dLbl>
          <c:idx val="0"/>
          <c:delete val="1"/>
        </c:dLbl>
      </c:pivotFmt>
      <c:pivotFmt>
        <c:idx val="18"/>
        <c:dLbl>
          <c:idx val="0"/>
          <c:delete val="1"/>
        </c:dLbl>
      </c:pivotFmt>
      <c:pivotFmt>
        <c:idx val="19"/>
        <c:dLbl>
          <c:idx val="0"/>
          <c:delete val="1"/>
        </c:dLbl>
      </c:pivotFmt>
      <c:pivotFmt>
        <c:idx val="20"/>
        <c:dLbl>
          <c:idx val="0"/>
          <c:delete val="1"/>
        </c:dLbl>
      </c:pivotFmt>
      <c:pivotFmt>
        <c:idx val="21"/>
        <c:dLbl>
          <c:idx val="0"/>
          <c:layout>
            <c:manualLayout>
              <c:x val="9.2678405931417972E-3"/>
              <c:y val="2.213368747233289E-3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"/>
        <c:dLbl>
          <c:idx val="0"/>
          <c:delete val="1"/>
        </c:dLbl>
      </c:pivotFmt>
      <c:pivotFmt>
        <c:idx val="23"/>
        <c:dLbl>
          <c:idx val="0"/>
          <c:delete val="1"/>
        </c:dLbl>
      </c:pivotFmt>
      <c:pivotFmt>
        <c:idx val="24"/>
        <c:dLbl>
          <c:idx val="0"/>
          <c:delete val="1"/>
        </c:dLbl>
      </c:pivotFmt>
      <c:pivotFmt>
        <c:idx val="25"/>
        <c:dLbl>
          <c:idx val="0"/>
          <c:spPr/>
          <c:txPr>
            <a:bodyPr/>
            <a:lstStyle/>
            <a:p>
              <a:pPr>
                <a:defRPr b="1"/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</c:dLbl>
      </c:pivotFmt>
      <c:pivotFmt>
        <c:idx val="26"/>
        <c:spPr>
          <a:solidFill>
            <a:srgbClr val="0070C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"/>
        <c:dLbl>
          <c:idx val="0"/>
          <c:delete val="1"/>
        </c:dLbl>
      </c:pivotFmt>
      <c:pivotFmt>
        <c:idx val="28"/>
        <c:dLbl>
          <c:idx val="0"/>
          <c:delete val="1"/>
        </c:dLbl>
      </c:pivotFmt>
      <c:pivotFmt>
        <c:idx val="29"/>
        <c:dLbl>
          <c:idx val="0"/>
          <c:layout>
            <c:manualLayout>
              <c:x val="-9.2678405931417972E-3"/>
              <c:y val="0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dLbl>
          <c:idx val="0"/>
          <c:delete val="1"/>
        </c:dLbl>
      </c:pivotFmt>
      <c:pivotFmt>
        <c:idx val="31"/>
        <c:spPr>
          <a:solidFill>
            <a:srgbClr val="CC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dLbl>
          <c:idx val="0"/>
          <c:delete val="1"/>
        </c:dLbl>
      </c:pivotFmt>
      <c:pivotFmt>
        <c:idx val="33"/>
        <c:dLbl>
          <c:idx val="0"/>
          <c:delete val="1"/>
        </c:dLbl>
      </c:pivotFmt>
      <c:pivotFmt>
        <c:idx val="34"/>
        <c:dLbl>
          <c:idx val="0"/>
          <c:layout>
            <c:manualLayout>
              <c:x val="9.2678405931417972E-3"/>
              <c:y val="2.213368747233289E-3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5"/>
        <c:dLbl>
          <c:idx val="0"/>
          <c:delete val="1"/>
        </c:dLbl>
      </c:pivotFmt>
      <c:pivotFmt>
        <c:idx val="36"/>
        <c:dLbl>
          <c:idx val="0"/>
          <c:delete val="1"/>
        </c:dLbl>
      </c:pivotFmt>
      <c:pivotFmt>
        <c:idx val="37"/>
        <c:spPr>
          <a:solidFill>
            <a:srgbClr val="7CC54B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8"/>
        <c:dLbl>
          <c:idx val="0"/>
          <c:delete val="1"/>
        </c:dLbl>
      </c:pivotFmt>
      <c:pivotFmt>
        <c:idx val="39"/>
        <c:dLbl>
          <c:idx val="0"/>
          <c:delete val="1"/>
        </c:dLbl>
      </c:pivotFmt>
      <c:pivotFmt>
        <c:idx val="40"/>
        <c:dLbl>
          <c:idx val="0"/>
          <c:delete val="1"/>
        </c:dLbl>
      </c:pivotFmt>
      <c:pivotFmt>
        <c:idx val="41"/>
        <c:spPr>
          <a:solidFill>
            <a:srgbClr val="8A4FFF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2"/>
        <c:dLbl>
          <c:idx val="0"/>
          <c:spPr/>
          <c:txPr>
            <a:bodyPr/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3"/>
        <c:spPr>
          <a:solidFill>
            <a:schemeClr val="accent5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4"/>
        <c:spPr>
          <a:solidFill>
            <a:srgbClr val="FFA33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5"/>
        <c:spPr>
          <a:solidFill>
            <a:schemeClr val="accent3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6"/>
        <c:spPr>
          <a:solidFill>
            <a:srgbClr val="FF9999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7"/>
        <c:spPr>
          <a:solidFill>
            <a:schemeClr val="tx2">
              <a:lumMod val="40000"/>
              <a:lumOff val="6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8"/>
        <c:spPr>
          <a:solidFill>
            <a:schemeClr val="bg1">
              <a:lumMod val="5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9"/>
        <c:spPr>
          <a:solidFill>
            <a:schemeClr val="accent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0"/>
        <c:spPr>
          <a:solidFill>
            <a:schemeClr val="bg2">
              <a:lumMod val="5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2"/>
        <c:spPr>
          <a:solidFill>
            <a:srgbClr val="0070C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3"/>
        <c:dLbl>
          <c:idx val="0"/>
          <c:delete val="1"/>
        </c:dLbl>
      </c:pivotFmt>
      <c:pivotFmt>
        <c:idx val="54"/>
        <c:dLbl>
          <c:idx val="0"/>
          <c:delete val="1"/>
        </c:dLbl>
      </c:pivotFmt>
      <c:pivotFmt>
        <c:idx val="55"/>
        <c:dLbl>
          <c:idx val="0"/>
          <c:layout>
            <c:manualLayout>
              <c:x val="-9.2678405931417972E-3"/>
              <c:y val="0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6"/>
        <c:dLbl>
          <c:idx val="0"/>
          <c:delete val="1"/>
        </c:dLbl>
      </c:pivotFmt>
      <c:pivotFmt>
        <c:idx val="57"/>
        <c:spPr>
          <a:solidFill>
            <a:srgbClr val="CC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8"/>
        <c:dLbl>
          <c:idx val="0"/>
          <c:delete val="1"/>
        </c:dLbl>
      </c:pivotFmt>
      <c:pivotFmt>
        <c:idx val="59"/>
        <c:dLbl>
          <c:idx val="0"/>
          <c:delete val="1"/>
        </c:dLbl>
      </c:pivotFmt>
      <c:pivotFmt>
        <c:idx val="60"/>
        <c:dLbl>
          <c:idx val="0"/>
          <c:layout>
            <c:manualLayout>
              <c:x val="9.2678405931417972E-3"/>
              <c:y val="2.213368747233289E-3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1"/>
        <c:dLbl>
          <c:idx val="0"/>
          <c:delete val="1"/>
        </c:dLbl>
      </c:pivotFmt>
      <c:pivotFmt>
        <c:idx val="62"/>
        <c:dLbl>
          <c:idx val="0"/>
          <c:delete val="1"/>
        </c:dLbl>
      </c:pivotFmt>
      <c:pivotFmt>
        <c:idx val="63"/>
        <c:spPr>
          <a:solidFill>
            <a:srgbClr val="7CC54B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4"/>
        <c:dLbl>
          <c:idx val="0"/>
          <c:delete val="1"/>
        </c:dLbl>
      </c:pivotFmt>
      <c:pivotFmt>
        <c:idx val="65"/>
        <c:dLbl>
          <c:idx val="0"/>
          <c:delete val="1"/>
        </c:dLbl>
      </c:pivotFmt>
      <c:pivotFmt>
        <c:idx val="66"/>
        <c:dLbl>
          <c:idx val="0"/>
          <c:delete val="1"/>
        </c:dLbl>
      </c:pivotFmt>
      <c:pivotFmt>
        <c:idx val="67"/>
        <c:spPr>
          <a:solidFill>
            <a:srgbClr val="8A4FFF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8"/>
        <c:dLbl>
          <c:idx val="0"/>
          <c:spPr/>
          <c:txPr>
            <a:bodyPr/>
            <a:lstStyle/>
            <a:p>
              <a:pPr>
                <a:defRPr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9"/>
        <c:spPr>
          <a:solidFill>
            <a:schemeClr val="accent5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0"/>
        <c:spPr>
          <a:solidFill>
            <a:srgbClr val="FFA33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1"/>
        <c:spPr>
          <a:solidFill>
            <a:schemeClr val="accent3">
              <a:lumMod val="60000"/>
              <a:lumOff val="4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2"/>
        <c:spPr>
          <a:solidFill>
            <a:srgbClr val="FF9999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3"/>
        <c:spPr>
          <a:solidFill>
            <a:schemeClr val="tx2">
              <a:lumMod val="40000"/>
              <a:lumOff val="6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4"/>
        <c:spPr>
          <a:solidFill>
            <a:schemeClr val="bg1">
              <a:lumMod val="5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5"/>
        <c:spPr>
          <a:solidFill>
            <a:schemeClr val="accent2">
              <a:lumMod val="75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6"/>
        <c:spPr>
          <a:solidFill>
            <a:schemeClr val="bg2">
              <a:lumMod val="50000"/>
            </a:schemeClr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view3D>
      <c:rotX val="30"/>
      <c:hPercent val="100"/>
      <c:rotY val="33"/>
      <c:depthPercent val="16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69229256179043E-2"/>
          <c:y val="6.8137915037213101E-2"/>
          <c:w val="0.85361725276143763"/>
          <c:h val="0.8478423203570612"/>
        </c:manualLayout>
      </c:layout>
      <c:area3DChart>
        <c:grouping val="standard"/>
        <c:varyColors val="0"/>
        <c:ser>
          <c:idx val="0"/>
          <c:order val="0"/>
          <c:tx>
            <c:strRef>
              <c:f>Sheet11!$B$3:$B$4</c:f>
              <c:strCache>
                <c:ptCount val="1"/>
                <c:pt idx="0">
                  <c:v>Clarithromycine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9.26784059314179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Sheet11!$A$5:$A$10</c:f>
              <c:strCache>
                <c:ptCount val="5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</c:strCache>
            </c:strRef>
          </c:cat>
          <c:val>
            <c:numRef>
              <c:f>Sheet11!$B$5:$B$10</c:f>
              <c:numCache>
                <c:formatCode>General</c:formatCode>
                <c:ptCount val="5"/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Sheet11!$C$3:$C$4</c:f>
              <c:strCache>
                <c:ptCount val="1"/>
                <c:pt idx="0">
                  <c:v>Cloxacilline</c:v>
                </c:pt>
              </c:strCache>
            </c:strRef>
          </c:tx>
          <c:spPr>
            <a:solidFill>
              <a:srgbClr val="CC0000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9.2678405931417972E-3"/>
                  <c:y val="2.213368747233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Sheet11!$A$5:$A$10</c:f>
              <c:strCache>
                <c:ptCount val="5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</c:strCache>
            </c:strRef>
          </c:cat>
          <c:val>
            <c:numRef>
              <c:f>Sheet11!$C$5:$C$10</c:f>
              <c:numCache>
                <c:formatCode>General</c:formatCode>
                <c:ptCount val="5"/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Sheet11!$D$3:$D$4</c:f>
              <c:strCache>
                <c:ptCount val="1"/>
                <c:pt idx="0">
                  <c:v>Drotaverine hydrochloride</c:v>
                </c:pt>
              </c:strCache>
            </c:strRef>
          </c:tx>
          <c:spPr>
            <a:solidFill>
              <a:srgbClr val="7CC54B"/>
            </a:solidFill>
          </c:spPr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Sheet11!$A$5:$A$10</c:f>
              <c:strCache>
                <c:ptCount val="5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</c:strCache>
            </c:strRef>
          </c:cat>
          <c:val>
            <c:numRef>
              <c:f>Sheet11!$D$5:$D$10</c:f>
              <c:numCache>
                <c:formatCode>General</c:formatCode>
                <c:ptCount val="5"/>
                <c:pt idx="0">
                  <c:v>4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Sheet11!$E$3:$E$4</c:f>
              <c:strCache>
                <c:ptCount val="1"/>
                <c:pt idx="0">
                  <c:v>Enalapril Maleate</c:v>
                </c:pt>
              </c:strCache>
            </c:strRef>
          </c:tx>
          <c:spPr>
            <a:solidFill>
              <a:srgbClr val="8A4FFF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spPr/>
              <c:txPr>
                <a:bodyPr/>
                <a:lstStyle/>
                <a:p>
                  <a:pPr>
                    <a:defRPr sz="11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Sheet11!$A$5:$A$10</c:f>
              <c:strCache>
                <c:ptCount val="5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</c:strCache>
            </c:strRef>
          </c:cat>
          <c:val>
            <c:numRef>
              <c:f>Sheet11!$E$5:$E$10</c:f>
              <c:numCache>
                <c:formatCode>General</c:formatCode>
                <c:ptCount val="5"/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Sheet11!$F$3:$F$4</c:f>
              <c:strCache>
                <c:ptCount val="1"/>
                <c:pt idx="0">
                  <c:v>Infliximab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Sheet11!$A$5:$A$10</c:f>
              <c:strCache>
                <c:ptCount val="5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</c:strCache>
            </c:strRef>
          </c:cat>
          <c:val>
            <c:numRef>
              <c:f>Sheet11!$F$5:$F$10</c:f>
              <c:numCache>
                <c:formatCode>General</c:formatCode>
                <c:ptCount val="5"/>
                <c:pt idx="1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Sheet11!$G$3:$G$4</c:f>
              <c:strCache>
                <c:ptCount val="1"/>
                <c:pt idx="0">
                  <c:v>Lisinopril</c:v>
                </c:pt>
              </c:strCache>
            </c:strRef>
          </c:tx>
          <c:spPr>
            <a:solidFill>
              <a:srgbClr val="FFA330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Sheet11!$A$5:$A$10</c:f>
              <c:strCache>
                <c:ptCount val="5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</c:strCache>
            </c:strRef>
          </c:cat>
          <c:val>
            <c:numRef>
              <c:f>Sheet11!$G$5:$G$10</c:f>
              <c:numCache>
                <c:formatCode>General</c:formatCode>
                <c:ptCount val="5"/>
                <c:pt idx="3">
                  <c:v>2</c:v>
                </c:pt>
              </c:numCache>
            </c:numRef>
          </c:val>
        </c:ser>
        <c:ser>
          <c:idx val="6"/>
          <c:order val="6"/>
          <c:tx>
            <c:strRef>
              <c:f>Sheet11!$H$3:$H$4</c:f>
              <c:strCache>
                <c:ptCount val="1"/>
                <c:pt idx="0">
                  <c:v>Omeprazole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7947153912457998E-3"/>
                  <c:y val="-6.3786008230452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Sheet11!$A$5:$A$10</c:f>
              <c:strCache>
                <c:ptCount val="5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</c:strCache>
            </c:strRef>
          </c:cat>
          <c:val>
            <c:numRef>
              <c:f>Sheet11!$H$5:$H$10</c:f>
              <c:numCache>
                <c:formatCode>General</c:formatCode>
                <c:ptCount val="5"/>
                <c:pt idx="2">
                  <c:v>13</c:v>
                </c:pt>
              </c:numCache>
            </c:numRef>
          </c:val>
        </c:ser>
        <c:ser>
          <c:idx val="7"/>
          <c:order val="7"/>
          <c:tx>
            <c:strRef>
              <c:f>Sheet11!$I$3:$I$4</c:f>
              <c:strCache>
                <c:ptCount val="1"/>
                <c:pt idx="0">
                  <c:v>Paracetamol</c:v>
                </c:pt>
              </c:strCache>
            </c:strRef>
          </c:tx>
          <c:spPr>
            <a:solidFill>
              <a:srgbClr val="FF9999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Sheet11!$A$5:$A$10</c:f>
              <c:strCache>
                <c:ptCount val="5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</c:strCache>
            </c:strRef>
          </c:cat>
          <c:val>
            <c:numRef>
              <c:f>Sheet11!$I$5:$I$10</c:f>
              <c:numCache>
                <c:formatCode>General</c:formatCode>
                <c:ptCount val="5"/>
                <c:pt idx="3">
                  <c:v>4</c:v>
                </c:pt>
              </c:numCache>
            </c:numRef>
          </c:val>
        </c:ser>
        <c:ser>
          <c:idx val="8"/>
          <c:order val="8"/>
          <c:tx>
            <c:strRef>
              <c:f>Sheet11!$J$3:$J$4</c:f>
              <c:strCache>
                <c:ptCount val="1"/>
                <c:pt idx="0">
                  <c:v>Sildenafil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8.38414617373755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8.3841461737375542E-3"/>
                  <c:y val="-6.172839506172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Sheet11!$A$5:$A$10</c:f>
              <c:strCache>
                <c:ptCount val="5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</c:strCache>
            </c:strRef>
          </c:cat>
          <c:val>
            <c:numRef>
              <c:f>Sheet11!$J$5:$J$10</c:f>
              <c:numCache>
                <c:formatCode>General</c:formatCode>
                <c:ptCount val="5"/>
                <c:pt idx="1">
                  <c:v>1</c:v>
                </c:pt>
                <c:pt idx="2">
                  <c:v>2</c:v>
                </c:pt>
                <c:pt idx="4">
                  <c:v>4</c:v>
                </c:pt>
              </c:numCache>
            </c:numRef>
          </c:val>
        </c:ser>
        <c:ser>
          <c:idx val="9"/>
          <c:order val="9"/>
          <c:tx>
            <c:strRef>
              <c:f>Sheet11!$K$3:$K$4</c:f>
              <c:strCache>
                <c:ptCount val="1"/>
                <c:pt idx="0">
                  <c:v>Tadalafil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Sheet11!$A$5:$A$10</c:f>
              <c:strCache>
                <c:ptCount val="5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</c:strCache>
            </c:strRef>
          </c:cat>
          <c:val>
            <c:numRef>
              <c:f>Sheet11!$K$5:$K$10</c:f>
              <c:numCache>
                <c:formatCode>General</c:formatCode>
                <c:ptCount val="5"/>
                <c:pt idx="2">
                  <c:v>3</c:v>
                </c:pt>
                <c:pt idx="4">
                  <c:v>1</c:v>
                </c:pt>
              </c:numCache>
            </c:numRef>
          </c:val>
        </c:ser>
        <c:ser>
          <c:idx val="10"/>
          <c:order val="10"/>
          <c:tx>
            <c:strRef>
              <c:f>Sheet11!$L$3:$L$4</c:f>
              <c:strCache>
                <c:ptCount val="1"/>
                <c:pt idx="0">
                  <c:v>Trastuzumab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-4.1920730868687771E-3"/>
                  <c:y val="2.0576131687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Sheet11!$A$5:$A$10</c:f>
              <c:strCache>
                <c:ptCount val="5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</c:strCache>
            </c:strRef>
          </c:cat>
          <c:val>
            <c:numRef>
              <c:f>Sheet11!$L$5:$L$10</c:f>
              <c:numCache>
                <c:formatCode>General</c:formatCode>
                <c:ptCount val="5"/>
                <c:pt idx="1">
                  <c:v>2</c:v>
                </c:pt>
              </c:numCache>
            </c:numRef>
          </c:val>
        </c:ser>
        <c:ser>
          <c:idx val="11"/>
          <c:order val="11"/>
          <c:tx>
            <c:strRef>
              <c:f>Sheet11!$M$3:$M$4</c:f>
              <c:strCache>
                <c:ptCount val="1"/>
                <c:pt idx="0">
                  <c:v>Vardenafil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Sheet11!$A$5:$A$10</c:f>
              <c:strCache>
                <c:ptCount val="5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</c:strCache>
            </c:strRef>
          </c:cat>
          <c:val>
            <c:numRef>
              <c:f>Sheet11!$M$5:$M$10</c:f>
              <c:numCache>
                <c:formatCode>General</c:formatCode>
                <c:ptCount val="5"/>
                <c:pt idx="2">
                  <c:v>2</c:v>
                </c:pt>
              </c:numCache>
            </c:numRef>
          </c:val>
        </c:ser>
        <c:ser>
          <c:idx val="12"/>
          <c:order val="12"/>
          <c:tx>
            <c:strRef>
              <c:f>Sheet11!$N$3:$N$4</c:f>
              <c:strCache>
                <c:ptCount val="1"/>
                <c:pt idx="0">
                  <c:v>Vinpocetine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Sheet11!$A$5:$A$10</c:f>
              <c:strCache>
                <c:ptCount val="5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</c:strCache>
            </c:strRef>
          </c:cat>
          <c:val>
            <c:numRef>
              <c:f>Sheet11!$N$5:$N$10</c:f>
              <c:numCache>
                <c:formatCode>General</c:formatCode>
                <c:ptCount val="5"/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Depth val="136"/>
        <c:axId val="130617728"/>
        <c:axId val="31490048"/>
        <c:axId val="34123776"/>
      </c:area3DChart>
      <c:catAx>
        <c:axId val="130617728"/>
        <c:scaling>
          <c:orientation val="minMax"/>
        </c:scaling>
        <c:delete val="0"/>
        <c:axPos val="b"/>
        <c:majorTickMark val="out"/>
        <c:minorTickMark val="none"/>
        <c:tickLblPos val="nextTo"/>
        <c:crossAx val="31490048"/>
        <c:crosses val="autoZero"/>
        <c:auto val="1"/>
        <c:lblAlgn val="ctr"/>
        <c:lblOffset val="100"/>
        <c:noMultiLvlLbl val="0"/>
      </c:catAx>
      <c:valAx>
        <c:axId val="3149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617728"/>
        <c:crosses val="autoZero"/>
        <c:crossBetween val="midCat"/>
      </c:valAx>
      <c:serAx>
        <c:axId val="34123776"/>
        <c:scaling>
          <c:orientation val="minMax"/>
        </c:scaling>
        <c:delete val="0"/>
        <c:axPos val="b"/>
        <c:majorTickMark val="out"/>
        <c:minorTickMark val="out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1490048"/>
        <c:crosses val="autoZero"/>
      </c:serAx>
    </c:plotArea>
    <c:plotVisOnly val="1"/>
    <c:dispBlanksAs val="zero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586" cy="49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0" tIns="46405" rIns="92810" bIns="4640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Health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07" y="1"/>
            <a:ext cx="2949585" cy="49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0" tIns="46405" rIns="92810" bIns="4640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AA63A3B9-F407-4C69-9D36-05F2EF133D80}" type="datetime3">
              <a:rPr lang="en-GB"/>
              <a:pPr/>
              <a:t>6 September, 2013</a:t>
            </a:fld>
            <a:endParaRPr lang="en-GB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286"/>
            <a:ext cx="2949586" cy="49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0" tIns="46405" rIns="92810" bIns="4640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07" y="9440286"/>
            <a:ext cx="2949585" cy="49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0" tIns="46405" rIns="92810" bIns="4640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FC9346F6-359C-434A-8EAC-2F0F5DC4354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047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586" cy="49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0" tIns="46405" rIns="92810" bIns="4640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Health Organization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07" y="1"/>
            <a:ext cx="2949585" cy="49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0" tIns="46405" rIns="92810" bIns="4640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9680F910-6572-440B-8555-7B8F1F26570C}" type="datetime3">
              <a:rPr lang="en-GB"/>
              <a:pPr/>
              <a:t>6 September, 2013</a:t>
            </a:fld>
            <a:endParaRPr lang="en-GB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6125"/>
            <a:ext cx="5268913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8" y="4720946"/>
            <a:ext cx="5443518" cy="447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0" tIns="46405" rIns="92810" bIns="464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286"/>
            <a:ext cx="2949586" cy="49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0" tIns="46405" rIns="92810" bIns="4640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07" y="9440286"/>
            <a:ext cx="2949585" cy="49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0" tIns="46405" rIns="92810" bIns="4640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4459E791-7A94-4877-9AF5-52D31E0E1EE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07987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dirty="0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D2E820-FABA-4E51-B106-46CD4690474F}" type="datetime3">
              <a:rPr lang="en-GB"/>
              <a:pPr/>
              <a:t>6 September, 2013</a:t>
            </a:fld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E2C60-3032-40D6-97DC-19D1504B9125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 smtClean="0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B2778D-AA27-4577-84BC-FB942F35A212}" type="datetime3">
              <a:rPr lang="en-GB" smtClean="0"/>
              <a:pPr/>
              <a:t>6 September,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2F47-8C81-4E62-84F3-943D1A0AE53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91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 smtClean="0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B2778D-AA27-4577-84BC-FB942F35A212}" type="datetime3">
              <a:rPr lang="en-GB" smtClean="0"/>
              <a:pPr/>
              <a:t>6 September,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2F47-8C81-4E62-84F3-943D1A0AE53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91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WHA resolution :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WHO’s function should be: information sharing and awareness ; creation; norms and standards and technical assistance to countries on country situation assessment; national policy development; and capacity building, supporting product development and domestic production;</a:t>
            </a:r>
          </a:p>
          <a:p>
            <a:pPr algn="just" rtl="0"/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 smtClean="0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B2778D-AA27-4577-84BC-FB942F35A212}" type="datetime3">
              <a:rPr lang="en-GB" smtClean="0"/>
              <a:pPr/>
              <a:t>6 September,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2F47-8C81-4E62-84F3-943D1A0AE53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206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 smtClean="0"/>
              <a:t>Diapo présente les objectifs</a:t>
            </a:r>
            <a:r>
              <a:rPr lang="fr-FR" baseline="0" noProof="0" dirty="0" smtClean="0"/>
              <a:t> du projet : ETABLIR…</a:t>
            </a:r>
            <a:endParaRPr lang="fr-FR" noProof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noProof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 smtClean="0"/>
              <a:t>La fonction de l’OMS </a:t>
            </a:r>
            <a:r>
              <a:rPr lang="fr-FR" baseline="0" noProof="0" dirty="0" smtClean="0"/>
              <a:t>est :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aseline="0" noProof="0" dirty="0" smtClean="0"/>
              <a:t>Partage d’</a:t>
            </a:r>
            <a:r>
              <a:rPr lang="fr-FR" baseline="0" noProof="0" dirty="0" err="1" smtClean="0"/>
              <a:t>nformation</a:t>
            </a:r>
            <a:r>
              <a:rPr lang="fr-FR" baseline="0" noProof="0" dirty="0" smtClean="0"/>
              <a:t> ET SENSIBILISATION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aseline="0" noProof="0" dirty="0" err="1" smtClean="0"/>
              <a:t>Creation</a:t>
            </a:r>
            <a:r>
              <a:rPr lang="fr-FR" baseline="0" noProof="0" dirty="0" smtClean="0"/>
              <a:t> de normes et standards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aseline="0" noProof="0" dirty="0" err="1" smtClean="0"/>
              <a:t>Assiatcnce</a:t>
            </a:r>
            <a:r>
              <a:rPr lang="fr-FR" baseline="0" noProof="0" dirty="0" smtClean="0"/>
              <a:t> techniques et renforcement de capacités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aseline="0" noProof="0" dirty="0" smtClean="0"/>
              <a:t>Evaluation de situations dans les pays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aseline="0" noProof="0" dirty="0" err="1" smtClean="0"/>
              <a:t>Developemnt</a:t>
            </a:r>
            <a:r>
              <a:rPr lang="fr-FR" baseline="0" noProof="0" dirty="0" smtClean="0"/>
              <a:t> des </a:t>
            </a:r>
            <a:r>
              <a:rPr lang="fr-FR" baseline="0" noProof="0" dirty="0" err="1" smtClean="0"/>
              <a:t>strateégies</a:t>
            </a:r>
            <a:r>
              <a:rPr lang="fr-FR" baseline="0" noProof="0" dirty="0" smtClean="0"/>
              <a:t> nationales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aseline="0" noProof="0" dirty="0" smtClean="0"/>
              <a:t>Soutien au </a:t>
            </a:r>
            <a:r>
              <a:rPr lang="fr-FR" baseline="0" noProof="0" dirty="0" err="1" smtClean="0"/>
              <a:t>développenet</a:t>
            </a:r>
            <a:r>
              <a:rPr lang="fr-FR" baseline="0" noProof="0" dirty="0" smtClean="0"/>
              <a:t> local et production </a:t>
            </a:r>
            <a:r>
              <a:rPr lang="fr-FR" baseline="0" noProof="0" dirty="0" err="1" smtClean="0"/>
              <a:t>domestiuque</a:t>
            </a:r>
            <a:endParaRPr lang="fr-FR" noProof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l" rtl="0"/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 smtClean="0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B2778D-AA27-4577-84BC-FB942F35A212}" type="datetime3">
              <a:rPr lang="en-GB" smtClean="0"/>
              <a:pPr/>
              <a:t>6 September,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2F47-8C81-4E62-84F3-943D1A0AE537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914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 algn="l" rtl="0">
              <a:buFontTx/>
              <a:buChar char="-"/>
            </a:pPr>
            <a:r>
              <a:rPr lang="en-US" dirty="0" smtClean="0"/>
              <a:t>Reporting Form distributed to in country Focal Points</a:t>
            </a:r>
          </a:p>
          <a:p>
            <a:pPr marL="171432" indent="-171432" algn="l" rtl="0">
              <a:buFontTx/>
              <a:buChar char="-"/>
            </a:pPr>
            <a:r>
              <a:rPr lang="en-US" dirty="0" smtClean="0"/>
              <a:t>Focal</a:t>
            </a:r>
            <a:r>
              <a:rPr lang="en-US" baseline="0" dirty="0" smtClean="0"/>
              <a:t> points are trained to complete these (see later, workshops)</a:t>
            </a:r>
          </a:p>
          <a:p>
            <a:pPr marL="171432" indent="-171432" algn="l" rtl="0">
              <a:buFontTx/>
              <a:buChar char="-"/>
            </a:pPr>
            <a:r>
              <a:rPr lang="en-US" baseline="0" dirty="0" smtClean="0"/>
              <a:t>At this stage focal points come from NMRAs </a:t>
            </a:r>
          </a:p>
          <a:p>
            <a:pPr marL="171432" indent="-171432" algn="l" rtl="0">
              <a:buFontTx/>
              <a:buChar char="-"/>
            </a:pPr>
            <a:endParaRPr lang="en-US" baseline="0" dirty="0" smtClean="0"/>
          </a:p>
          <a:p>
            <a:pPr marL="171432" indent="-171432" algn="l" rtl="0">
              <a:buFontTx/>
              <a:buChar char="-"/>
            </a:pPr>
            <a:r>
              <a:rPr lang="en-US" baseline="0" dirty="0" smtClean="0"/>
              <a:t>COMMENTAIRES</a:t>
            </a:r>
            <a:endParaRPr lang="en-US" dirty="0" smtClean="0"/>
          </a:p>
          <a:p>
            <a:pPr algn="just" rtl="0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50C5AD-034A-4F63-B27A-C82C15E75775}" type="datetime3">
              <a:rPr lang="en-GB" smtClean="0"/>
              <a:pPr/>
              <a:t>6 September,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3253-A818-4FDE-924F-7B50CB21144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03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 smtClean="0"/>
              <a:t>World Health Organization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650C5AD-034A-4F63-B27A-C82C15E75775}" type="datetime3">
              <a:rPr lang="en-GB" smtClean="0"/>
              <a:pPr/>
              <a:t>6 September,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A3253-A818-4FDE-924F-7B50CB21144C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5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7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0"/>
            <a:ext cx="2673350" cy="6607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867650" cy="6607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97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25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986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64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0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9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348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94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978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19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33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933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18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0"/>
            <a:ext cx="2673350" cy="6607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867650" cy="6607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66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691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0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34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8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75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41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522413"/>
            <a:ext cx="969645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374775"/>
            <a:ext cx="106934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6632575"/>
            <a:ext cx="10693400" cy="928688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084263" y="7000081"/>
            <a:ext cx="49672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1042988" rtl="0"/>
            <a:r>
              <a:rPr lang="en-GB" sz="1400" dirty="0" smtClean="0">
                <a:solidFill>
                  <a:srgbClr val="72BBE8"/>
                </a:solidFill>
                <a:latin typeface="Arial Narrow" pitchFamily="34" charset="0"/>
              </a:rPr>
              <a:t>   </a:t>
            </a:r>
            <a:endParaRPr lang="en-GB" sz="1400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20688" y="7054850"/>
            <a:ext cx="41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1042988" rtl="0"/>
            <a:r>
              <a:rPr lang="en-GB" sz="1700" dirty="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sz="2400" baseline="14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6659563"/>
            <a:ext cx="25812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919163" indent="-322263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3513" indent="-307975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Arial Narrow" pitchFamily="34" charset="0"/>
          <a:cs typeface="+mn-cs"/>
        </a:defRPr>
      </a:lvl3pPr>
      <a:lvl4pPr marL="1898650" indent="-258763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Arial Narrow" pitchFamily="34" charset="0"/>
          <a:cs typeface="+mn-cs"/>
        </a:defRPr>
      </a:lvl4pPr>
      <a:lvl5pPr marL="22685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57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29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401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73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522413"/>
            <a:ext cx="969645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0" y="1374775"/>
            <a:ext cx="106934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rtl="0"/>
            <a:endParaRPr lang="en-GB" dirty="0" smtClean="0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588" y="6653213"/>
            <a:ext cx="10693400" cy="928687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1084263" y="6999288"/>
            <a:ext cx="49672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1042988" rtl="0"/>
            <a:r>
              <a:rPr lang="en-GB" sz="1400" dirty="0" smtClean="0">
                <a:solidFill>
                  <a:srgbClr val="72BBE8"/>
                </a:solidFill>
                <a:latin typeface="Arial Narrow" pitchFamily="34" charset="0"/>
              </a:rPr>
              <a:t>   </a:t>
            </a:r>
            <a:endParaRPr lang="en-GB" sz="1400" dirty="0" smtClean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420688" y="7054850"/>
            <a:ext cx="41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1042988" rtl="0"/>
            <a:r>
              <a:rPr lang="en-GB" sz="1700" dirty="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endParaRPr lang="en-US" sz="2400" baseline="14000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6659563"/>
            <a:ext cx="25812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24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919163" indent="-322263" algn="l" defTabSz="104298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3513" indent="-307975" algn="l" defTabSz="104298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Arial Narrow" pitchFamily="34" charset="0"/>
          <a:cs typeface="+mn-cs"/>
        </a:defRPr>
      </a:lvl3pPr>
      <a:lvl4pPr marL="1898650" indent="-258763" algn="l" defTabSz="104298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Arial Narrow" pitchFamily="34" charset="0"/>
          <a:cs typeface="+mn-cs"/>
        </a:defRPr>
      </a:lvl4pPr>
      <a:lvl5pPr marL="2268538" indent="-165100" algn="r" defTabSz="1042988" rtl="1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57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29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401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73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eatsm@who.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bourdillonestevep@who.i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0" y="5310188"/>
            <a:ext cx="10693400" cy="22510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46789" name="Picture 5" descr="WHO-EN-white-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5939124"/>
            <a:ext cx="3257550" cy="100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779462" y="2620963"/>
            <a:ext cx="9134475" cy="11541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1042988" rtl="0"/>
            <a:r>
              <a:rPr lang="en-GB" sz="3600" dirty="0" smtClean="0">
                <a:solidFill>
                  <a:schemeClr val="bg1"/>
                </a:solidFill>
              </a:rPr>
              <a:t>Introduction for </a:t>
            </a:r>
          </a:p>
          <a:p>
            <a:pPr algn="ctr" defTabSz="1042988" rtl="0"/>
            <a:r>
              <a:rPr lang="en-US" sz="4000" dirty="0" smtClean="0"/>
              <a:t>SSFFC </a:t>
            </a:r>
            <a:r>
              <a:rPr lang="en-US" sz="4000" dirty="0"/>
              <a:t>medical </a:t>
            </a:r>
            <a:r>
              <a:rPr lang="en-US" sz="4000" dirty="0" smtClean="0"/>
              <a:t>products</a:t>
            </a:r>
          </a:p>
          <a:p>
            <a:pPr algn="ctr" defTabSz="1042988" rtl="0"/>
            <a:r>
              <a:rPr lang="en-US" sz="4000" dirty="0" smtClean="0">
                <a:solidFill>
                  <a:schemeClr val="bg1"/>
                </a:solidFill>
              </a:rPr>
              <a:t>Global and regional perspectives </a:t>
            </a:r>
            <a:endParaRPr lang="en-US" sz="4000" dirty="0">
              <a:solidFill>
                <a:schemeClr val="bg1"/>
              </a:solidFill>
            </a:endParaRPr>
          </a:p>
          <a:p>
            <a:pPr algn="ctr" defTabSz="1042988" rtl="0"/>
            <a:endParaRPr lang="en-US" sz="2400" dirty="0" smtClean="0">
              <a:solidFill>
                <a:schemeClr val="bg1"/>
              </a:solidFill>
            </a:endParaRPr>
          </a:p>
          <a:p>
            <a:pPr algn="ctr" defTabSz="1042988" rtl="0"/>
            <a:r>
              <a:rPr lang="en-US" sz="2400" dirty="0" smtClean="0">
                <a:solidFill>
                  <a:schemeClr val="bg1"/>
                </a:solidFill>
              </a:rPr>
              <a:t>7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PANDRH meeting, Ottawa</a:t>
            </a:r>
            <a:r>
              <a:rPr lang="en-US" sz="2400" dirty="0" smtClean="0">
                <a:solidFill>
                  <a:schemeClr val="bg1"/>
                </a:solidFill>
              </a:rPr>
              <a:t>, September 5-7, </a:t>
            </a:r>
            <a:r>
              <a:rPr lang="en-US" sz="2400" dirty="0" smtClean="0">
                <a:solidFill>
                  <a:schemeClr val="bg1"/>
                </a:solidFill>
              </a:rPr>
              <a:t>2013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First meeting of the Member State </a:t>
            </a:r>
            <a:r>
              <a:rPr lang="en-GB" sz="3200" dirty="0"/>
              <a:t>m</a:t>
            </a:r>
            <a:r>
              <a:rPr lang="en-GB" sz="3200" dirty="0" smtClean="0"/>
              <a:t>echanism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1519" y="1612322"/>
            <a:ext cx="9185564" cy="5084762"/>
          </a:xfrm>
        </p:spPr>
        <p:txBody>
          <a:bodyPr/>
          <a:lstStyle/>
          <a:p>
            <a:r>
              <a:rPr lang="en-GB" sz="2400" b="1" dirty="0" smtClean="0"/>
              <a:t>Attended by delegates from 65 Member States and 1 Economic Integration Organization</a:t>
            </a:r>
          </a:p>
          <a:p>
            <a:r>
              <a:rPr lang="en-US" sz="2400" b="1" dirty="0" smtClean="0"/>
              <a:t>Discussed: 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scope of the Member State mechanism, </a:t>
            </a:r>
            <a:endParaRPr lang="en-US" b="1" dirty="0" smtClean="0"/>
          </a:p>
          <a:p>
            <a:pPr lvl="1"/>
            <a:r>
              <a:rPr lang="en-US" b="1" dirty="0" smtClean="0"/>
              <a:t>areas </a:t>
            </a:r>
            <a:r>
              <a:rPr lang="en-US" b="1" dirty="0"/>
              <a:t>of work and </a:t>
            </a:r>
            <a:r>
              <a:rPr lang="en-US" b="1" dirty="0" smtClean="0"/>
              <a:t>workplan, </a:t>
            </a:r>
          </a:p>
          <a:p>
            <a:pPr lvl="1"/>
            <a:r>
              <a:rPr lang="en-US" b="1" dirty="0" smtClean="0"/>
              <a:t>structure </a:t>
            </a:r>
            <a:r>
              <a:rPr lang="en-US" b="1" dirty="0"/>
              <a:t>and </a:t>
            </a:r>
            <a:r>
              <a:rPr lang="en-US" b="1" dirty="0" smtClean="0"/>
              <a:t>governance</a:t>
            </a:r>
            <a:r>
              <a:rPr lang="en-US" b="1" dirty="0"/>
              <a:t>, </a:t>
            </a:r>
            <a:endParaRPr lang="en-US" b="1" dirty="0" smtClean="0"/>
          </a:p>
          <a:p>
            <a:pPr lvl="1"/>
            <a:r>
              <a:rPr lang="en-US" b="1" dirty="0" smtClean="0"/>
              <a:t>funding</a:t>
            </a:r>
            <a:r>
              <a:rPr lang="en-US" b="1" dirty="0"/>
              <a:t>, and </a:t>
            </a:r>
            <a:endParaRPr lang="en-US" b="1" dirty="0" smtClean="0"/>
          </a:p>
          <a:p>
            <a:pPr lvl="1"/>
            <a:r>
              <a:rPr lang="en-US" b="1" dirty="0" smtClean="0"/>
              <a:t>dates </a:t>
            </a:r>
            <a:r>
              <a:rPr lang="en-US" b="1" dirty="0"/>
              <a:t>of the next </a:t>
            </a:r>
            <a:r>
              <a:rPr lang="en-US" b="1" dirty="0" smtClean="0"/>
              <a:t>meeting</a:t>
            </a:r>
            <a:r>
              <a:rPr lang="en-US" sz="2000" b="1" dirty="0" smtClean="0"/>
              <a:t>.</a:t>
            </a:r>
            <a:endParaRPr lang="en-GB" sz="2000" b="1" dirty="0" smtClean="0"/>
          </a:p>
          <a:p>
            <a:r>
              <a:rPr lang="en-GB" sz="2400" b="1" dirty="0" smtClean="0"/>
              <a:t>Reported to the 66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WHA in May 2013 (document A66/22) through the EB in January 2013 (</a:t>
            </a:r>
            <a:r>
              <a:rPr lang="en-US" sz="2400" b="1" dirty="0"/>
              <a:t>document </a:t>
            </a:r>
            <a:r>
              <a:rPr lang="en-US" sz="2400" b="1" dirty="0" smtClean="0"/>
              <a:t>EB132/20)</a:t>
            </a:r>
          </a:p>
          <a:p>
            <a:endParaRPr lang="en-US" sz="2400" b="1" dirty="0" smtClean="0"/>
          </a:p>
          <a:p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405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SSFFC Member state mechanism 2013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67" y="1880073"/>
            <a:ext cx="9696450" cy="4616005"/>
          </a:xfrm>
        </p:spPr>
        <p:txBody>
          <a:bodyPr/>
          <a:lstStyle/>
          <a:p>
            <a:r>
              <a:rPr lang="en-US" b="1" dirty="0" smtClean="0"/>
              <a:t>July 23-24 </a:t>
            </a:r>
            <a:r>
              <a:rPr lang="en-US" dirty="0" smtClean="0"/>
              <a:t>: </a:t>
            </a:r>
            <a:r>
              <a:rPr lang="en-US" b="1" dirty="0" smtClean="0"/>
              <a:t>Open-ended </a:t>
            </a:r>
            <a:r>
              <a:rPr lang="en-US" b="1" dirty="0"/>
              <a:t>working group to identify the actions, activities and </a:t>
            </a:r>
            <a:r>
              <a:rPr lang="en-US" b="1" dirty="0" err="1"/>
              <a:t>behaviours</a:t>
            </a:r>
            <a:r>
              <a:rPr lang="en-US" b="1" dirty="0"/>
              <a:t> that result in SSFFC medical </a:t>
            </a:r>
            <a:r>
              <a:rPr lang="en-US" b="1" dirty="0" smtClean="0"/>
              <a:t>products, chaired by </a:t>
            </a:r>
            <a:r>
              <a:rPr lang="en-US" b="1" dirty="0" err="1" smtClean="0"/>
              <a:t>Brasil</a:t>
            </a:r>
            <a:endParaRPr lang="en-US" b="1" dirty="0" smtClean="0"/>
          </a:p>
          <a:p>
            <a:r>
              <a:rPr lang="en-US" b="1" dirty="0" smtClean="0"/>
              <a:t>July 26 : Steering Committee completed the proposed plan of work for the SSFFC Member State Mechanism</a:t>
            </a:r>
          </a:p>
          <a:p>
            <a:r>
              <a:rPr lang="en-US" b="1" dirty="0" smtClean="0"/>
              <a:t>November 28-29, second meeting SSFFC MS </a:t>
            </a:r>
            <a:r>
              <a:rPr lang="en-US" b="1" dirty="0" err="1" smtClean="0"/>
              <a:t>Mech</a:t>
            </a:r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148538" y="514586"/>
            <a:ext cx="8895168" cy="964412"/>
          </a:xfrm>
        </p:spPr>
        <p:txBody>
          <a:bodyPr/>
          <a:lstStyle/>
          <a:p>
            <a:r>
              <a:rPr lang="en-US" sz="3000" dirty="0" smtClean="0"/>
              <a:t>Recent case of "SSFFC" medical product</a:t>
            </a:r>
            <a:endParaRPr lang="en-US" sz="3000" dirty="0"/>
          </a:p>
        </p:txBody>
      </p:sp>
      <p:pic>
        <p:nvPicPr>
          <p:cNvPr id="49155" name="Content Placeholder 3" descr="Alert_127_Information_Coartem [Read-Only]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548" y="1874563"/>
            <a:ext cx="9253442" cy="4445743"/>
          </a:xfrm>
        </p:spPr>
      </p:pic>
    </p:spTree>
    <p:extLst>
      <p:ext uri="{BB962C8B-B14F-4D97-AF65-F5344CB8AC3E}">
        <p14:creationId xmlns:p14="http://schemas.microsoft.com/office/powerpoint/2010/main" val="5950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Rapid Alert – Coartem – West Africa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b="0" dirty="0" smtClean="0"/>
              <a:t>( Artemether /Lumefantrine)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9" y="1632771"/>
            <a:ext cx="10009023" cy="5084762"/>
          </a:xfrm>
        </p:spPr>
        <p:txBody>
          <a:bodyPr/>
          <a:lstStyle/>
          <a:p>
            <a:r>
              <a:rPr lang="en-GB" sz="2400" dirty="0" smtClean="0"/>
              <a:t>Anti- Malarial Medicine</a:t>
            </a:r>
          </a:p>
          <a:p>
            <a:r>
              <a:rPr lang="en-GB" sz="2400" dirty="0" smtClean="0"/>
              <a:t>Zero active pharmaceutical ingredient</a:t>
            </a:r>
          </a:p>
          <a:p>
            <a:r>
              <a:rPr lang="en-GB" sz="2400" dirty="0" smtClean="0"/>
              <a:t>WHO prequalified product</a:t>
            </a:r>
          </a:p>
          <a:p>
            <a:r>
              <a:rPr lang="en-GB" sz="2400" dirty="0" smtClean="0"/>
              <a:t>Global Fund </a:t>
            </a:r>
            <a:r>
              <a:rPr lang="en-GB" sz="2400" dirty="0" err="1" smtClean="0"/>
              <a:t>AMFm</a:t>
            </a:r>
            <a:r>
              <a:rPr lang="en-GB" sz="2400" dirty="0" smtClean="0"/>
              <a:t> programme medicine</a:t>
            </a:r>
          </a:p>
          <a:p>
            <a:r>
              <a:rPr lang="en-GB" sz="2400" dirty="0" smtClean="0"/>
              <a:t>Millions of doses seized at Borders</a:t>
            </a:r>
          </a:p>
          <a:p>
            <a:r>
              <a:rPr lang="en-GB" sz="2400" dirty="0" smtClean="0"/>
              <a:t>Found in several West and Central African markets</a:t>
            </a:r>
          </a:p>
          <a:p>
            <a:r>
              <a:rPr lang="en-GB" sz="2400" dirty="0" smtClean="0"/>
              <a:t>Subject of WHO Drug Alert  </a:t>
            </a:r>
            <a:r>
              <a:rPr lang="en-GB" sz="2400" dirty="0"/>
              <a:t>May 2013 </a:t>
            </a:r>
            <a:endParaRPr lang="en-GB" sz="2400" dirty="0" smtClean="0"/>
          </a:p>
          <a:p>
            <a:pPr marL="0" indent="0">
              <a:buNone/>
            </a:pPr>
            <a:r>
              <a:rPr lang="en-GB" sz="2000" dirty="0" smtClean="0"/>
              <a:t>http</a:t>
            </a:r>
            <a:r>
              <a:rPr lang="en-GB" sz="2000" dirty="0"/>
              <a:t>://www.who.int/medicines/publications/drugalerts/drugalertindex/en/index.html</a:t>
            </a:r>
          </a:p>
        </p:txBody>
      </p:sp>
    </p:spTree>
    <p:extLst>
      <p:ext uri="{BB962C8B-B14F-4D97-AF65-F5344CB8AC3E}">
        <p14:creationId xmlns:p14="http://schemas.microsoft.com/office/powerpoint/2010/main" val="6978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3600" dirty="0" smtClean="0"/>
              <a:t>       Rapid Alert - </a:t>
            </a:r>
            <a:r>
              <a:rPr lang="en-GB" sz="3600" dirty="0" err="1" smtClean="0"/>
              <a:t>Postinor</a:t>
            </a:r>
            <a:r>
              <a:rPr lang="en-GB" sz="3600" dirty="0" smtClean="0"/>
              <a:t> 2 – African Region     </a:t>
            </a:r>
            <a:r>
              <a:rPr lang="en-GB" sz="2400" b="0" i="1" dirty="0" smtClean="0"/>
              <a:t>(</a:t>
            </a:r>
            <a:r>
              <a:rPr lang="en-GB" sz="2400" b="0" i="1" dirty="0" err="1" smtClean="0"/>
              <a:t>Levonogestrel</a:t>
            </a:r>
            <a:r>
              <a:rPr lang="en-GB" sz="2400" b="0" i="1" dirty="0" smtClean="0"/>
              <a:t>)</a:t>
            </a:r>
            <a:endParaRPr lang="en-GB" sz="2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019" y="1603436"/>
            <a:ext cx="9696450" cy="5084762"/>
          </a:xfrm>
        </p:spPr>
        <p:txBody>
          <a:bodyPr/>
          <a:lstStyle/>
          <a:p>
            <a:r>
              <a:rPr lang="en-GB" sz="2400" dirty="0" smtClean="0"/>
              <a:t>Emergency Contraceptive</a:t>
            </a:r>
          </a:p>
          <a:p>
            <a:r>
              <a:rPr lang="en-GB" sz="2400" dirty="0" smtClean="0"/>
              <a:t>Zero Active Pharmaceutical Ingredient</a:t>
            </a:r>
          </a:p>
          <a:p>
            <a:r>
              <a:rPr lang="en-GB" sz="2400" dirty="0" smtClean="0"/>
              <a:t>WHO Pre Qualified Product</a:t>
            </a:r>
          </a:p>
          <a:p>
            <a:r>
              <a:rPr lang="en-GB" sz="2400" dirty="0" smtClean="0"/>
              <a:t>Genuine version supplied through UN Programmes</a:t>
            </a:r>
          </a:p>
          <a:p>
            <a:r>
              <a:rPr lang="en-GB" sz="2400" dirty="0" smtClean="0"/>
              <a:t>150,000 doses seized in Nigeria</a:t>
            </a:r>
          </a:p>
          <a:p>
            <a:r>
              <a:rPr lang="en-GB" sz="2400" dirty="0" smtClean="0"/>
              <a:t>Reports of product in other African Countries</a:t>
            </a:r>
          </a:p>
          <a:p>
            <a:r>
              <a:rPr lang="en-GB" sz="2400" dirty="0" smtClean="0"/>
              <a:t>Drug Alert being prepared, pending further laboratory analysis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3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Project on SSFFC surveillance </a:t>
            </a:r>
            <a:endParaRPr lang="en-GB" sz="4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85750" y="1583708"/>
            <a:ext cx="10096500" cy="2286620"/>
          </a:xfrm>
        </p:spPr>
        <p:txBody>
          <a:bodyPr anchor="t"/>
          <a:lstStyle/>
          <a:p>
            <a:pPr>
              <a:buFont typeface="Wingdings" pitchFamily="2" charset="2"/>
              <a:buChar char="§"/>
            </a:pPr>
            <a:r>
              <a:rPr lang="en-GB" sz="3000" dirty="0"/>
              <a:t>F</a:t>
            </a:r>
            <a:r>
              <a:rPr lang="en-GB" sz="3000" dirty="0" smtClean="0"/>
              <a:t>acilitate </a:t>
            </a:r>
            <a:r>
              <a:rPr lang="en-GB" sz="3000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</a:t>
            </a:r>
            <a:r>
              <a:rPr lang="en-GB" sz="3000" dirty="0" smtClean="0"/>
              <a:t> between Member States</a:t>
            </a:r>
          </a:p>
          <a:p>
            <a:pPr>
              <a:buFont typeface="Wingdings" pitchFamily="2" charset="2"/>
              <a:buChar char="§"/>
            </a:pPr>
            <a:r>
              <a:rPr lang="en-GB" sz="3000" dirty="0" smtClean="0"/>
              <a:t>Inform policy makers of the </a:t>
            </a:r>
            <a:r>
              <a:rPr lang="en-GB" sz="3000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 threat</a:t>
            </a:r>
          </a:p>
          <a:p>
            <a:pPr>
              <a:buFont typeface="Wingdings" pitchFamily="2" charset="2"/>
              <a:buChar char="§"/>
            </a:pPr>
            <a:r>
              <a:rPr lang="en-GB" sz="3000" dirty="0" smtClean="0"/>
              <a:t>Enable </a:t>
            </a:r>
            <a:r>
              <a:rPr lang="en-GB" sz="3000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</a:t>
            </a:r>
            <a:r>
              <a:rPr lang="en-GB" sz="3000" dirty="0" smtClean="0"/>
              <a:t> </a:t>
            </a:r>
            <a:r>
              <a:rPr lang="en-GB" sz="3000" dirty="0"/>
              <a:t>policy </a:t>
            </a:r>
            <a:r>
              <a:rPr lang="en-GB" sz="3000" dirty="0" smtClean="0"/>
              <a:t>making</a:t>
            </a:r>
          </a:p>
        </p:txBody>
      </p:sp>
      <p:sp>
        <p:nvSpPr>
          <p:cNvPr id="5" name="Content Placeholder 9"/>
          <p:cNvSpPr txBox="1">
            <a:spLocks/>
          </p:cNvSpPr>
          <p:nvPr/>
        </p:nvSpPr>
        <p:spPr bwMode="auto">
          <a:xfrm>
            <a:off x="228600" y="3952083"/>
            <a:ext cx="10245726" cy="271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fontAlgn="base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GB" sz="3000" b="0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</a:t>
            </a:r>
            <a:r>
              <a:rPr lang="en-GB" sz="3000" b="0" dirty="0" smtClean="0"/>
              <a:t> proportionate action based on strong, reliable evidence</a:t>
            </a:r>
          </a:p>
          <a:p>
            <a:pPr>
              <a:buFont typeface="Wingdings" pitchFamily="2" charset="2"/>
              <a:buChar char="§"/>
            </a:pPr>
            <a:r>
              <a:rPr lang="en-GB" sz="3000" b="0" dirty="0" smtClean="0"/>
              <a:t>Assist Member States to determine </a:t>
            </a:r>
            <a:r>
              <a:rPr lang="en-GB" sz="3000" b="0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priorities</a:t>
            </a:r>
            <a:r>
              <a:rPr lang="en-GB" sz="3000" b="0" dirty="0" smtClean="0"/>
              <a:t> and use of </a:t>
            </a:r>
            <a:r>
              <a:rPr lang="en-GB" sz="3000" b="0" cap="sm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GB" sz="3000" b="0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22981696"/>
              </p:ext>
            </p:extLst>
          </p:nvPr>
        </p:nvGraphicFramePr>
        <p:xfrm>
          <a:off x="-3251200" y="279400"/>
          <a:ext cx="16268700" cy="658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cap="small" dirty="0" smtClean="0"/>
              <a:t>Mission</a:t>
            </a:r>
            <a:endParaRPr lang="en-GB" sz="5400" cap="smal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49400" y="2432049"/>
            <a:ext cx="7270750" cy="598393"/>
          </a:xfrm>
          <a:solidFill>
            <a:schemeClr val="bg1"/>
          </a:solidFill>
        </p:spPr>
        <p:txBody>
          <a:bodyPr anchor="ctr"/>
          <a:lstStyle/>
          <a:p>
            <a:pPr marL="538163" lvl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4000" b="1" cap="small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Vulnerability</a:t>
            </a:r>
            <a:r>
              <a:rPr lang="fr-FR" sz="4000" b="1" cap="small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cap="small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supply</a:t>
            </a:r>
            <a:r>
              <a:rPr lang="fr-FR" sz="4000" b="1" cap="small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cap="small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chain</a:t>
            </a:r>
            <a:r>
              <a:rPr lang="fr-FR" sz="4000" b="1" cap="small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fr-FR" sz="4000" b="1" cap="small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2"/>
          </p:nvPr>
        </p:nvSpPr>
        <p:spPr>
          <a:xfrm>
            <a:off x="1771650" y="1705769"/>
            <a:ext cx="5334000" cy="498944"/>
          </a:xfrm>
          <a:solidFill>
            <a:schemeClr val="bg1"/>
          </a:solidFill>
        </p:spPr>
        <p:txBody>
          <a:bodyPr anchor="ctr"/>
          <a:lstStyle/>
          <a:p>
            <a:pPr marL="266700" lvl="1" indent="-2667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4000" b="1" cap="small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Scale</a:t>
            </a:r>
            <a:r>
              <a:rPr lang="fr-FR" sz="4000" b="1" cap="small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of the </a:t>
            </a:r>
            <a:r>
              <a:rPr lang="fr-FR" sz="4000" b="1" cap="small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problem</a:t>
            </a:r>
            <a:r>
              <a:rPr lang="fr-FR" sz="4000" b="1" cap="small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fr-FR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2"/>
          </p:nvPr>
        </p:nvSpPr>
        <p:spPr>
          <a:xfrm>
            <a:off x="1752599" y="3314700"/>
            <a:ext cx="6377427" cy="533400"/>
          </a:xfrm>
          <a:solidFill>
            <a:schemeClr val="bg1"/>
          </a:solidFill>
        </p:spPr>
        <p:txBody>
          <a:bodyPr anchor="ctr"/>
          <a:lstStyle/>
          <a:p>
            <a:pPr marL="322263" lvl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4000" b="1" cap="small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Geographic</a:t>
            </a:r>
            <a:r>
              <a:rPr lang="fr-FR" sz="4000" b="1" cap="small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cap="small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spread</a:t>
            </a:r>
            <a:endParaRPr lang="fr-FR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2"/>
          </p:nvPr>
        </p:nvSpPr>
        <p:spPr>
          <a:xfrm>
            <a:off x="1538906" y="5695949"/>
            <a:ext cx="4538044" cy="531221"/>
          </a:xfrm>
          <a:solidFill>
            <a:schemeClr val="bg1"/>
          </a:solidFill>
        </p:spPr>
        <p:txBody>
          <a:bodyPr anchor="ctr"/>
          <a:lstStyle/>
          <a:p>
            <a:pPr marL="538163" lvl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4000" b="1" cap="small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Damaged</a:t>
            </a:r>
            <a:r>
              <a:rPr lang="fr-FR" sz="4000" b="1" cap="small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cap="small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caused</a:t>
            </a:r>
            <a:endParaRPr lang="fr-FR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1758950" y="4070350"/>
            <a:ext cx="4741332" cy="556958"/>
          </a:xfrm>
          <a:solidFill>
            <a:schemeClr val="bg1"/>
          </a:solidFill>
        </p:spPr>
        <p:txBody>
          <a:bodyPr anchor="ctr"/>
          <a:lstStyle/>
          <a:p>
            <a:pPr marL="322263" lvl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4000" b="1" cap="small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Size of the </a:t>
            </a:r>
            <a:r>
              <a:rPr lang="fr-FR" sz="4000" b="1" cap="small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market</a:t>
            </a:r>
            <a:r>
              <a:rPr lang="fr-FR" sz="4000" b="1" cap="small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fr-FR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half" idx="2"/>
          </p:nvPr>
        </p:nvSpPr>
        <p:spPr>
          <a:xfrm>
            <a:off x="1543049" y="4857750"/>
            <a:ext cx="6381751" cy="509994"/>
          </a:xfrm>
          <a:solidFill>
            <a:schemeClr val="bg1"/>
          </a:solidFill>
        </p:spPr>
        <p:txBody>
          <a:bodyPr anchor="ctr"/>
          <a:lstStyle/>
          <a:p>
            <a:pPr marL="538163" lvl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4000" b="1" cap="small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What</a:t>
            </a:r>
            <a:r>
              <a:rPr lang="fr-FR" sz="4000" b="1" cap="small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cap="small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products</a:t>
            </a:r>
            <a:r>
              <a:rPr lang="fr-FR" sz="4000" b="1" cap="small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cap="small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involved</a:t>
            </a:r>
            <a:r>
              <a:rPr lang="fr-FR" sz="4000" b="1" cap="small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dirty="0" smtClean="0">
                <a:latin typeface="Calibri" pitchFamily="34" charset="0"/>
                <a:cs typeface="Calibri" pitchFamily="34" charset="0"/>
              </a:rPr>
              <a:t> </a:t>
            </a:r>
            <a:endParaRPr lang="fr-FR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cap="small" dirty="0" smtClean="0"/>
              <a:t>Reporting Tool: Rapid Alert Form</a:t>
            </a:r>
            <a:endParaRPr lang="en-US" sz="4800" cap="smal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15625" r="68205" b="38886"/>
          <a:stretch/>
        </p:blipFill>
        <p:spPr bwMode="auto">
          <a:xfrm>
            <a:off x="2413000" y="1296481"/>
            <a:ext cx="5689600" cy="536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035800" y="-2184400"/>
            <a:ext cx="18473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7500" y="2675979"/>
            <a:ext cx="7467600" cy="769441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First Part : </a:t>
            </a:r>
            <a:r>
              <a:rPr lang="fr-FR" sz="4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Alert</a:t>
            </a:r>
            <a:endParaRPr lang="fr-FR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7500" y="4657179"/>
            <a:ext cx="7467600" cy="769441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Second part : Action </a:t>
            </a:r>
            <a:r>
              <a:rPr lang="fr-FR" sz="4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Taken</a:t>
            </a:r>
            <a:endParaRPr lang="fr-FR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942524"/>
            <a:ext cx="7467600" cy="553998"/>
          </a:xfrm>
          <a:prstGeom prst="rect">
            <a:avLst/>
          </a:prstGeom>
          <a:solidFill>
            <a:schemeClr val="accent4">
              <a:alpha val="63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Reporting Person</a:t>
            </a:r>
            <a:endParaRPr lang="en-US" sz="30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958524"/>
            <a:ext cx="7467600" cy="553998"/>
          </a:xfrm>
          <a:prstGeom prst="rect">
            <a:avLst/>
          </a:prstGeom>
          <a:solidFill>
            <a:schemeClr val="accent4">
              <a:alpha val="63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Details of and discovery of product</a:t>
            </a:r>
            <a:endParaRPr lang="en-US" sz="30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911024"/>
            <a:ext cx="7467600" cy="553998"/>
          </a:xfrm>
          <a:prstGeom prst="rect">
            <a:avLst/>
          </a:prstGeom>
          <a:solidFill>
            <a:schemeClr val="accent4">
              <a:alpha val="63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Public </a:t>
            </a:r>
            <a:r>
              <a:rPr lang="en-US" sz="3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health</a:t>
            </a:r>
            <a:r>
              <a:rPr lang="fr-FR" sz="3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Impact ; </a:t>
            </a:r>
            <a:r>
              <a:rPr lang="fr-FR" sz="3000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Analysis</a:t>
            </a:r>
            <a:endParaRPr lang="fr-FR" sz="30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9400" y="4838124"/>
            <a:ext cx="7467600" cy="553998"/>
          </a:xfrm>
          <a:prstGeom prst="rect">
            <a:avLst/>
          </a:prstGeom>
          <a:solidFill>
            <a:schemeClr val="accent4">
              <a:alpha val="63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Communication ; Dissemination</a:t>
            </a:r>
            <a:endParaRPr lang="en-US" sz="30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2100" y="5752524"/>
            <a:ext cx="7467600" cy="553998"/>
          </a:xfrm>
          <a:prstGeom prst="rect">
            <a:avLst/>
          </a:prstGeom>
          <a:solidFill>
            <a:schemeClr val="accent4">
              <a:alpha val="63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Investigation</a:t>
            </a:r>
            <a:r>
              <a:rPr lang="fr-FR" sz="3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; </a:t>
            </a:r>
            <a:r>
              <a:rPr lang="fr-FR" sz="3000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Regulation</a:t>
            </a:r>
            <a:endParaRPr lang="fr-FR" sz="30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763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cap="small" dirty="0" smtClean="0"/>
              <a:t>Risk Assessment</a:t>
            </a:r>
            <a:endParaRPr lang="en-GB" sz="6000" cap="small" dirty="0"/>
          </a:p>
        </p:txBody>
      </p:sp>
      <p:sp>
        <p:nvSpPr>
          <p:cNvPr id="5" name="Isosceles Triangle 4"/>
          <p:cNvSpPr/>
          <p:nvPr/>
        </p:nvSpPr>
        <p:spPr bwMode="auto">
          <a:xfrm>
            <a:off x="1943100" y="1409700"/>
            <a:ext cx="6933300" cy="5114250"/>
          </a:xfrm>
          <a:prstGeom prst="triangle">
            <a:avLst/>
          </a:prstGeom>
          <a:gradFill flip="none" rotWithShape="1">
            <a:gsLst>
              <a:gs pos="0">
                <a:srgbClr val="00007E"/>
              </a:gs>
              <a:gs pos="30000">
                <a:srgbClr val="0000CC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etal">
            <a:bevelT w="254000" h="165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780974" y="1962149"/>
            <a:ext cx="3590925" cy="638175"/>
          </a:xfrm>
          <a:prstGeom prst="roundRect">
            <a:avLst/>
          </a:prstGeom>
          <a:solidFill>
            <a:srgbClr val="C00000"/>
          </a:solidFill>
          <a:ln w="19050">
            <a:solidFill>
              <a:srgbClr val="0000CC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Public Health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352549" y="3966825"/>
            <a:ext cx="3590925" cy="638175"/>
          </a:xfrm>
          <a:prstGeom prst="roundRect">
            <a:avLst/>
          </a:prstGeom>
          <a:solidFill>
            <a:srgbClr val="00B050"/>
          </a:solidFill>
          <a:ln w="19050">
            <a:solidFill>
              <a:srgbClr val="0000CC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Geographic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95974" y="3966825"/>
            <a:ext cx="3590925" cy="638175"/>
          </a:xfrm>
          <a:prstGeom prst="roundRect">
            <a:avLst/>
          </a:prstGeom>
          <a:solidFill>
            <a:srgbClr val="00B050"/>
          </a:solidFill>
          <a:ln w="19050">
            <a:solidFill>
              <a:srgbClr val="0000CC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Environmental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23924" y="5019674"/>
            <a:ext cx="3590925" cy="638175"/>
          </a:xfrm>
          <a:prstGeom prst="roundRect">
            <a:avLst/>
          </a:prstGeom>
          <a:solidFill>
            <a:srgbClr val="EEFF25"/>
          </a:solidFill>
          <a:ln w="19050">
            <a:solidFill>
              <a:srgbClr val="0000CC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Public Interest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267449" y="5019673"/>
            <a:ext cx="3590925" cy="638175"/>
          </a:xfrm>
          <a:prstGeom prst="roundRect">
            <a:avLst/>
          </a:prstGeom>
          <a:solidFill>
            <a:srgbClr val="EEFF25"/>
          </a:solidFill>
          <a:ln w="19050">
            <a:solidFill>
              <a:srgbClr val="0000CC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Economic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724649" y="5876923"/>
            <a:ext cx="3590925" cy="638175"/>
          </a:xfrm>
          <a:prstGeom prst="roundRect">
            <a:avLst/>
          </a:prstGeom>
          <a:solidFill>
            <a:srgbClr val="00B0F0"/>
          </a:solidFill>
          <a:ln w="19050">
            <a:solidFill>
              <a:srgbClr val="0000CC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Legal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00049" y="5885775"/>
            <a:ext cx="3590925" cy="638175"/>
          </a:xfrm>
          <a:prstGeom prst="roundRect">
            <a:avLst/>
          </a:prstGeom>
          <a:solidFill>
            <a:srgbClr val="00B0F0"/>
          </a:solidFill>
          <a:ln w="19050">
            <a:solidFill>
              <a:srgbClr val="0000CC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Political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91174" y="2976225"/>
            <a:ext cx="3590925" cy="638175"/>
          </a:xfrm>
          <a:prstGeom prst="roundRect">
            <a:avLst/>
          </a:prstGeom>
          <a:solidFill>
            <a:srgbClr val="F76805"/>
          </a:solidFill>
          <a:ln w="19050">
            <a:solidFill>
              <a:srgbClr val="0000CC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Previous History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71175" y="2976225"/>
            <a:ext cx="3590925" cy="638175"/>
          </a:xfrm>
          <a:prstGeom prst="roundRect">
            <a:avLst/>
          </a:prstGeom>
          <a:solidFill>
            <a:srgbClr val="F76805"/>
          </a:solidFill>
          <a:ln w="19050">
            <a:solidFill>
              <a:srgbClr val="0000CC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Supply Chain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0E8FF"/>
              </a:clrFrom>
              <a:clrTo>
                <a:srgbClr val="E0E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t="11309" r="5159" b="14998"/>
          <a:stretch/>
        </p:blipFill>
        <p:spPr bwMode="auto">
          <a:xfrm>
            <a:off x="69450" y="1462776"/>
            <a:ext cx="10576432" cy="515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Connector 4"/>
          <p:cNvSpPr/>
          <p:nvPr/>
        </p:nvSpPr>
        <p:spPr bwMode="auto">
          <a:xfrm>
            <a:off x="8603094" y="4384529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Flowchart: Connector 5"/>
          <p:cNvSpPr/>
          <p:nvPr/>
        </p:nvSpPr>
        <p:spPr bwMode="auto">
          <a:xfrm>
            <a:off x="8603094" y="4613129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Flowchart: Connector 6"/>
          <p:cNvSpPr/>
          <p:nvPr/>
        </p:nvSpPr>
        <p:spPr bwMode="auto">
          <a:xfrm>
            <a:off x="5948794" y="3330429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Flowchart: Connector 7"/>
          <p:cNvSpPr/>
          <p:nvPr/>
        </p:nvSpPr>
        <p:spPr bwMode="auto">
          <a:xfrm>
            <a:off x="6774294" y="3419329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Flowchart: Connector 8"/>
          <p:cNvSpPr/>
          <p:nvPr/>
        </p:nvSpPr>
        <p:spPr bwMode="auto">
          <a:xfrm>
            <a:off x="6405994" y="3190729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Flowchart: Connector 9"/>
          <p:cNvSpPr/>
          <p:nvPr/>
        </p:nvSpPr>
        <p:spPr bwMode="auto">
          <a:xfrm>
            <a:off x="8691994" y="4841729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Flowchart: Connector 10"/>
          <p:cNvSpPr/>
          <p:nvPr/>
        </p:nvSpPr>
        <p:spPr bwMode="auto">
          <a:xfrm>
            <a:off x="7701394" y="3444729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Flowchart: Connector 11"/>
          <p:cNvSpPr/>
          <p:nvPr/>
        </p:nvSpPr>
        <p:spPr bwMode="auto">
          <a:xfrm>
            <a:off x="9174594" y="4295629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7815694" y="2670029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8768194" y="4194029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Flowchart: Connector 14"/>
          <p:cNvSpPr/>
          <p:nvPr/>
        </p:nvSpPr>
        <p:spPr bwMode="auto">
          <a:xfrm>
            <a:off x="6879647" y="5203679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Flowchart: Connector 15"/>
          <p:cNvSpPr/>
          <p:nvPr/>
        </p:nvSpPr>
        <p:spPr bwMode="auto">
          <a:xfrm>
            <a:off x="6511347" y="4869245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Flowchart: Connector 16"/>
          <p:cNvSpPr/>
          <p:nvPr/>
        </p:nvSpPr>
        <p:spPr bwMode="auto">
          <a:xfrm>
            <a:off x="5959182" y="5036462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Flowchart: Connector 17"/>
          <p:cNvSpPr/>
          <p:nvPr/>
        </p:nvSpPr>
        <p:spPr bwMode="auto">
          <a:xfrm>
            <a:off x="5959182" y="5314658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Flowchart: Connector 18"/>
          <p:cNvSpPr/>
          <p:nvPr/>
        </p:nvSpPr>
        <p:spPr bwMode="auto">
          <a:xfrm>
            <a:off x="6195288" y="5508479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Flowchart: Connector 19"/>
          <p:cNvSpPr/>
          <p:nvPr/>
        </p:nvSpPr>
        <p:spPr bwMode="auto">
          <a:xfrm>
            <a:off x="6300641" y="5036461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Flowchart: Connector 20"/>
          <p:cNvSpPr/>
          <p:nvPr/>
        </p:nvSpPr>
        <p:spPr bwMode="auto">
          <a:xfrm>
            <a:off x="6300641" y="5231961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Flowchart: Connector 21"/>
          <p:cNvSpPr/>
          <p:nvPr/>
        </p:nvSpPr>
        <p:spPr bwMode="auto">
          <a:xfrm>
            <a:off x="6511347" y="5111457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Flowchart: Connector 22"/>
          <p:cNvSpPr/>
          <p:nvPr/>
        </p:nvSpPr>
        <p:spPr bwMode="auto">
          <a:xfrm>
            <a:off x="6335273" y="4760856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Flowchart: Connector 23"/>
          <p:cNvSpPr/>
          <p:nvPr/>
        </p:nvSpPr>
        <p:spPr bwMode="auto">
          <a:xfrm>
            <a:off x="6563588" y="4665899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Flowchart: Connector 24"/>
          <p:cNvSpPr/>
          <p:nvPr/>
        </p:nvSpPr>
        <p:spPr bwMode="auto">
          <a:xfrm>
            <a:off x="6564166" y="4194029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Flowchart: Connector 25"/>
          <p:cNvSpPr/>
          <p:nvPr/>
        </p:nvSpPr>
        <p:spPr bwMode="auto">
          <a:xfrm>
            <a:off x="6626803" y="4432007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Flowchart: Connector 26"/>
          <p:cNvSpPr/>
          <p:nvPr/>
        </p:nvSpPr>
        <p:spPr bwMode="auto">
          <a:xfrm>
            <a:off x="5511574" y="4379237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Flowchart: Connector 27"/>
          <p:cNvSpPr/>
          <p:nvPr/>
        </p:nvSpPr>
        <p:spPr bwMode="auto">
          <a:xfrm>
            <a:off x="5394677" y="4498682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Flowchart: Connector 28"/>
          <p:cNvSpPr/>
          <p:nvPr/>
        </p:nvSpPr>
        <p:spPr bwMode="auto">
          <a:xfrm>
            <a:off x="5357666" y="4370624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Flowchart: Connector 29"/>
          <p:cNvSpPr/>
          <p:nvPr/>
        </p:nvSpPr>
        <p:spPr bwMode="auto">
          <a:xfrm>
            <a:off x="5206774" y="4468137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Flowchart: Connector 30"/>
          <p:cNvSpPr/>
          <p:nvPr/>
        </p:nvSpPr>
        <p:spPr bwMode="auto">
          <a:xfrm>
            <a:off x="5004948" y="4432006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Flowchart: Connector 31"/>
          <p:cNvSpPr/>
          <p:nvPr/>
        </p:nvSpPr>
        <p:spPr bwMode="auto">
          <a:xfrm>
            <a:off x="5146960" y="4348398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Flowchart: Connector 32"/>
          <p:cNvSpPr/>
          <p:nvPr/>
        </p:nvSpPr>
        <p:spPr bwMode="auto">
          <a:xfrm>
            <a:off x="4658588" y="4252563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Flowchart: Connector 33"/>
          <p:cNvSpPr/>
          <p:nvPr/>
        </p:nvSpPr>
        <p:spPr bwMode="auto">
          <a:xfrm>
            <a:off x="4953863" y="4252563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Flowchart: Connector 34"/>
          <p:cNvSpPr/>
          <p:nvPr/>
        </p:nvSpPr>
        <p:spPr bwMode="auto">
          <a:xfrm>
            <a:off x="5827633" y="4499594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Flowchart: Connector 35"/>
          <p:cNvSpPr/>
          <p:nvPr/>
        </p:nvSpPr>
        <p:spPr bwMode="auto">
          <a:xfrm>
            <a:off x="5722280" y="4384529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Flowchart: Connector 36"/>
          <p:cNvSpPr/>
          <p:nvPr/>
        </p:nvSpPr>
        <p:spPr bwMode="auto">
          <a:xfrm>
            <a:off x="5740970" y="4181181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Flowchart: Connector 37"/>
          <p:cNvSpPr/>
          <p:nvPr/>
        </p:nvSpPr>
        <p:spPr bwMode="auto">
          <a:xfrm>
            <a:off x="5369562" y="4134177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Flowchart: Connector 38"/>
          <p:cNvSpPr/>
          <p:nvPr/>
        </p:nvSpPr>
        <p:spPr bwMode="auto">
          <a:xfrm>
            <a:off x="6300641" y="4663343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Flowchart: Connector 39"/>
          <p:cNvSpPr/>
          <p:nvPr/>
        </p:nvSpPr>
        <p:spPr bwMode="auto">
          <a:xfrm>
            <a:off x="6405994" y="4611925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Flowchart: Connector 40"/>
          <p:cNvSpPr/>
          <p:nvPr/>
        </p:nvSpPr>
        <p:spPr bwMode="auto">
          <a:xfrm>
            <a:off x="5915377" y="4677248"/>
            <a:ext cx="210706" cy="167217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Flowchart: Connector 41"/>
          <p:cNvSpPr/>
          <p:nvPr/>
        </p:nvSpPr>
        <p:spPr bwMode="auto">
          <a:xfrm>
            <a:off x="6290823" y="4384529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Flowchart: Connector 42"/>
          <p:cNvSpPr/>
          <p:nvPr/>
        </p:nvSpPr>
        <p:spPr bwMode="auto">
          <a:xfrm>
            <a:off x="6300641" y="4182093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Flowchart: Connector 43"/>
          <p:cNvSpPr/>
          <p:nvPr/>
        </p:nvSpPr>
        <p:spPr bwMode="auto">
          <a:xfrm>
            <a:off x="6300641" y="3857291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Flowchart: Connector 44"/>
          <p:cNvSpPr/>
          <p:nvPr/>
        </p:nvSpPr>
        <p:spPr bwMode="auto">
          <a:xfrm>
            <a:off x="5971882" y="3875471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Flowchart: Connector 45"/>
          <p:cNvSpPr/>
          <p:nvPr/>
        </p:nvSpPr>
        <p:spPr bwMode="auto">
          <a:xfrm>
            <a:off x="5696880" y="3623442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Flowchart: Connector 46"/>
          <p:cNvSpPr/>
          <p:nvPr/>
        </p:nvSpPr>
        <p:spPr bwMode="auto">
          <a:xfrm>
            <a:off x="5206774" y="3708254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Flowchart: Connector 47"/>
          <p:cNvSpPr/>
          <p:nvPr/>
        </p:nvSpPr>
        <p:spPr bwMode="auto">
          <a:xfrm>
            <a:off x="7072166" y="3959079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Flowchart: Connector 48"/>
          <p:cNvSpPr/>
          <p:nvPr/>
        </p:nvSpPr>
        <p:spPr bwMode="auto">
          <a:xfrm>
            <a:off x="6767944" y="3984806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Flowchart: Connector 49"/>
          <p:cNvSpPr/>
          <p:nvPr/>
        </p:nvSpPr>
        <p:spPr bwMode="auto">
          <a:xfrm>
            <a:off x="7177519" y="4072175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Flowchart: Connector 50"/>
          <p:cNvSpPr/>
          <p:nvPr/>
        </p:nvSpPr>
        <p:spPr bwMode="auto">
          <a:xfrm>
            <a:off x="6879647" y="4217785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Flowchart: Connector 51"/>
          <p:cNvSpPr/>
          <p:nvPr/>
        </p:nvSpPr>
        <p:spPr bwMode="auto">
          <a:xfrm>
            <a:off x="6758419" y="3708254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Flowchart: Connector 52"/>
          <p:cNvSpPr/>
          <p:nvPr/>
        </p:nvSpPr>
        <p:spPr bwMode="auto">
          <a:xfrm>
            <a:off x="6515100" y="3773724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Flowchart: Connector 53"/>
          <p:cNvSpPr/>
          <p:nvPr/>
        </p:nvSpPr>
        <p:spPr bwMode="auto">
          <a:xfrm>
            <a:off x="7388225" y="3652016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Flowchart: Connector 54"/>
          <p:cNvSpPr/>
          <p:nvPr/>
        </p:nvSpPr>
        <p:spPr bwMode="auto">
          <a:xfrm>
            <a:off x="7604988" y="3773682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Flowchart: Connector 55"/>
          <p:cNvSpPr/>
          <p:nvPr/>
        </p:nvSpPr>
        <p:spPr bwMode="auto">
          <a:xfrm>
            <a:off x="7072166" y="3715370"/>
            <a:ext cx="210706" cy="167217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/>
          <a:lstStyle/>
          <a:p>
            <a:r>
              <a:rPr lang="en-US" sz="6000" cap="small" dirty="0" smtClean="0"/>
              <a:t>Program Deployment</a:t>
            </a:r>
            <a:endParaRPr lang="en-US" sz="6000" cap="small" dirty="0"/>
          </a:p>
        </p:txBody>
      </p:sp>
      <p:sp>
        <p:nvSpPr>
          <p:cNvPr id="60" name="Rectangle 59"/>
          <p:cNvSpPr/>
          <p:nvPr/>
        </p:nvSpPr>
        <p:spPr>
          <a:xfrm>
            <a:off x="1427361" y="1630732"/>
            <a:ext cx="4649874" cy="61555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anchor="ctr">
            <a:spAutoFit/>
          </a:bodyPr>
          <a:lstStyle/>
          <a:p>
            <a:pPr algn="r" rtl="0">
              <a:spcBef>
                <a:spcPts val="300"/>
              </a:spcBef>
              <a:spcAft>
                <a:spcPts val="300"/>
              </a:spcAft>
            </a:pPr>
            <a:r>
              <a:rPr lang="en-US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Planned Workshops</a:t>
            </a:r>
          </a:p>
        </p:txBody>
      </p:sp>
      <p:sp>
        <p:nvSpPr>
          <p:cNvPr id="58" name="Flowchart: Connector 57"/>
          <p:cNvSpPr/>
          <p:nvPr/>
        </p:nvSpPr>
        <p:spPr bwMode="auto">
          <a:xfrm>
            <a:off x="1004626" y="1572130"/>
            <a:ext cx="747973" cy="689448"/>
          </a:xfrm>
          <a:prstGeom prst="flowChartConnector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488321" y="2560372"/>
            <a:ext cx="4588914" cy="61555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anchor="ctr">
            <a:spAutoFit/>
          </a:bodyPr>
          <a:lstStyle/>
          <a:p>
            <a:pPr algn="r" rtl="0">
              <a:spcBef>
                <a:spcPts val="300"/>
              </a:spcBef>
              <a:spcAft>
                <a:spcPts val="300"/>
              </a:spcAft>
            </a:pPr>
            <a:r>
              <a:rPr lang="en-US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Current Participants</a:t>
            </a:r>
          </a:p>
        </p:txBody>
      </p:sp>
      <p:sp>
        <p:nvSpPr>
          <p:cNvPr id="57" name="Flowchart: Connector 56"/>
          <p:cNvSpPr/>
          <p:nvPr/>
        </p:nvSpPr>
        <p:spPr bwMode="auto">
          <a:xfrm>
            <a:off x="1019866" y="2513788"/>
            <a:ext cx="747972" cy="683683"/>
          </a:xfrm>
          <a:prstGeom prst="flowChartConnector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1E7FB8"/>
                </a:solidFill>
              </a:rPr>
              <a:t>World Health Assembly Resolution (WHA) 65.19, 2012</a:t>
            </a:r>
            <a:endParaRPr lang="en-GB" sz="3200" dirty="0">
              <a:solidFill>
                <a:srgbClr val="1E7F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742" y="1505225"/>
            <a:ext cx="9696450" cy="5084762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Based on recommendations from the </a:t>
            </a:r>
            <a:r>
              <a:rPr lang="en-GB" sz="2400" b="1" i="1" dirty="0" smtClean="0"/>
              <a:t>Intergovernmental Working Group on</a:t>
            </a:r>
            <a:r>
              <a:rPr lang="en-GB" sz="2400" b="1" dirty="0" smtClean="0"/>
              <a:t> </a:t>
            </a:r>
            <a:r>
              <a:rPr lang="en-US" sz="2400" b="1" i="1" dirty="0" smtClean="0"/>
              <a:t>Substandard/Spurious/Falsely-labelled/Falsified/Counterfeit (SSFFC) medical products</a:t>
            </a:r>
            <a:endParaRPr lang="en-GB" sz="2400" b="1" dirty="0" smtClean="0"/>
          </a:p>
          <a:p>
            <a:pPr marL="0" indent="0">
              <a:buNone/>
            </a:pPr>
            <a:r>
              <a:rPr lang="en-US" i="1" dirty="0"/>
              <a:t>… "4. DECIDES to establish a </a:t>
            </a:r>
            <a:r>
              <a:rPr lang="en-US" b="1" i="1" dirty="0"/>
              <a:t>new Member States mechanism</a:t>
            </a:r>
            <a:r>
              <a:rPr lang="en-US" i="1" dirty="0"/>
              <a:t> for international collaboration among Member States, from a public health perspective, excluding trade and intellectual property considerations, regarding “substandard/spurious/falsely-labelled/falsified/counterfeit medical products” in accordance with the goals, objectives and terms of reference annexed to the present resolution;"..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6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/>
          <a:lstStyle/>
          <a:p>
            <a:r>
              <a:rPr lang="en-US" sz="6000" cap="small" dirty="0" smtClean="0"/>
              <a:t>Next Steps</a:t>
            </a:r>
            <a:endParaRPr lang="en-US" sz="6000" cap="smal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0E8FF"/>
              </a:clrFrom>
              <a:clrTo>
                <a:srgbClr val="E0E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t="11309" r="5159" b="14998"/>
          <a:stretch/>
        </p:blipFill>
        <p:spPr bwMode="auto">
          <a:xfrm>
            <a:off x="69450" y="1462776"/>
            <a:ext cx="10576432" cy="515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097280" y="1584960"/>
            <a:ext cx="3444240" cy="489204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4440" y="4030980"/>
            <a:ext cx="3185160" cy="69249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PAHO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818120" y="2346960"/>
            <a:ext cx="2712720" cy="3920028"/>
          </a:xfrm>
          <a:prstGeom prst="ellipse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493983">
            <a:off x="7193279" y="4222928"/>
            <a:ext cx="2689860" cy="769441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SEARO</a:t>
            </a:r>
          </a:p>
        </p:txBody>
      </p:sp>
      <p:sp>
        <p:nvSpPr>
          <p:cNvPr id="8" name="Oval 7"/>
          <p:cNvSpPr/>
          <p:nvPr/>
        </p:nvSpPr>
        <p:spPr bwMode="auto">
          <a:xfrm rot="1847300">
            <a:off x="7132007" y="3937824"/>
            <a:ext cx="2591427" cy="1248209"/>
          </a:xfrm>
          <a:prstGeom prst="ellipse">
            <a:avLst/>
          </a:prstGeom>
          <a:noFill/>
          <a:ln w="1270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1900" y="3131820"/>
            <a:ext cx="3185160" cy="69249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WPRO</a:t>
            </a:r>
          </a:p>
        </p:txBody>
      </p:sp>
    </p:spTree>
    <p:extLst>
      <p:ext uri="{BB962C8B-B14F-4D97-AF65-F5344CB8AC3E}">
        <p14:creationId xmlns:p14="http://schemas.microsoft.com/office/powerpoint/2010/main" val="2004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b="0" dirty="0" smtClean="0"/>
              <a:t>                                       </a:t>
            </a:r>
            <a:endParaRPr lang="en-GB" sz="2800" b="0" dirty="0"/>
          </a:p>
        </p:txBody>
      </p:sp>
      <p:sp>
        <p:nvSpPr>
          <p:cNvPr id="4" name="Rectangle 3"/>
          <p:cNvSpPr/>
          <p:nvPr/>
        </p:nvSpPr>
        <p:spPr>
          <a:xfrm>
            <a:off x="732608" y="2169110"/>
            <a:ext cx="82589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kern="0" dirty="0" smtClean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Michael </a:t>
            </a:r>
            <a:r>
              <a:rPr lang="en-GB" sz="2800" kern="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Deats                                      </a:t>
            </a:r>
            <a:endParaRPr lang="en-GB" sz="2800" kern="0" dirty="0" smtClean="0">
              <a:solidFill>
                <a:srgbClr val="002060"/>
              </a:solidFill>
              <a:latin typeface="Arial"/>
              <a:ea typeface="+mj-ea"/>
              <a:cs typeface="Arial"/>
            </a:endParaRPr>
          </a:p>
          <a:p>
            <a:r>
              <a:rPr lang="en-GB" sz="2800" kern="0" dirty="0" smtClean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SSFFC Project </a:t>
            </a:r>
            <a:r>
              <a:rPr lang="en-GB" sz="2800" kern="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Manager </a:t>
            </a:r>
            <a:endParaRPr lang="en-GB" sz="2800" kern="0" dirty="0" smtClean="0">
              <a:solidFill>
                <a:srgbClr val="002060"/>
              </a:solidFill>
              <a:latin typeface="Arial"/>
              <a:ea typeface="+mj-ea"/>
              <a:cs typeface="Arial"/>
            </a:endParaRPr>
          </a:p>
          <a:p>
            <a:r>
              <a:rPr lang="en-GB" sz="2800" kern="0" dirty="0">
                <a:solidFill>
                  <a:schemeClr val="tx1"/>
                </a:solidFill>
                <a:latin typeface="Arial"/>
                <a:ea typeface="+mj-ea"/>
                <a:cs typeface="Arial"/>
                <a:hlinkClick r:id="rId3"/>
              </a:rPr>
              <a:t>deatsm@who.int</a:t>
            </a:r>
            <a:endParaRPr lang="en-GB" sz="2800" kern="0" dirty="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endParaRPr lang="en-GB" sz="2800" kern="0" dirty="0">
              <a:solidFill>
                <a:srgbClr val="002060"/>
              </a:solidFill>
              <a:latin typeface="Arial"/>
              <a:ea typeface="+mj-ea"/>
              <a:cs typeface="Arial"/>
            </a:endParaRPr>
          </a:p>
          <a:p>
            <a:r>
              <a:rPr lang="en-GB" sz="2800" kern="0" dirty="0" smtClean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Pernette Bourdillon-Esteve</a:t>
            </a:r>
          </a:p>
          <a:p>
            <a:r>
              <a:rPr lang="en-GB" sz="2800" kern="0" dirty="0" smtClean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Project Analyst</a:t>
            </a:r>
          </a:p>
          <a:p>
            <a:r>
              <a:rPr lang="en-GB" sz="2800" kern="0" dirty="0">
                <a:solidFill>
                  <a:schemeClr val="tx1"/>
                </a:solidFill>
                <a:latin typeface="Arial"/>
                <a:ea typeface="+mj-ea"/>
                <a:cs typeface="Arial"/>
                <a:hlinkClick r:id="rId4"/>
              </a:rPr>
              <a:t>bourdillonestevep@who.int</a:t>
            </a:r>
            <a:endParaRPr lang="en-GB" sz="2800" kern="0" dirty="0">
              <a:solidFill>
                <a:schemeClr val="tx1"/>
              </a:solidFill>
              <a:latin typeface="Arial"/>
              <a:ea typeface="+mj-ea"/>
              <a:cs typeface="Arial"/>
            </a:endParaRPr>
          </a:p>
          <a:p>
            <a:r>
              <a:rPr lang="en-GB" sz="3200" kern="0" cap="small" dirty="0" smtClean="0">
                <a:solidFill>
                  <a:schemeClr val="tx1"/>
                </a:solidFill>
                <a:latin typeface="Arial"/>
                <a:ea typeface="+mj-ea"/>
                <a:cs typeface="Arial"/>
              </a:rPr>
              <a:t> </a:t>
            </a:r>
          </a:p>
          <a:p>
            <a:r>
              <a:rPr lang="en-GB" sz="4800" kern="0" cap="small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        </a:t>
            </a:r>
          </a:p>
          <a:p>
            <a:endParaRPr lang="en-GB" sz="2800" kern="0" dirty="0" smtClean="0">
              <a:latin typeface="Arial"/>
              <a:ea typeface="+mj-ea"/>
              <a:cs typeface="Arial"/>
            </a:endParaRPr>
          </a:p>
          <a:p>
            <a:r>
              <a:rPr lang="en-GB" sz="2800" b="0" kern="0" dirty="0" smtClean="0">
                <a:latin typeface="Arial"/>
                <a:ea typeface="+mj-ea"/>
                <a:cs typeface="Arial"/>
              </a:rPr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104775" y="189187"/>
            <a:ext cx="1059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kern="0" cap="small" dirty="0">
                <a:solidFill>
                  <a:srgbClr val="FF0000"/>
                </a:solidFill>
                <a:latin typeface="Arial"/>
                <a:cs typeface="Arial"/>
              </a:rPr>
              <a:t>rapidalert@who.int</a:t>
            </a:r>
            <a:endParaRPr lang="en-GB" sz="6000" cap="small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35" y="2197975"/>
            <a:ext cx="3385690" cy="303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6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WHA65.19  (2012) - Annex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Member </a:t>
            </a:r>
            <a:r>
              <a:rPr lang="en-US" dirty="0"/>
              <a:t>State mechanism on </a:t>
            </a:r>
            <a:r>
              <a:rPr lang="en-US" dirty="0" smtClean="0"/>
              <a:t>substandard/spurious/falsely-labelled/falsified/counterfeit </a:t>
            </a:r>
            <a:r>
              <a:rPr lang="en-US" dirty="0"/>
              <a:t>medical </a:t>
            </a:r>
            <a:r>
              <a:rPr lang="en-US" dirty="0" smtClean="0"/>
              <a:t>products </a:t>
            </a:r>
            <a:endParaRPr lang="en-US" dirty="0"/>
          </a:p>
          <a:p>
            <a:r>
              <a:rPr lang="en-US" dirty="0" smtClean="0"/>
              <a:t>Goal</a:t>
            </a:r>
          </a:p>
          <a:p>
            <a:r>
              <a:rPr lang="en-US" dirty="0"/>
              <a:t>O</a:t>
            </a:r>
            <a:r>
              <a:rPr lang="en-US" dirty="0" smtClean="0"/>
              <a:t>bjectives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erms </a:t>
            </a:r>
            <a:r>
              <a:rPr lang="en-US" dirty="0"/>
              <a:t>of reference</a:t>
            </a:r>
          </a:p>
        </p:txBody>
      </p:sp>
    </p:spTree>
    <p:extLst>
      <p:ext uri="{BB962C8B-B14F-4D97-AF65-F5344CB8AC3E}">
        <p14:creationId xmlns:p14="http://schemas.microsoft.com/office/powerpoint/2010/main" val="4490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General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i="1" dirty="0" smtClean="0"/>
              <a:t>In </a:t>
            </a:r>
            <a:r>
              <a:rPr lang="en-US" i="1" dirty="0"/>
              <a:t>order to protect public health and promote access to affordable, safe, efficacious and </a:t>
            </a:r>
            <a:r>
              <a:rPr lang="en-US" i="1" dirty="0" smtClean="0"/>
              <a:t>quality medical </a:t>
            </a:r>
            <a:r>
              <a:rPr lang="en-US" i="1" dirty="0"/>
              <a:t>products, promote, through effective collaboration among Member States and the Secretariat</a:t>
            </a:r>
            <a:r>
              <a:rPr lang="en-US" i="1" dirty="0" smtClean="0"/>
              <a:t>, the </a:t>
            </a:r>
            <a:r>
              <a:rPr lang="en-US" i="1" dirty="0"/>
              <a:t>prevention and control of substandard/spurious/falsely-labelled/falsified/counterfeit </a:t>
            </a:r>
            <a:r>
              <a:rPr lang="en-US" i="1" dirty="0" smtClean="0"/>
              <a:t>medical products* </a:t>
            </a:r>
            <a:r>
              <a:rPr lang="en-US" i="1" dirty="0"/>
              <a:t>and associated activities</a:t>
            </a:r>
            <a:r>
              <a:rPr lang="en-US" i="1" dirty="0" smtClean="0"/>
              <a:t>.</a:t>
            </a:r>
            <a:r>
              <a:rPr lang="en-US" dirty="0" smtClean="0"/>
              <a:t>"</a:t>
            </a:r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2000" dirty="0"/>
              <a:t>The Member State mechanism shall use the term “substandard/spurious/falsely-labelled/falsified/counterfeit </a:t>
            </a:r>
            <a:r>
              <a:rPr lang="en-US" sz="2000" dirty="0" smtClean="0"/>
              <a:t>medical products</a:t>
            </a:r>
            <a:r>
              <a:rPr lang="en-US" sz="2000" dirty="0"/>
              <a:t>” until a definition has been endorsed by the governing bodies of WHO.</a:t>
            </a:r>
          </a:p>
        </p:txBody>
      </p:sp>
    </p:spTree>
    <p:extLst>
      <p:ext uri="{BB962C8B-B14F-4D97-AF65-F5344CB8AC3E}">
        <p14:creationId xmlns:p14="http://schemas.microsoft.com/office/powerpoint/2010/main" val="30274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5" y="1538243"/>
            <a:ext cx="9696450" cy="5068932"/>
          </a:xfrm>
        </p:spPr>
        <p:txBody>
          <a:bodyPr/>
          <a:lstStyle/>
          <a:p>
            <a:r>
              <a:rPr lang="en-US" sz="2400" dirty="0" smtClean="0"/>
              <a:t>"</a:t>
            </a:r>
            <a:r>
              <a:rPr lang="en-US" sz="2400" i="1" dirty="0" smtClean="0"/>
              <a:t>(</a:t>
            </a:r>
            <a:r>
              <a:rPr lang="en-US" sz="2400" i="1" dirty="0"/>
              <a:t>1) To identify major needs and challenges and make policy recommendations, and develop tools </a:t>
            </a:r>
            <a:r>
              <a:rPr lang="en-US" sz="2400" i="1" dirty="0" smtClean="0"/>
              <a:t>in the </a:t>
            </a:r>
            <a:r>
              <a:rPr lang="en-US" sz="2400" i="1" dirty="0"/>
              <a:t>area of prevention, detection methodologies and control of “</a:t>
            </a:r>
            <a:r>
              <a:rPr lang="en-US" sz="2400" i="1" dirty="0" smtClean="0"/>
              <a:t>substandard/spurious/falsely-labelled/falsified/counterfeit </a:t>
            </a:r>
            <a:r>
              <a:rPr lang="en-US" sz="2400" i="1" dirty="0"/>
              <a:t>medical products” in order to strengthen national and regional capacities</a:t>
            </a:r>
            <a:r>
              <a:rPr lang="en-US" sz="2400" i="1" dirty="0" smtClean="0"/>
              <a:t>.</a:t>
            </a:r>
          </a:p>
          <a:p>
            <a:r>
              <a:rPr lang="en-US" sz="2400" dirty="0"/>
              <a:t>(</a:t>
            </a:r>
            <a:r>
              <a:rPr lang="en-US" sz="2400" i="1" dirty="0"/>
              <a:t>2) To strengthen national and regional capacities in order to ensure the integrity of the </a:t>
            </a:r>
            <a:r>
              <a:rPr lang="en-US" sz="2400" i="1" dirty="0" smtClean="0"/>
              <a:t>supply chain.</a:t>
            </a:r>
          </a:p>
          <a:p>
            <a:r>
              <a:rPr lang="en-US" sz="2400" i="1" dirty="0"/>
              <a:t>(3) To exchange experiences, lessons learnt, best practices, and information on ongoing activities </a:t>
            </a:r>
            <a:r>
              <a:rPr lang="en-US" sz="2400" i="1" dirty="0" smtClean="0"/>
              <a:t>at national</a:t>
            </a:r>
            <a:r>
              <a:rPr lang="en-US" sz="2400" i="1" dirty="0"/>
              <a:t>, regional and global levels.</a:t>
            </a:r>
          </a:p>
        </p:txBody>
      </p:sp>
    </p:spTree>
    <p:extLst>
      <p:ext uri="{BB962C8B-B14F-4D97-AF65-F5344CB8AC3E}">
        <p14:creationId xmlns:p14="http://schemas.microsoft.com/office/powerpoint/2010/main" val="13546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5" y="1461331"/>
            <a:ext cx="9696450" cy="5145844"/>
          </a:xfrm>
        </p:spPr>
        <p:txBody>
          <a:bodyPr/>
          <a:lstStyle/>
          <a:p>
            <a:r>
              <a:rPr lang="en-US" sz="2400" dirty="0"/>
              <a:t>(</a:t>
            </a:r>
            <a:r>
              <a:rPr lang="en-US" sz="2400" i="1" dirty="0"/>
              <a:t>4) </a:t>
            </a:r>
            <a:r>
              <a:rPr lang="en-US" sz="2400" b="1" i="1" dirty="0"/>
              <a:t>To identify actions, activities and </a:t>
            </a:r>
            <a:r>
              <a:rPr lang="en-US" sz="2400" b="1" i="1" dirty="0" err="1"/>
              <a:t>behaviours</a:t>
            </a:r>
            <a:r>
              <a:rPr lang="en-US" sz="2400" b="1" i="1" dirty="0"/>
              <a:t> that result in “</a:t>
            </a:r>
            <a:r>
              <a:rPr lang="en-US" sz="2400" b="1" i="1" dirty="0" smtClean="0"/>
              <a:t>substandard/spurious/falsely-labelled/falsified/counterfeit </a:t>
            </a:r>
            <a:r>
              <a:rPr lang="en-US" sz="2400" b="1" i="1" dirty="0"/>
              <a:t>medical products” </a:t>
            </a:r>
            <a:r>
              <a:rPr lang="en-US" sz="2400" i="1" dirty="0"/>
              <a:t>and make recommendations, including for </a:t>
            </a:r>
            <a:r>
              <a:rPr lang="en-US" sz="2400" i="1" dirty="0" smtClean="0"/>
              <a:t>improving the quality</a:t>
            </a:r>
            <a:r>
              <a:rPr lang="en-US" sz="2400" i="1" dirty="0"/>
              <a:t>, safety and efficacy of medical products</a:t>
            </a:r>
            <a:r>
              <a:rPr lang="en-US" sz="2400" i="1" dirty="0" smtClean="0"/>
              <a:t>.</a:t>
            </a:r>
          </a:p>
          <a:p>
            <a:r>
              <a:rPr lang="en-US" sz="2400" i="1" dirty="0"/>
              <a:t>(5) To strengthen regulatory capacity and quality control laboratories at national and </a:t>
            </a:r>
            <a:r>
              <a:rPr lang="en-US" sz="2400" i="1" dirty="0" smtClean="0"/>
              <a:t>regional levels</a:t>
            </a:r>
            <a:r>
              <a:rPr lang="en-US" sz="2400" i="1" dirty="0"/>
              <a:t>, in particular for developing countries and least developed countries.</a:t>
            </a:r>
          </a:p>
          <a:p>
            <a:r>
              <a:rPr lang="en-US" sz="2400" dirty="0"/>
              <a:t>(6)</a:t>
            </a:r>
            <a:r>
              <a:rPr lang="en-US" sz="2400" i="1" dirty="0"/>
              <a:t> To collaborate with and contribute to the work of other areas of WHO that address access </a:t>
            </a:r>
            <a:r>
              <a:rPr lang="en-US" sz="2400" i="1" dirty="0" smtClean="0"/>
              <a:t>to quality</a:t>
            </a:r>
            <a:r>
              <a:rPr lang="en-US" sz="2400" i="1" dirty="0"/>
              <a:t>, safe, efficacious and affordable medical products, including, but not limited to, the supply </a:t>
            </a:r>
            <a:r>
              <a:rPr lang="en-US" sz="2400" i="1" dirty="0" smtClean="0"/>
              <a:t>and use </a:t>
            </a:r>
            <a:r>
              <a:rPr lang="en-US" sz="2400" i="1" dirty="0"/>
              <a:t>of generic medical products, which should complement measures for the prevention and control </a:t>
            </a:r>
            <a:r>
              <a:rPr lang="en-US" sz="2400" i="1" dirty="0" smtClean="0"/>
              <a:t>of “SSFFC medical </a:t>
            </a:r>
            <a:r>
              <a:rPr lang="en-US" sz="2400" i="1" dirty="0"/>
              <a:t>products”.</a:t>
            </a:r>
          </a:p>
        </p:txBody>
      </p:sp>
    </p:spTree>
    <p:extLst>
      <p:ext uri="{BB962C8B-B14F-4D97-AF65-F5344CB8AC3E}">
        <p14:creationId xmlns:p14="http://schemas.microsoft.com/office/powerpoint/2010/main" val="34321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(7) To facilitate consultation, cooperation and collaboration with relevant stakeholders in </a:t>
            </a:r>
            <a:r>
              <a:rPr lang="en-US" sz="2400" i="1" dirty="0" smtClean="0"/>
              <a:t>a transparent </a:t>
            </a:r>
            <a:r>
              <a:rPr lang="en-US" sz="2400" i="1" dirty="0"/>
              <a:t>and coordinated manner, including regional and other global efforts, from a public </a:t>
            </a:r>
            <a:r>
              <a:rPr lang="en-US" sz="2400" i="1" dirty="0" smtClean="0"/>
              <a:t>health perspective</a:t>
            </a:r>
            <a:r>
              <a:rPr lang="en-US" sz="2400" i="1" dirty="0"/>
              <a:t>.</a:t>
            </a:r>
          </a:p>
          <a:p>
            <a:r>
              <a:rPr lang="en-US" sz="2400" i="1" dirty="0"/>
              <a:t>(8) To promote cooperation and collaboration on surveillance and monitoring </a:t>
            </a:r>
            <a:r>
              <a:rPr lang="en-US" sz="2400" i="1" dirty="0" smtClean="0"/>
              <a:t>of “</a:t>
            </a:r>
            <a:r>
              <a:rPr lang="en-US" sz="2400" i="1" dirty="0"/>
              <a:t>substandard/spurious/falsely-labelled/falsified/counterfeit medical products”.</a:t>
            </a:r>
          </a:p>
          <a:p>
            <a:r>
              <a:rPr lang="en-US" sz="2400" i="1" dirty="0"/>
              <a:t>(9) To further develop definitions of “</a:t>
            </a:r>
            <a:r>
              <a:rPr lang="en-US" sz="2400" i="1" dirty="0" smtClean="0"/>
              <a:t>substandard/spurious/falsely-labelled/falsified/counterfeit medical </a:t>
            </a:r>
            <a:r>
              <a:rPr lang="en-US" sz="2400" i="1" dirty="0"/>
              <a:t>products” that focus on the protection of public health</a:t>
            </a:r>
            <a:r>
              <a:rPr lang="en-US" sz="2400" i="1" dirty="0" smtClean="0"/>
              <a:t>."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612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(1) The Member State mechanism will be open to all Member States</a:t>
            </a:r>
            <a:r>
              <a:rPr lang="en-US" sz="2400" i="1" dirty="0" smtClean="0"/>
              <a:t>.* </a:t>
            </a:r>
            <a:r>
              <a:rPr lang="en-US" sz="2400" i="1" dirty="0"/>
              <a:t>The Member </a:t>
            </a:r>
            <a:r>
              <a:rPr lang="en-US" sz="2400" i="1" dirty="0" smtClean="0"/>
              <a:t>State mechanism </a:t>
            </a:r>
            <a:r>
              <a:rPr lang="en-US" sz="2400" i="1" dirty="0"/>
              <a:t>should include expertise in national health and medical products regulatory matters.</a:t>
            </a:r>
          </a:p>
          <a:p>
            <a:r>
              <a:rPr lang="en-US" sz="2400" i="1" dirty="0"/>
              <a:t>(2) The Member State mechanism may establish </a:t>
            </a:r>
            <a:r>
              <a:rPr lang="en-US" sz="2400" b="1" i="1" dirty="0"/>
              <a:t>subsidiary working groups</a:t>
            </a:r>
            <a:r>
              <a:rPr lang="en-US" sz="2400" i="1" dirty="0"/>
              <a:t> from among </a:t>
            </a:r>
            <a:r>
              <a:rPr lang="en-US" sz="2400" i="1" dirty="0" smtClean="0"/>
              <a:t>its members </a:t>
            </a:r>
            <a:r>
              <a:rPr lang="en-US" sz="2400" i="1" dirty="0"/>
              <a:t>to consider and make recommendations on specific issues.</a:t>
            </a:r>
          </a:p>
          <a:p>
            <a:r>
              <a:rPr lang="en-US" sz="2400" i="1" dirty="0"/>
              <a:t>(3) Regional groups will provide input into the Member State mechanism as appropriate.</a:t>
            </a:r>
          </a:p>
          <a:p>
            <a:pPr>
              <a:spcBef>
                <a:spcPts val="1200"/>
              </a:spcBef>
            </a:pPr>
            <a:r>
              <a:rPr lang="en-US" sz="2400" i="1" dirty="0"/>
              <a:t>(4) The Member State mechanism shall make use of existing WHO </a:t>
            </a:r>
            <a:r>
              <a:rPr lang="en-US" sz="2400" i="1" dirty="0" smtClean="0"/>
              <a:t>structures.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i="1" dirty="0" smtClean="0"/>
              <a:t>	* </a:t>
            </a:r>
            <a:r>
              <a:rPr lang="en-US" sz="2000" dirty="0"/>
              <a:t>And, where applicable, regional economic integration organizations.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079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The first meeting of the Member State </a:t>
            </a:r>
            <a:r>
              <a:rPr lang="en-GB" sz="3200" dirty="0"/>
              <a:t>m</a:t>
            </a:r>
            <a:r>
              <a:rPr lang="en-GB" sz="3200" dirty="0" smtClean="0"/>
              <a:t>echanism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1519" y="1612322"/>
            <a:ext cx="9185564" cy="5084762"/>
          </a:xfrm>
        </p:spPr>
        <p:txBody>
          <a:bodyPr/>
          <a:lstStyle/>
          <a:p>
            <a:r>
              <a:rPr lang="en-GB" sz="2400" b="1" dirty="0" smtClean="0"/>
              <a:t>Held in Buenos Aires, Argentina from 19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-21</a:t>
            </a:r>
            <a:r>
              <a:rPr lang="en-GB" sz="2400" b="1" baseline="30000" dirty="0" smtClean="0"/>
              <a:t>st</a:t>
            </a:r>
            <a:r>
              <a:rPr lang="en-GB" sz="2400" b="1" dirty="0" smtClean="0"/>
              <a:t> November 2012</a:t>
            </a:r>
          </a:p>
          <a:p>
            <a:r>
              <a:rPr lang="en-GB" sz="2400" b="1" dirty="0" smtClean="0"/>
              <a:t>Chairperson: H.E. Ambassador Umunna Humphrey Orjiako of Nigeria</a:t>
            </a:r>
          </a:p>
          <a:p>
            <a:r>
              <a:rPr lang="en-US" sz="2400" b="1" dirty="0"/>
              <a:t>Vice-Chairpersons:</a:t>
            </a:r>
            <a:r>
              <a:rPr lang="en-US" sz="2400" dirty="0"/>
              <a:t> </a:t>
            </a:r>
            <a:r>
              <a:rPr lang="en-US" sz="2400" dirty="0" err="1"/>
              <a:t>Iskari</a:t>
            </a:r>
            <a:r>
              <a:rPr lang="en-US" sz="2400" dirty="0"/>
              <a:t> </a:t>
            </a:r>
            <a:r>
              <a:rPr lang="en-US" sz="2400" dirty="0" err="1"/>
              <a:t>Fute</a:t>
            </a:r>
            <a:r>
              <a:rPr lang="en-US" sz="2400" dirty="0"/>
              <a:t> of the United Republic of Tanzania, Colin McIff of the United </a:t>
            </a:r>
            <a:r>
              <a:rPr lang="en-US" sz="2400" dirty="0" smtClean="0"/>
              <a:t>States of </a:t>
            </a:r>
            <a:r>
              <a:rPr lang="en-US" sz="2400" dirty="0"/>
              <a:t>America, </a:t>
            </a:r>
            <a:r>
              <a:rPr lang="en-US" sz="2400" dirty="0" err="1"/>
              <a:t>Ahsan</a:t>
            </a:r>
            <a:r>
              <a:rPr lang="en-US" sz="2400" dirty="0"/>
              <a:t> </a:t>
            </a:r>
            <a:r>
              <a:rPr lang="en-US" sz="2400" dirty="0" err="1"/>
              <a:t>Nabeel</a:t>
            </a:r>
            <a:r>
              <a:rPr lang="en-US" sz="2400" dirty="0"/>
              <a:t> of Pakistan, Roland Driece of the Netherlands, </a:t>
            </a:r>
            <a:r>
              <a:rPr lang="en-US" sz="2400" dirty="0" err="1"/>
              <a:t>Hemant</a:t>
            </a:r>
            <a:r>
              <a:rPr lang="en-US" sz="2400" dirty="0"/>
              <a:t> </a:t>
            </a:r>
            <a:r>
              <a:rPr lang="en-US" sz="2400" dirty="0" err="1"/>
              <a:t>Kotalwar</a:t>
            </a:r>
            <a:r>
              <a:rPr lang="en-US" sz="2400" dirty="0"/>
              <a:t> of India</a:t>
            </a:r>
            <a:r>
              <a:rPr lang="en-US" sz="2400" dirty="0" smtClean="0"/>
              <a:t>, and </a:t>
            </a:r>
            <a:r>
              <a:rPr lang="en-US" sz="2400" dirty="0"/>
              <a:t>Ruth Lee Choo Ai of Singapore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4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1159</Words>
  <Application>Microsoft Office PowerPoint</Application>
  <PresentationFormat>Custom</PresentationFormat>
  <Paragraphs>169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master</vt:lpstr>
      <vt:lpstr>1_master</vt:lpstr>
      <vt:lpstr>PowerPoint Presentation</vt:lpstr>
      <vt:lpstr>World Health Assembly Resolution (WHA) 65.19, 2012</vt:lpstr>
      <vt:lpstr>WHA65.19  (2012) - Annex </vt:lpstr>
      <vt:lpstr>General goal</vt:lpstr>
      <vt:lpstr>Objectives</vt:lpstr>
      <vt:lpstr>Objectives</vt:lpstr>
      <vt:lpstr>Objectives</vt:lpstr>
      <vt:lpstr>Structure</vt:lpstr>
      <vt:lpstr>The first meeting of the Member State mechanism</vt:lpstr>
      <vt:lpstr>First meeting of the Member State mechanism</vt:lpstr>
      <vt:lpstr> SSFFC Member state mechanism 2013 </vt:lpstr>
      <vt:lpstr>Recent case of "SSFFC" medical product</vt:lpstr>
      <vt:lpstr>Rapid Alert – Coartem – West Africa ( Artemether /Lumefantrine)</vt:lpstr>
      <vt:lpstr>       Rapid Alert - Postinor 2 – African Region     (Levonogestrel)</vt:lpstr>
      <vt:lpstr>Project on SSFFC surveillance </vt:lpstr>
      <vt:lpstr>Mission</vt:lpstr>
      <vt:lpstr>Reporting Tool: Rapid Alert Form</vt:lpstr>
      <vt:lpstr>Risk Assessment</vt:lpstr>
      <vt:lpstr>Program Deployment</vt:lpstr>
      <vt:lpstr>Next Steps</vt:lpstr>
      <vt:lpstr>                                       </vt:lpstr>
    </vt:vector>
  </TitlesOfParts>
  <Company>World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</dc:title>
  <dc:subject>WHO template and recommendations</dc:subject>
  <dc:creator>kopps@who.int</dc:creator>
  <cp:keywords>communication, photos, text</cp:keywords>
  <cp:lastModifiedBy>DE JONCHEERE, Cornelis</cp:lastModifiedBy>
  <cp:revision>165</cp:revision>
  <cp:lastPrinted>2013-07-16T11:42:39Z</cp:lastPrinted>
  <dcterms:created xsi:type="dcterms:W3CDTF">2005-03-01T08:26:43Z</dcterms:created>
  <dcterms:modified xsi:type="dcterms:W3CDTF">2013-09-06T15:53:47Z</dcterms:modified>
  <cp:category>Guidelines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