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874" autoAdjust="0"/>
    <p:restoredTop sz="92756" autoAdjust="0"/>
  </p:normalViewPr>
  <p:slideViewPr>
    <p:cSldViewPr snapToGrid="0">
      <p:cViewPr varScale="1">
        <p:scale>
          <a:sx n="116" d="100"/>
          <a:sy n="116" d="100"/>
        </p:scale>
        <p:origin x="-172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FF9900"/>
            </a:solidFill>
            <a:ln w="1456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CRI</c:v>
                </c:pt>
                <c:pt idx="5">
                  <c:v>SLV</c:v>
                </c:pt>
                <c:pt idx="6">
                  <c:v>CHL</c:v>
                </c:pt>
                <c:pt idx="7">
                  <c:v>BRA</c:v>
                </c:pt>
                <c:pt idx="8">
                  <c:v>DOM</c:v>
                </c:pt>
                <c:pt idx="9">
                  <c:v>PAN</c:v>
                </c:pt>
                <c:pt idx="10">
                  <c:v>VEN</c:v>
                </c:pt>
                <c:pt idx="11">
                  <c:v>HND</c:v>
                </c:pt>
                <c:pt idx="12">
                  <c:v>ARG</c:v>
                </c:pt>
                <c:pt idx="13">
                  <c:v>PER</c:v>
                </c:pt>
                <c:pt idx="14">
                  <c:v>COL</c:v>
                </c:pt>
                <c:pt idx="15">
                  <c:v>MEX</c:v>
                </c:pt>
                <c:pt idx="16">
                  <c:v>HTI</c:v>
                </c:pt>
                <c:pt idx="17">
                  <c:v>BOL</c:v>
                </c:pt>
                <c:pt idx="18">
                  <c:v>CAN</c:v>
                </c:pt>
                <c:pt idx="19">
                  <c:v>CUB</c:v>
                </c:pt>
                <c:pt idx="20">
                  <c:v>NIC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17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21</c:v>
                </c:pt>
                <c:pt idx="6">
                  <c:v>20</c:v>
                </c:pt>
                <c:pt idx="7">
                  <c:v>82</c:v>
                </c:pt>
                <c:pt idx="8">
                  <c:v>6</c:v>
                </c:pt>
                <c:pt idx="9">
                  <c:v>2</c:v>
                </c:pt>
                <c:pt idx="10">
                  <c:v>10</c:v>
                </c:pt>
                <c:pt idx="11">
                  <c:v>6</c:v>
                </c:pt>
                <c:pt idx="12">
                  <c:v>17</c:v>
                </c:pt>
                <c:pt idx="13">
                  <c:v>5</c:v>
                </c:pt>
                <c:pt idx="14">
                  <c:v>8</c:v>
                </c:pt>
                <c:pt idx="15">
                  <c:v>26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456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CRI</c:v>
                </c:pt>
                <c:pt idx="5">
                  <c:v>SLV</c:v>
                </c:pt>
                <c:pt idx="6">
                  <c:v>CHL</c:v>
                </c:pt>
                <c:pt idx="7">
                  <c:v>BRA</c:v>
                </c:pt>
                <c:pt idx="8">
                  <c:v>DOM</c:v>
                </c:pt>
                <c:pt idx="9">
                  <c:v>PAN</c:v>
                </c:pt>
                <c:pt idx="10">
                  <c:v>VEN</c:v>
                </c:pt>
                <c:pt idx="11">
                  <c:v>HND</c:v>
                </c:pt>
                <c:pt idx="12">
                  <c:v>ARG</c:v>
                </c:pt>
                <c:pt idx="13">
                  <c:v>PER</c:v>
                </c:pt>
                <c:pt idx="14">
                  <c:v>COL</c:v>
                </c:pt>
                <c:pt idx="15">
                  <c:v>MEX</c:v>
                </c:pt>
                <c:pt idx="16">
                  <c:v>HTI</c:v>
                </c:pt>
                <c:pt idx="17">
                  <c:v>BOL</c:v>
                </c:pt>
                <c:pt idx="18">
                  <c:v>CAN</c:v>
                </c:pt>
                <c:pt idx="19">
                  <c:v>CUB</c:v>
                </c:pt>
                <c:pt idx="20">
                  <c:v>NIC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20</c:v>
                </c:pt>
                <c:pt idx="4">
                  <c:v>11</c:v>
                </c:pt>
                <c:pt idx="5">
                  <c:v>37</c:v>
                </c:pt>
                <c:pt idx="6">
                  <c:v>56</c:v>
                </c:pt>
                <c:pt idx="7">
                  <c:v>277</c:v>
                </c:pt>
                <c:pt idx="8">
                  <c:v>29</c:v>
                </c:pt>
                <c:pt idx="9">
                  <c:v>10</c:v>
                </c:pt>
                <c:pt idx="10">
                  <c:v>52</c:v>
                </c:pt>
                <c:pt idx="11">
                  <c:v>43</c:v>
                </c:pt>
                <c:pt idx="12">
                  <c:v>155</c:v>
                </c:pt>
                <c:pt idx="13">
                  <c:v>77</c:v>
                </c:pt>
                <c:pt idx="14">
                  <c:v>136</c:v>
                </c:pt>
                <c:pt idx="15">
                  <c:v>521</c:v>
                </c:pt>
                <c:pt idx="16">
                  <c:v>23</c:v>
                </c:pt>
                <c:pt idx="17">
                  <c:v>48</c:v>
                </c:pt>
                <c:pt idx="18">
                  <c:v>24</c:v>
                </c:pt>
                <c:pt idx="19">
                  <c:v>16</c:v>
                </c:pt>
                <c:pt idx="20">
                  <c:v>17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6466944"/>
        <c:axId val="46473216"/>
      </c:barChart>
      <c:catAx>
        <c:axId val="4646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47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473216"/>
        <c:scaling>
          <c:orientation val="minMax"/>
        </c:scaling>
        <c:delete val="0"/>
        <c:axPos val="l"/>
        <c:majorGridlines>
          <c:spPr>
            <a:ln w="364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Percentage</a:t>
                </a:r>
              </a:p>
            </c:rich>
          </c:tx>
          <c:layout>
            <c:manualLayout>
              <c:xMode val="edge"/>
              <c:yMode val="edge"/>
              <c:x val="5.9520591633292909E-2"/>
              <c:y val="0.37056738427927721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466944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086D-5826-4DC6-AD5F-F03DD9894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5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264CA-0674-4D40-A1D0-2918D610A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7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C3FA-C13D-4551-92D7-E18580FB8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E92A-5F6F-458E-9873-3CF8A2FF5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6A98-9577-4356-A719-041B9B9D9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63FE-65DA-4BAA-8339-02D7A1E6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A4B5C-A9CB-49FB-9A87-04EDB1C96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9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3933-A8A0-4E76-BC6F-0B9FB329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2E32-CB04-4444-BE8C-E6C6F036D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47AD7-385D-420F-BE69-B1C770352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656A-0FF9-416F-8D61-540B58F4E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3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A29503-1BCA-4935-A819-BEADD3B5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63588"/>
          </a:xfrm>
        </p:spPr>
        <p:txBody>
          <a:bodyPr/>
          <a:lstStyle/>
          <a:p>
            <a:pPr eaLnBrk="1" hangingPunct="1"/>
            <a:r>
              <a:rPr lang="en-US" altLang="en-US" sz="2200" b="1" dirty="0" smtClean="0"/>
              <a:t>Proportion of 2013 Acute Flaccid Paralysis (AFP) Cases Pending Classification by Country*, 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40897791"/>
              </p:ext>
            </p:extLst>
          </p:nvPr>
        </p:nvGraphicFramePr>
        <p:xfrm>
          <a:off x="-504749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301" y="6365160"/>
            <a:ext cx="21022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b="1" dirty="0" smtClean="0"/>
              <a:t>* Data </a:t>
            </a:r>
            <a:r>
              <a:rPr lang="en-US" altLang="en-US" sz="1000" b="1" dirty="0"/>
              <a:t>as of </a:t>
            </a:r>
            <a:r>
              <a:rPr lang="en-US" altLang="en-US" sz="1000" b="1" dirty="0" smtClean="0"/>
              <a:t>15 </a:t>
            </a:r>
            <a:r>
              <a:rPr lang="en-US" altLang="en-US" sz="1000" b="1" dirty="0"/>
              <a:t>F</a:t>
            </a:r>
            <a:r>
              <a:rPr lang="en-US" altLang="en-US" sz="1000" b="1" dirty="0" smtClean="0"/>
              <a:t>ebruary 2014</a:t>
            </a:r>
            <a:br>
              <a:rPr lang="en-US" altLang="en-US" sz="1000" b="1" dirty="0" smtClean="0"/>
            </a:br>
            <a:r>
              <a:rPr lang="en-US" altLang="en-US" sz="1000" dirty="0" smtClean="0"/>
              <a:t>Source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Country Reports in PAHO</a:t>
            </a:r>
            <a:r>
              <a:rPr lang="en-US" altLang="en-US" sz="1200" b="1" dirty="0"/>
              <a:t>	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39976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12</a:t>
            </a:r>
            <a:endParaRPr lang="en-US" altLang="en-US" sz="1000" dirty="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318036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76</a:t>
            </a:r>
            <a:endParaRPr lang="en-US" altLang="en-US" sz="1000" dirty="0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76526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18</a:t>
            </a:r>
            <a:endParaRPr lang="en-US" altLang="en-US" sz="1000" dirty="0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2024857" y="1281417"/>
            <a:ext cx="36988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33</a:t>
            </a:r>
            <a:endParaRPr lang="en-US" altLang="en-US" sz="1000" dirty="0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28240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58</a:t>
            </a:r>
            <a:endParaRPr lang="en-US" altLang="en-US" sz="1000" dirty="0"/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3509476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359</a:t>
            </a:r>
            <a:endParaRPr lang="en-US" altLang="en-US" sz="1000" dirty="0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7098349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50</a:t>
            </a:r>
            <a:endParaRPr lang="en-US" altLang="en-US" sz="1000" dirty="0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747374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24</a:t>
            </a:r>
            <a:endParaRPr lang="en-US" altLang="en-US" sz="1000" dirty="0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497671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49</a:t>
            </a:r>
            <a:endParaRPr lang="en-US" altLang="en-US" sz="1000" dirty="0"/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674451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24</a:t>
            </a:r>
            <a:endParaRPr lang="en-US" altLang="en-US" sz="1000" dirty="0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7796189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16</a:t>
            </a:r>
            <a:endParaRPr lang="en-US" altLang="en-US" sz="1000" dirty="0"/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8561046" y="1281496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</a:t>
            </a:r>
            <a:endParaRPr lang="en-US" altLang="en-US" sz="1000" dirty="0"/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5977054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144</a:t>
            </a:r>
            <a:endParaRPr lang="en-US" altLang="en-US" sz="1000" dirty="0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5267830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172</a:t>
            </a:r>
            <a:endParaRPr lang="en-US" altLang="en-US" sz="1000" dirty="0"/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6357880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547</a:t>
            </a:r>
            <a:endParaRPr lang="en-US" altLang="en-US" sz="1000" dirty="0"/>
          </a:p>
        </p:txBody>
      </p:sp>
      <p:sp>
        <p:nvSpPr>
          <p:cNvPr id="2069" name="Text Box 24"/>
          <p:cNvSpPr txBox="1">
            <a:spLocks noChangeArrowheads="1"/>
          </p:cNvSpPr>
          <p:nvPr/>
        </p:nvSpPr>
        <p:spPr bwMode="auto">
          <a:xfrm>
            <a:off x="81819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17</a:t>
            </a:r>
            <a:endParaRPr lang="en-US" altLang="en-US" sz="1000" dirty="0"/>
          </a:p>
        </p:txBody>
      </p:sp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247745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18</a:t>
            </a:r>
            <a:endParaRPr lang="en-US" altLang="en-US" sz="1000" dirty="0"/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103772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18</a:t>
            </a:r>
            <a:endParaRPr lang="en-US" altLang="en-US" sz="1000" dirty="0"/>
          </a:p>
        </p:txBody>
      </p:sp>
      <p:sp>
        <p:nvSpPr>
          <p:cNvPr id="2072" name="Text Box 28"/>
          <p:cNvSpPr txBox="1">
            <a:spLocks noChangeArrowheads="1"/>
          </p:cNvSpPr>
          <p:nvPr/>
        </p:nvSpPr>
        <p:spPr bwMode="auto">
          <a:xfrm>
            <a:off x="746247" y="1282290"/>
            <a:ext cx="20358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/>
              <a:t>N =</a:t>
            </a: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62370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62</a:t>
            </a:r>
            <a:endParaRPr lang="en-US" altLang="en-US" sz="1000" dirty="0"/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680320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82</a:t>
            </a:r>
            <a:endParaRPr lang="en-US" altLang="en-US" sz="1000" dirty="0"/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90433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35</a:t>
            </a:r>
            <a:endParaRPr lang="en-US" altLang="en-US" sz="1000" dirty="0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25365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12</a:t>
            </a:r>
            <a:endParaRPr lang="en-US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49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Proportion of 2013 Acute Flaccid Paralysis (AFP) Cases Pending Classification by Country*,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62</cp:revision>
  <dcterms:created xsi:type="dcterms:W3CDTF">2007-11-01T14:35:31Z</dcterms:created>
  <dcterms:modified xsi:type="dcterms:W3CDTF">2014-02-20T20:22:22Z</dcterms:modified>
</cp:coreProperties>
</file>