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8989"/>
    <a:srgbClr val="FFFF99"/>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2" autoAdjust="0"/>
    <p:restoredTop sz="92756" autoAdjust="0"/>
  </p:normalViewPr>
  <p:slideViewPr>
    <p:cSldViewPr snapToGrid="0">
      <p:cViewPr varScale="1">
        <p:scale>
          <a:sx n="112" d="100"/>
          <a:sy n="112" d="100"/>
        </p:scale>
        <p:origin x="-1797" y="-9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64086D-5826-4DC6-AD5F-F03DD989462B}" type="slidenum">
              <a:rPr lang="en-US" smtClean="0"/>
              <a:pPr>
                <a:defRPr/>
              </a:pPr>
              <a:t>‹#›</a:t>
            </a:fld>
            <a:endParaRPr lang="en-US"/>
          </a:p>
        </p:txBody>
      </p:sp>
    </p:spTree>
    <p:extLst>
      <p:ext uri="{BB962C8B-B14F-4D97-AF65-F5344CB8AC3E}">
        <p14:creationId xmlns:p14="http://schemas.microsoft.com/office/powerpoint/2010/main" val="327883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9264CA-0674-4D40-A1D0-2918D610AB6B}" type="slidenum">
              <a:rPr lang="en-US" smtClean="0"/>
              <a:pPr>
                <a:defRPr/>
              </a:pPr>
              <a:t>‹#›</a:t>
            </a:fld>
            <a:endParaRPr lang="en-US"/>
          </a:p>
        </p:txBody>
      </p:sp>
    </p:spTree>
    <p:extLst>
      <p:ext uri="{BB962C8B-B14F-4D97-AF65-F5344CB8AC3E}">
        <p14:creationId xmlns:p14="http://schemas.microsoft.com/office/powerpoint/2010/main" val="411556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ABC3FA-C13D-4551-92D7-E18580FB8255}" type="slidenum">
              <a:rPr lang="en-US" smtClean="0"/>
              <a:pPr>
                <a:defRPr/>
              </a:pPr>
              <a:t>‹#›</a:t>
            </a:fld>
            <a:endParaRPr lang="en-US"/>
          </a:p>
        </p:txBody>
      </p:sp>
    </p:spTree>
    <p:extLst>
      <p:ext uri="{BB962C8B-B14F-4D97-AF65-F5344CB8AC3E}">
        <p14:creationId xmlns:p14="http://schemas.microsoft.com/office/powerpoint/2010/main" val="2957670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764FCD-0B2A-4C8D-B6D1-FA5473A767FB}" type="slidenum">
              <a:rPr lang="en-US"/>
              <a:pPr>
                <a:defRPr/>
              </a:pPr>
              <a:t>‹#›</a:t>
            </a:fld>
            <a:endParaRPr lang="en-US"/>
          </a:p>
        </p:txBody>
      </p:sp>
    </p:spTree>
    <p:extLst>
      <p:ext uri="{BB962C8B-B14F-4D97-AF65-F5344CB8AC3E}">
        <p14:creationId xmlns:p14="http://schemas.microsoft.com/office/powerpoint/2010/main" val="53324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07E92A-5F6F-458E-9873-3CF8A2FF57DC}" type="slidenum">
              <a:rPr lang="en-US" smtClean="0"/>
              <a:pPr>
                <a:defRPr/>
              </a:pPr>
              <a:t>‹#›</a:t>
            </a:fld>
            <a:endParaRPr lang="en-US"/>
          </a:p>
        </p:txBody>
      </p:sp>
    </p:spTree>
    <p:extLst>
      <p:ext uri="{BB962C8B-B14F-4D97-AF65-F5344CB8AC3E}">
        <p14:creationId xmlns:p14="http://schemas.microsoft.com/office/powerpoint/2010/main" val="32235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9A6A98-9577-4356-A719-041B9B9D962C}" type="slidenum">
              <a:rPr lang="en-US" smtClean="0"/>
              <a:pPr>
                <a:defRPr/>
              </a:pPr>
              <a:t>‹#›</a:t>
            </a:fld>
            <a:endParaRPr lang="en-US"/>
          </a:p>
        </p:txBody>
      </p:sp>
    </p:spTree>
    <p:extLst>
      <p:ext uri="{BB962C8B-B14F-4D97-AF65-F5344CB8AC3E}">
        <p14:creationId xmlns:p14="http://schemas.microsoft.com/office/powerpoint/2010/main" val="150784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FE63FE-65DA-4BAA-8339-02D7A1E6A6AA}" type="slidenum">
              <a:rPr lang="en-US" smtClean="0"/>
              <a:pPr>
                <a:defRPr/>
              </a:pPr>
              <a:t>‹#›</a:t>
            </a:fld>
            <a:endParaRPr lang="en-US"/>
          </a:p>
        </p:txBody>
      </p:sp>
    </p:spTree>
    <p:extLst>
      <p:ext uri="{BB962C8B-B14F-4D97-AF65-F5344CB8AC3E}">
        <p14:creationId xmlns:p14="http://schemas.microsoft.com/office/powerpoint/2010/main" val="118883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A9A4B5C-A9CB-49FB-9A87-04EDB1C9639E}" type="slidenum">
              <a:rPr lang="en-US" smtClean="0"/>
              <a:pPr>
                <a:defRPr/>
              </a:pPr>
              <a:t>‹#›</a:t>
            </a:fld>
            <a:endParaRPr lang="en-US"/>
          </a:p>
        </p:txBody>
      </p:sp>
    </p:spTree>
    <p:extLst>
      <p:ext uri="{BB962C8B-B14F-4D97-AF65-F5344CB8AC3E}">
        <p14:creationId xmlns:p14="http://schemas.microsoft.com/office/powerpoint/2010/main" val="210781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B893933-A8A0-4E76-BC6F-0B9FB329F53D}" type="slidenum">
              <a:rPr lang="en-US" smtClean="0"/>
              <a:pPr>
                <a:defRPr/>
              </a:pPr>
              <a:t>‹#›</a:t>
            </a:fld>
            <a:endParaRPr lang="en-US"/>
          </a:p>
        </p:txBody>
      </p:sp>
    </p:spTree>
    <p:extLst>
      <p:ext uri="{BB962C8B-B14F-4D97-AF65-F5344CB8AC3E}">
        <p14:creationId xmlns:p14="http://schemas.microsoft.com/office/powerpoint/2010/main" val="341663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422E32-CB04-4444-BE8C-E6C6F036DD3C}" type="slidenum">
              <a:rPr lang="en-US" smtClean="0"/>
              <a:pPr>
                <a:defRPr/>
              </a:pPr>
              <a:t>‹#›</a:t>
            </a:fld>
            <a:endParaRPr lang="en-US"/>
          </a:p>
        </p:txBody>
      </p:sp>
    </p:spTree>
    <p:extLst>
      <p:ext uri="{BB962C8B-B14F-4D97-AF65-F5344CB8AC3E}">
        <p14:creationId xmlns:p14="http://schemas.microsoft.com/office/powerpoint/2010/main" val="86791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C47AD7-385D-420F-BE69-B1C7703526E3}" type="slidenum">
              <a:rPr lang="en-US" smtClean="0"/>
              <a:pPr>
                <a:defRPr/>
              </a:pPr>
              <a:t>‹#›</a:t>
            </a:fld>
            <a:endParaRPr lang="en-US"/>
          </a:p>
        </p:txBody>
      </p:sp>
    </p:spTree>
    <p:extLst>
      <p:ext uri="{BB962C8B-B14F-4D97-AF65-F5344CB8AC3E}">
        <p14:creationId xmlns:p14="http://schemas.microsoft.com/office/powerpoint/2010/main" val="206341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845656A-0FF9-416F-8D61-540B58F4EF0B}" type="slidenum">
              <a:rPr lang="en-US" smtClean="0"/>
              <a:pPr>
                <a:defRPr/>
              </a:pPr>
              <a:t>‹#›</a:t>
            </a:fld>
            <a:endParaRPr lang="en-US"/>
          </a:p>
        </p:txBody>
      </p:sp>
    </p:spTree>
    <p:extLst>
      <p:ext uri="{BB962C8B-B14F-4D97-AF65-F5344CB8AC3E}">
        <p14:creationId xmlns:p14="http://schemas.microsoft.com/office/powerpoint/2010/main" val="23434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A29503-1BCA-4935-A819-BEADD3B519A5}" type="slidenum">
              <a:rPr lang="en-US" smtClean="0"/>
              <a:pPr>
                <a:defRPr/>
              </a:pPr>
              <a:t>‹#›</a:t>
            </a:fld>
            <a:endParaRPr lang="en-US"/>
          </a:p>
        </p:txBody>
      </p:sp>
    </p:spTree>
    <p:extLst>
      <p:ext uri="{BB962C8B-B14F-4D97-AF65-F5344CB8AC3E}">
        <p14:creationId xmlns:p14="http://schemas.microsoft.com/office/powerpoint/2010/main" val="32364213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6" descr="horizontal WHO .pdf"/>
          <p:cNvPicPr>
            <a:picLocks noChangeAspect="1"/>
          </p:cNvPicPr>
          <p:nvPr/>
        </p:nvPicPr>
        <p:blipFill>
          <a:blip r:embed="rId2"/>
          <a:srcRect/>
          <a:stretch>
            <a:fillRect/>
          </a:stretch>
        </p:blipFill>
        <p:spPr bwMode="auto">
          <a:xfrm>
            <a:off x="6630988" y="6167318"/>
            <a:ext cx="2513012" cy="739775"/>
          </a:xfrm>
          <a:prstGeom prst="rect">
            <a:avLst/>
          </a:prstGeom>
          <a:noFill/>
          <a:ln w="9525">
            <a:noFill/>
            <a:miter lim="800000"/>
            <a:headEnd/>
            <a:tailEnd/>
          </a:ln>
        </p:spPr>
      </p:pic>
      <p:sp>
        <p:nvSpPr>
          <p:cNvPr id="31" name="Rectangle 29"/>
          <p:cNvSpPr txBox="1">
            <a:spLocks noChangeArrowheads="1"/>
          </p:cNvSpPr>
          <p:nvPr/>
        </p:nvSpPr>
        <p:spPr bwMode="auto">
          <a:xfrm>
            <a:off x="0" y="3458"/>
            <a:ext cx="91440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b="1" dirty="0" smtClean="0">
                <a:solidFill>
                  <a:schemeClr val="tx1"/>
                </a:solidFill>
              </a:rPr>
              <a:t>Non-polio AFP Rate</a:t>
            </a:r>
            <a:endParaRPr lang="es-ES_tradnl" altLang="en-US" sz="2800" b="1" kern="0" dirty="0" smtClean="0">
              <a:solidFill>
                <a:schemeClr val="tx1"/>
              </a:solidFill>
            </a:endParaRPr>
          </a:p>
        </p:txBody>
      </p:sp>
      <p:sp>
        <p:nvSpPr>
          <p:cNvPr id="57" name="Rectangle 5"/>
          <p:cNvSpPr>
            <a:spLocks noChangeArrowheads="1"/>
          </p:cNvSpPr>
          <p:nvPr/>
        </p:nvSpPr>
        <p:spPr bwMode="auto">
          <a:xfrm>
            <a:off x="180975" y="4873625"/>
            <a:ext cx="381000" cy="2286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6"/>
          <p:cNvSpPr>
            <a:spLocks noChangeArrowheads="1"/>
          </p:cNvSpPr>
          <p:nvPr/>
        </p:nvSpPr>
        <p:spPr bwMode="auto">
          <a:xfrm>
            <a:off x="1298575" y="4879975"/>
            <a:ext cx="3810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latin typeface="Times New Roman" pitchFamily="18" charset="0"/>
            </a:endParaRPr>
          </a:p>
        </p:txBody>
      </p:sp>
      <p:sp>
        <p:nvSpPr>
          <p:cNvPr id="59" name="Rectangle 7"/>
          <p:cNvSpPr>
            <a:spLocks noChangeArrowheads="1"/>
          </p:cNvSpPr>
          <p:nvPr/>
        </p:nvSpPr>
        <p:spPr bwMode="auto">
          <a:xfrm>
            <a:off x="180975" y="5260975"/>
            <a:ext cx="381000" cy="2286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Text Box 8"/>
          <p:cNvSpPr txBox="1">
            <a:spLocks noChangeArrowheads="1"/>
          </p:cNvSpPr>
          <p:nvPr/>
        </p:nvSpPr>
        <p:spPr bwMode="auto">
          <a:xfrm>
            <a:off x="622300" y="4814888"/>
            <a:ext cx="550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chemeClr val="tx1">
                    <a:lumMod val="65000"/>
                    <a:lumOff val="35000"/>
                  </a:schemeClr>
                </a:solidFill>
                <a:latin typeface="Times New Roman" pitchFamily="18" charset="0"/>
              </a:rPr>
              <a:t>&lt; 0.5</a:t>
            </a:r>
          </a:p>
        </p:txBody>
      </p:sp>
      <p:sp>
        <p:nvSpPr>
          <p:cNvPr id="61" name="Text Box 9"/>
          <p:cNvSpPr txBox="1">
            <a:spLocks noChangeArrowheads="1"/>
          </p:cNvSpPr>
          <p:nvPr/>
        </p:nvSpPr>
        <p:spPr bwMode="auto">
          <a:xfrm>
            <a:off x="1703388" y="4814888"/>
            <a:ext cx="909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chemeClr val="tx1">
                    <a:lumMod val="65000"/>
                    <a:lumOff val="35000"/>
                  </a:schemeClr>
                </a:solidFill>
                <a:latin typeface="Times New Roman" pitchFamily="18" charset="0"/>
              </a:rPr>
              <a:t> 0.5 - 0.99</a:t>
            </a:r>
          </a:p>
        </p:txBody>
      </p:sp>
      <p:sp>
        <p:nvSpPr>
          <p:cNvPr id="62" name="Text Box 10"/>
          <p:cNvSpPr txBox="1">
            <a:spLocks noChangeArrowheads="1"/>
          </p:cNvSpPr>
          <p:nvPr/>
        </p:nvSpPr>
        <p:spPr bwMode="auto">
          <a:xfrm>
            <a:off x="492125" y="5195888"/>
            <a:ext cx="506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chemeClr val="tx1">
                    <a:lumMod val="65000"/>
                    <a:lumOff val="35000"/>
                  </a:schemeClr>
                </a:solidFill>
                <a:latin typeface="Times New Roman" pitchFamily="18" charset="0"/>
              </a:rPr>
              <a:t>  </a:t>
            </a:r>
            <a:r>
              <a:rPr lang="en-GB" sz="1400" u="sng" dirty="0">
                <a:solidFill>
                  <a:schemeClr val="tx1">
                    <a:lumMod val="65000"/>
                    <a:lumOff val="35000"/>
                  </a:schemeClr>
                </a:solidFill>
                <a:latin typeface="Times New Roman" pitchFamily="18" charset="0"/>
              </a:rPr>
              <a:t>&gt;</a:t>
            </a:r>
            <a:r>
              <a:rPr lang="en-GB" sz="1400" dirty="0">
                <a:solidFill>
                  <a:schemeClr val="tx1">
                    <a:lumMod val="65000"/>
                    <a:lumOff val="35000"/>
                  </a:schemeClr>
                </a:solidFill>
                <a:latin typeface="Times New Roman" pitchFamily="18" charset="0"/>
              </a:rPr>
              <a:t> 1</a:t>
            </a:r>
          </a:p>
        </p:txBody>
      </p:sp>
      <p:sp>
        <p:nvSpPr>
          <p:cNvPr id="63" name="Rectangle 11"/>
          <p:cNvSpPr>
            <a:spLocks noChangeArrowheads="1"/>
          </p:cNvSpPr>
          <p:nvPr/>
        </p:nvSpPr>
        <p:spPr bwMode="auto">
          <a:xfrm>
            <a:off x="1303338" y="5272088"/>
            <a:ext cx="381000" cy="2286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Text Box 12"/>
          <p:cNvSpPr txBox="1">
            <a:spLocks noChangeArrowheads="1"/>
          </p:cNvSpPr>
          <p:nvPr/>
        </p:nvSpPr>
        <p:spPr bwMode="auto">
          <a:xfrm>
            <a:off x="1744663" y="5207000"/>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dirty="0">
                <a:solidFill>
                  <a:schemeClr val="tx1">
                    <a:lumMod val="65000"/>
                    <a:lumOff val="35000"/>
                  </a:schemeClr>
                </a:solidFill>
                <a:latin typeface="Times New Roman" pitchFamily="18" charset="0"/>
              </a:rPr>
              <a:t>No AFP Surveillance/data</a:t>
            </a:r>
          </a:p>
        </p:txBody>
      </p:sp>
      <p:sp>
        <p:nvSpPr>
          <p:cNvPr id="65" name="Rectangle 13"/>
          <p:cNvSpPr>
            <a:spLocks noChangeArrowheads="1"/>
          </p:cNvSpPr>
          <p:nvPr/>
        </p:nvSpPr>
        <p:spPr bwMode="auto">
          <a:xfrm>
            <a:off x="104775" y="4749800"/>
            <a:ext cx="369093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70C0"/>
              </a:solidFill>
            </a:endParaRPr>
          </a:p>
        </p:txBody>
      </p:sp>
      <p:sp>
        <p:nvSpPr>
          <p:cNvPr id="66" name="Text Box 14"/>
          <p:cNvSpPr txBox="1">
            <a:spLocks noChangeArrowheads="1"/>
          </p:cNvSpPr>
          <p:nvPr/>
        </p:nvSpPr>
        <p:spPr bwMode="auto">
          <a:xfrm>
            <a:off x="1637750" y="751642"/>
            <a:ext cx="22268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eaLnBrk="0" hangingPunct="0">
              <a:defRPr sz="1600" b="1">
                <a:solidFill>
                  <a:srgbClr val="0070C0"/>
                </a:solidFill>
                <a:ea typeface="Arial Unicode MS" pitchFamily="34" charset="-128"/>
                <a:cs typeface="Arial Unicode MS" pitchFamily="34" charset="-128"/>
              </a:defRPr>
            </a:lvl1pPr>
            <a:lvl2pPr marL="742950" indent="-285750" eaLnBrk="0" hangingPunct="0">
              <a:defRPr sz="1000">
                <a:cs typeface="Arial" charset="0"/>
              </a:defRPr>
            </a:lvl2pPr>
            <a:lvl3pPr marL="1143000" indent="-228600" eaLnBrk="0" hangingPunct="0">
              <a:defRPr sz="1000">
                <a:cs typeface="Arial" charset="0"/>
              </a:defRPr>
            </a:lvl3pPr>
            <a:lvl4pPr marL="1600200" indent="-228600" eaLnBrk="0" hangingPunct="0">
              <a:defRPr sz="1000">
                <a:cs typeface="Arial" charset="0"/>
              </a:defRPr>
            </a:lvl4pPr>
            <a:lvl5pPr marL="2057400" indent="-228600" eaLnBrk="0" hangingPunct="0">
              <a:defRPr sz="1000">
                <a:cs typeface="Arial" charset="0"/>
              </a:defRPr>
            </a:lvl5pPr>
            <a:lvl6pPr marL="2514600" indent="-228600" eaLnBrk="0" fontAlgn="base" hangingPunct="0">
              <a:spcBef>
                <a:spcPct val="0"/>
              </a:spcBef>
              <a:spcAft>
                <a:spcPct val="0"/>
              </a:spcAft>
              <a:defRPr sz="1000">
                <a:cs typeface="Arial" charset="0"/>
              </a:defRPr>
            </a:lvl6pPr>
            <a:lvl7pPr marL="2971800" indent="-228600" eaLnBrk="0" fontAlgn="base" hangingPunct="0">
              <a:spcBef>
                <a:spcPct val="0"/>
              </a:spcBef>
              <a:spcAft>
                <a:spcPct val="0"/>
              </a:spcAft>
              <a:defRPr sz="1000">
                <a:cs typeface="Arial" charset="0"/>
              </a:defRPr>
            </a:lvl7pPr>
            <a:lvl8pPr marL="3429000" indent="-228600" eaLnBrk="0" fontAlgn="base" hangingPunct="0">
              <a:spcBef>
                <a:spcPct val="0"/>
              </a:spcBef>
              <a:spcAft>
                <a:spcPct val="0"/>
              </a:spcAft>
              <a:defRPr sz="1000">
                <a:cs typeface="Arial" charset="0"/>
              </a:defRPr>
            </a:lvl8pPr>
            <a:lvl9pPr marL="3886200" indent="-228600" eaLnBrk="0" fontAlgn="base" hangingPunct="0">
              <a:spcBef>
                <a:spcPct val="0"/>
              </a:spcBef>
              <a:spcAft>
                <a:spcPct val="0"/>
              </a:spcAft>
              <a:defRPr sz="1000">
                <a:cs typeface="Arial" charset="0"/>
              </a:defRPr>
            </a:lvl9pPr>
          </a:lstStyle>
          <a:p>
            <a:r>
              <a:rPr lang="en-GB" dirty="0" smtClean="0">
                <a:solidFill>
                  <a:schemeClr val="tx1">
                    <a:lumMod val="65000"/>
                    <a:lumOff val="35000"/>
                  </a:schemeClr>
                </a:solidFill>
              </a:rPr>
              <a:t>Mar </a:t>
            </a:r>
            <a:r>
              <a:rPr lang="en-GB" dirty="0">
                <a:solidFill>
                  <a:schemeClr val="tx1">
                    <a:lumMod val="65000"/>
                    <a:lumOff val="35000"/>
                  </a:schemeClr>
                </a:solidFill>
              </a:rPr>
              <a:t>2012 –  </a:t>
            </a:r>
            <a:r>
              <a:rPr lang="en-GB" dirty="0" smtClean="0">
                <a:solidFill>
                  <a:schemeClr val="tx1">
                    <a:lumMod val="65000"/>
                    <a:lumOff val="35000"/>
                  </a:schemeClr>
                </a:solidFill>
              </a:rPr>
              <a:t>Feb </a:t>
            </a:r>
            <a:r>
              <a:rPr lang="en-GB" dirty="0">
                <a:solidFill>
                  <a:schemeClr val="tx1">
                    <a:lumMod val="65000"/>
                    <a:lumOff val="35000"/>
                  </a:schemeClr>
                </a:solidFill>
              </a:rPr>
              <a:t>2013</a:t>
            </a:r>
          </a:p>
        </p:txBody>
      </p:sp>
      <p:sp>
        <p:nvSpPr>
          <p:cNvPr id="67" name="Text Box 17"/>
          <p:cNvSpPr txBox="1">
            <a:spLocks noChangeArrowheads="1"/>
          </p:cNvSpPr>
          <p:nvPr/>
        </p:nvSpPr>
        <p:spPr bwMode="auto">
          <a:xfrm>
            <a:off x="5403319" y="3403993"/>
            <a:ext cx="21691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solidFill>
                  <a:schemeClr val="tx1">
                    <a:lumMod val="65000"/>
                    <a:lumOff val="35000"/>
                  </a:schemeClr>
                </a:solidFill>
                <a:ea typeface="Arial Unicode MS" pitchFamily="34" charset="-128"/>
                <a:cs typeface="Arial Unicode MS" pitchFamily="34" charset="-128"/>
              </a:rPr>
              <a:t>Mar 2013 – Feb 2014</a:t>
            </a:r>
            <a:endParaRPr lang="en-GB" sz="1600" b="1" dirty="0">
              <a:solidFill>
                <a:schemeClr val="tx1">
                  <a:lumMod val="65000"/>
                  <a:lumOff val="35000"/>
                </a:schemeClr>
              </a:solidFill>
              <a:ea typeface="Arial Unicode MS" pitchFamily="34" charset="-128"/>
              <a:cs typeface="Arial Unicode MS" pitchFamily="34" charset="-128"/>
            </a:endParaRPr>
          </a:p>
        </p:txBody>
      </p:sp>
      <p:sp>
        <p:nvSpPr>
          <p:cNvPr id="70" name="Rectangle 47"/>
          <p:cNvSpPr>
            <a:spLocks noChangeArrowheads="1"/>
          </p:cNvSpPr>
          <p:nvPr/>
        </p:nvSpPr>
        <p:spPr bwMode="auto">
          <a:xfrm>
            <a:off x="22030" y="6396335"/>
            <a:ext cx="5081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GB" sz="600" dirty="0">
                <a:solidFill>
                  <a:schemeClr val="tx1">
                    <a:lumMod val="50000"/>
                    <a:lumOff val="50000"/>
                  </a:schemeClr>
                </a:solidFill>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600" dirty="0">
                <a:solidFill>
                  <a:schemeClr val="tx1">
                    <a:lumMod val="50000"/>
                    <a:lumOff val="50000"/>
                  </a:schemeClr>
                </a:solidFill>
                <a:sym typeface="Symbol" pitchFamily="18" charset="2"/>
              </a:rPr>
              <a:t>© </a:t>
            </a:r>
            <a:r>
              <a:rPr lang="en-GB" sz="600" dirty="0" smtClean="0">
                <a:solidFill>
                  <a:schemeClr val="tx1">
                    <a:lumMod val="50000"/>
                    <a:lumOff val="50000"/>
                  </a:schemeClr>
                </a:solidFill>
              </a:rPr>
              <a:t>WHO 2013. </a:t>
            </a:r>
            <a:r>
              <a:rPr lang="en-GB" sz="600" dirty="0">
                <a:solidFill>
                  <a:schemeClr val="tx1">
                    <a:lumMod val="50000"/>
                    <a:lumOff val="50000"/>
                  </a:schemeClr>
                </a:solidFill>
              </a:rPr>
              <a:t>All rights reserved</a:t>
            </a:r>
          </a:p>
        </p:txBody>
      </p:sp>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775" y="1090196"/>
            <a:ext cx="538956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55137" y="3752256"/>
            <a:ext cx="5065713" cy="240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 Box 4"/>
          <p:cNvSpPr txBox="1">
            <a:spLocks noChangeArrowheads="1"/>
          </p:cNvSpPr>
          <p:nvPr/>
        </p:nvSpPr>
        <p:spPr bwMode="auto">
          <a:xfrm>
            <a:off x="38176" y="6062692"/>
            <a:ext cx="2363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sz="1000" dirty="0"/>
              <a:t>Data in WHO/HQ as of </a:t>
            </a:r>
            <a:r>
              <a:rPr lang="en-GB" sz="1000" dirty="0" smtClean="0"/>
              <a:t>08 April </a:t>
            </a:r>
            <a:r>
              <a:rPr lang="en-GB" sz="1000" dirty="0"/>
              <a:t>2014</a:t>
            </a:r>
          </a:p>
          <a:p>
            <a:pPr eaLnBrk="1" hangingPunct="1"/>
            <a:r>
              <a:rPr lang="en-US" altLang="en-US" sz="1000" dirty="0" smtClean="0"/>
              <a:t>Source: WHO</a:t>
            </a:r>
            <a:endParaRPr lang="en-US" altLang="en-US" sz="1000" dirty="0"/>
          </a:p>
        </p:txBody>
      </p:sp>
    </p:spTree>
    <p:extLst>
      <p:ext uri="{BB962C8B-B14F-4D97-AF65-F5344CB8AC3E}">
        <p14:creationId xmlns:p14="http://schemas.microsoft.com/office/powerpoint/2010/main" val="1472475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2221</TotalTime>
  <Words>118</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Pan American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 of Acute Flaccid Paralysis (AFP) cases pending classification, the Americas, 2007*</dc:title>
  <dc:creator>PAHO Lan User</dc:creator>
  <cp:lastModifiedBy>Revilla, Mr. Fernando (WDC)</cp:lastModifiedBy>
  <cp:revision>97</cp:revision>
  <dcterms:created xsi:type="dcterms:W3CDTF">2007-11-01T14:35:31Z</dcterms:created>
  <dcterms:modified xsi:type="dcterms:W3CDTF">2014-04-11T13:41:10Z</dcterms:modified>
</cp:coreProperties>
</file>