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2" autoAdjust="0"/>
    <p:restoredTop sz="92756" autoAdjust="0"/>
  </p:normalViewPr>
  <p:slideViewPr>
    <p:cSldViewPr snapToGrid="0">
      <p:cViewPr varScale="1">
        <p:scale>
          <a:sx n="82" d="100"/>
          <a:sy n="82" d="100"/>
        </p:scale>
        <p:origin x="-15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Pendiente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7"/>
              <c:layout>
                <c:manualLayout>
                  <c:x val="4.9296786169639849E-17"/>
                  <c:y val="-1.92494828212315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67322008169443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GTM</c:v>
                </c:pt>
                <c:pt idx="2">
                  <c:v>CHL</c:v>
                </c:pt>
                <c:pt idx="3">
                  <c:v>HND</c:v>
                </c:pt>
                <c:pt idx="4">
                  <c:v>COL</c:v>
                </c:pt>
                <c:pt idx="5">
                  <c:v>VEN</c:v>
                </c:pt>
                <c:pt idx="6">
                  <c:v>DOM</c:v>
                </c:pt>
                <c:pt idx="7">
                  <c:v>ECU</c:v>
                </c:pt>
                <c:pt idx="8">
                  <c:v>BOL</c:v>
                </c:pt>
                <c:pt idx="9">
                  <c:v>ARG</c:v>
                </c:pt>
                <c:pt idx="10">
                  <c:v>BRA</c:v>
                </c:pt>
                <c:pt idx="11">
                  <c:v>CAN</c:v>
                </c:pt>
                <c:pt idx="12">
                  <c:v>CAR</c:v>
                </c:pt>
                <c:pt idx="13">
                  <c:v>CRI</c:v>
                </c:pt>
                <c:pt idx="14">
                  <c:v>CUB</c:v>
                </c:pt>
                <c:pt idx="15">
                  <c:v>SLV</c:v>
                </c:pt>
                <c:pt idx="16">
                  <c:v>HTL</c:v>
                </c:pt>
                <c:pt idx="17">
                  <c:v>MEX</c:v>
                </c:pt>
                <c:pt idx="18">
                  <c:v>NIC</c:v>
                </c:pt>
                <c:pt idx="19">
                  <c:v>PAN</c:v>
                </c:pt>
                <c:pt idx="20">
                  <c:v>PER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17</c:v>
                </c:pt>
                <c:pt idx="1">
                  <c:v>7</c:v>
                </c:pt>
                <c:pt idx="2">
                  <c:v>16</c:v>
                </c:pt>
                <c:pt idx="3">
                  <c:v>7</c:v>
                </c:pt>
                <c:pt idx="4">
                  <c:v>10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Clasificado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GTM</c:v>
                </c:pt>
                <c:pt idx="2">
                  <c:v>CHL</c:v>
                </c:pt>
                <c:pt idx="3">
                  <c:v>HND</c:v>
                </c:pt>
                <c:pt idx="4">
                  <c:v>COL</c:v>
                </c:pt>
                <c:pt idx="5">
                  <c:v>VEN</c:v>
                </c:pt>
                <c:pt idx="6">
                  <c:v>DOM</c:v>
                </c:pt>
                <c:pt idx="7">
                  <c:v>ECU</c:v>
                </c:pt>
                <c:pt idx="8">
                  <c:v>BOL</c:v>
                </c:pt>
                <c:pt idx="9">
                  <c:v>ARG</c:v>
                </c:pt>
                <c:pt idx="10">
                  <c:v>BRA</c:v>
                </c:pt>
                <c:pt idx="11">
                  <c:v>CAN</c:v>
                </c:pt>
                <c:pt idx="12">
                  <c:v>CAR</c:v>
                </c:pt>
                <c:pt idx="13">
                  <c:v>CRI</c:v>
                </c:pt>
                <c:pt idx="14">
                  <c:v>CUB</c:v>
                </c:pt>
                <c:pt idx="15">
                  <c:v>SLV</c:v>
                </c:pt>
                <c:pt idx="16">
                  <c:v>HTL</c:v>
                </c:pt>
                <c:pt idx="17">
                  <c:v>MEX</c:v>
                </c:pt>
                <c:pt idx="18">
                  <c:v>NIC</c:v>
                </c:pt>
                <c:pt idx="19">
                  <c:v>PAN</c:v>
                </c:pt>
                <c:pt idx="20">
                  <c:v>PER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</c:v>
                </c:pt>
                <c:pt idx="1">
                  <c:v>26</c:v>
                </c:pt>
                <c:pt idx="2">
                  <c:v>60</c:v>
                </c:pt>
                <c:pt idx="3">
                  <c:v>43</c:v>
                </c:pt>
                <c:pt idx="4">
                  <c:v>137</c:v>
                </c:pt>
                <c:pt idx="5">
                  <c:v>63</c:v>
                </c:pt>
                <c:pt idx="6">
                  <c:v>34</c:v>
                </c:pt>
                <c:pt idx="7">
                  <c:v>20</c:v>
                </c:pt>
                <c:pt idx="8">
                  <c:v>48</c:v>
                </c:pt>
                <c:pt idx="9">
                  <c:v>177</c:v>
                </c:pt>
                <c:pt idx="10">
                  <c:v>430</c:v>
                </c:pt>
                <c:pt idx="11">
                  <c:v>28</c:v>
                </c:pt>
                <c:pt idx="12">
                  <c:v>18</c:v>
                </c:pt>
                <c:pt idx="13">
                  <c:v>19</c:v>
                </c:pt>
                <c:pt idx="14">
                  <c:v>16</c:v>
                </c:pt>
                <c:pt idx="15">
                  <c:v>68</c:v>
                </c:pt>
                <c:pt idx="16">
                  <c:v>27</c:v>
                </c:pt>
                <c:pt idx="17">
                  <c:v>542</c:v>
                </c:pt>
                <c:pt idx="18">
                  <c:v>17</c:v>
                </c:pt>
                <c:pt idx="19">
                  <c:v>12</c:v>
                </c:pt>
                <c:pt idx="20">
                  <c:v>83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5810048"/>
        <c:axId val="45811584"/>
      </c:barChart>
      <c:catAx>
        <c:axId val="4581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1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811584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10048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400" b="1" kern="0" dirty="0" smtClean="0"/>
              <a:t>Proporción de casos de parálisis flácida aguda (PFA) del 2013 con clasificación pendiente por país*, Las Américas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14300" y="6357845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/>
              <a:t>* </a:t>
            </a:r>
            <a:r>
              <a:rPr lang="es-ES" altLang="en-US" sz="1000" dirty="0" smtClean="0"/>
              <a:t>Datos </a:t>
            </a:r>
            <a:r>
              <a:rPr lang="es-ES" altLang="en-US" sz="1000" dirty="0"/>
              <a:t>al </a:t>
            </a:r>
            <a:r>
              <a:rPr lang="es-ES" altLang="en-US" sz="1000" dirty="0" smtClean="0"/>
              <a:t>15 </a:t>
            </a:r>
            <a:r>
              <a:rPr lang="es-ES" altLang="en-US" sz="1000" dirty="0"/>
              <a:t>de </a:t>
            </a:r>
            <a:r>
              <a:rPr lang="es-ES" altLang="en-US" sz="1000" dirty="0" smtClean="0"/>
              <a:t>mayo </a:t>
            </a:r>
            <a:r>
              <a:rPr lang="es-ES" altLang="en-US" sz="1000" dirty="0"/>
              <a:t>del </a:t>
            </a:r>
            <a:r>
              <a:rPr lang="en-US" altLang="en-US" sz="1000" dirty="0" smtClean="0"/>
              <a:t>2014</a:t>
            </a:r>
          </a:p>
          <a:p>
            <a:pPr eaLnBrk="1" hangingPunct="1"/>
            <a:r>
              <a:rPr lang="en-US" altLang="en-US" sz="1000" dirty="0" smtClean="0"/>
              <a:t>  Fuente</a:t>
            </a:r>
            <a:r>
              <a:rPr lang="en-US" altLang="en-US" sz="1000" dirty="0"/>
              <a:t>: </a:t>
            </a:r>
            <a:r>
              <a:rPr lang="en-US" altLang="en-US" sz="1000" dirty="0" err="1" smtClean="0"/>
              <a:t>Reportes</a:t>
            </a:r>
            <a:r>
              <a:rPr lang="en-US" altLang="en-US" sz="1000" dirty="0" smtClean="0"/>
              <a:t> de </a:t>
            </a:r>
            <a:r>
              <a:rPr lang="en-US" altLang="en-US" sz="1000" dirty="0" err="1" smtClean="0"/>
              <a:t>países</a:t>
            </a:r>
            <a:r>
              <a:rPr lang="en-US" altLang="en-US" sz="1000" dirty="0" smtClean="0"/>
              <a:t> en OPS</a:t>
            </a:r>
            <a:endParaRPr lang="en-US" altLang="en-US" sz="1000" dirty="0"/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06418841"/>
              </p:ext>
            </p:extLst>
          </p:nvPr>
        </p:nvGraphicFramePr>
        <p:xfrm>
          <a:off x="-352349" y="9497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552161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3332766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1917665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2230580" y="1433816"/>
            <a:ext cx="208496" cy="1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976452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3697142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94998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7626148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4728079" y="14338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430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6896916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6535379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8713446" y="1433896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5474741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5114663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7225198" y="14338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Text Box 24"/>
          <p:cNvSpPr txBox="1">
            <a:spLocks noChangeArrowheads="1"/>
          </p:cNvSpPr>
          <p:nvPr/>
        </p:nvSpPr>
        <p:spPr bwMode="auto">
          <a:xfrm>
            <a:off x="8334352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2594585" y="14338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190121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898647" y="1434690"/>
            <a:ext cx="20358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</a:t>
            </a:r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4375067" y="14338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5832720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Text Box 13"/>
          <p:cNvSpPr txBox="1">
            <a:spLocks noChangeArrowheads="1"/>
          </p:cNvSpPr>
          <p:nvPr/>
        </p:nvSpPr>
        <p:spPr bwMode="auto">
          <a:xfrm>
            <a:off x="4048425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Text Box 13"/>
          <p:cNvSpPr txBox="1">
            <a:spLocks noChangeArrowheads="1"/>
          </p:cNvSpPr>
          <p:nvPr/>
        </p:nvSpPr>
        <p:spPr bwMode="auto">
          <a:xfrm>
            <a:off x="7964022" y="14338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63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Pacis, Ms. Carmelita Lucia (WDC)</cp:lastModifiedBy>
  <cp:revision>89</cp:revision>
  <dcterms:created xsi:type="dcterms:W3CDTF">2007-11-01T14:35:31Z</dcterms:created>
  <dcterms:modified xsi:type="dcterms:W3CDTF">2014-05-16T14:44:57Z</dcterms:modified>
</cp:coreProperties>
</file>