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85" r:id="rId2"/>
    <p:sldId id="351" r:id="rId3"/>
    <p:sldId id="345" r:id="rId4"/>
    <p:sldId id="343" r:id="rId5"/>
    <p:sldId id="337" r:id="rId6"/>
    <p:sldId id="286" r:id="rId7"/>
    <p:sldId id="309" r:id="rId8"/>
    <p:sldId id="287" r:id="rId9"/>
    <p:sldId id="346" r:id="rId10"/>
    <p:sldId id="342" r:id="rId11"/>
    <p:sldId id="352" r:id="rId12"/>
    <p:sldId id="354" r:id="rId13"/>
    <p:sldId id="341" r:id="rId14"/>
    <p:sldId id="308" r:id="rId15"/>
    <p:sldId id="355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BECF6-3C26-4BE4-8757-40CC93F4F6F1}" type="datetimeFigureOut">
              <a:rPr lang="es-MX" smtClean="0"/>
              <a:pPr/>
              <a:t>24/10/2011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1C937-5694-4649-9733-94EBBFBA64CB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44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872369-4B7F-4E51-828E-9910BBF09A5E}" type="slidenum">
              <a:rPr lang="es-ES"/>
              <a:pPr/>
              <a:t>14</a:t>
            </a:fld>
            <a:endParaRPr lang="es-E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E06-284A-44F9-8291-84E4E4FEAC67}" type="datetimeFigureOut">
              <a:rPr lang="es-ES" smtClean="0"/>
              <a:pPr/>
              <a:t>24/10/2011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9C8C8E-3DBA-4AED-842A-6980552DA2F3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E06-284A-44F9-8291-84E4E4FEAC67}" type="datetimeFigureOut">
              <a:rPr lang="es-ES" smtClean="0"/>
              <a:pPr/>
              <a:t>24/10/2011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8C8E-3DBA-4AED-842A-6980552DA2F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E06-284A-44F9-8291-84E4E4FEAC67}" type="datetimeFigureOut">
              <a:rPr lang="es-ES" smtClean="0"/>
              <a:pPr/>
              <a:t>24/10/2011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8C8E-3DBA-4AED-842A-6980552DA2F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E06-284A-44F9-8291-84E4E4FEAC67}" type="datetimeFigureOut">
              <a:rPr lang="es-ES" smtClean="0"/>
              <a:pPr/>
              <a:t>24/10/2011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8C8E-3DBA-4AED-842A-6980552DA2F3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E06-284A-44F9-8291-84E4E4FEAC67}" type="datetimeFigureOut">
              <a:rPr lang="es-ES" smtClean="0"/>
              <a:pPr/>
              <a:t>24/10/2011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9C8C8E-3DBA-4AED-842A-6980552DA2F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E06-284A-44F9-8291-84E4E4FEAC67}" type="datetimeFigureOut">
              <a:rPr lang="es-ES" smtClean="0"/>
              <a:pPr/>
              <a:t>24/10/2011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8C8E-3DBA-4AED-842A-6980552DA2F3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E06-284A-44F9-8291-84E4E4FEAC67}" type="datetimeFigureOut">
              <a:rPr lang="es-ES" smtClean="0"/>
              <a:pPr/>
              <a:t>24/10/2011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8C8E-3DBA-4AED-842A-6980552DA2F3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E06-284A-44F9-8291-84E4E4FEAC67}" type="datetimeFigureOut">
              <a:rPr lang="es-ES" smtClean="0"/>
              <a:pPr/>
              <a:t>24/10/2011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8C8E-3DBA-4AED-842A-6980552DA2F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E06-284A-44F9-8291-84E4E4FEAC67}" type="datetimeFigureOut">
              <a:rPr lang="es-ES" smtClean="0"/>
              <a:pPr/>
              <a:t>24/10/2011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8C8E-3DBA-4AED-842A-6980552DA2F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E06-284A-44F9-8291-84E4E4FEAC67}" type="datetimeFigureOut">
              <a:rPr lang="es-ES" smtClean="0"/>
              <a:pPr/>
              <a:t>24/10/2011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8C8E-3DBA-4AED-842A-6980552DA2F3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7E06-284A-44F9-8291-84E4E4FEAC67}" type="datetimeFigureOut">
              <a:rPr lang="es-ES" smtClean="0"/>
              <a:pPr/>
              <a:t>24/10/2011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9C8C8E-3DBA-4AED-842A-6980552DA2F3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307E06-284A-44F9-8291-84E4E4FEAC67}" type="datetimeFigureOut">
              <a:rPr lang="es-ES" smtClean="0"/>
              <a:pPr/>
              <a:t>24/10/2011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9C8C8E-3DBA-4AED-842A-6980552DA2F3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627784" y="5910371"/>
            <a:ext cx="65162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accent1">
                    <a:lumMod val="50000"/>
                  </a:schemeClr>
                </a:solidFill>
                <a:latin typeface="Perpetua" pitchFamily="18" charset="0"/>
              </a:rPr>
              <a:t>Dra. </a:t>
            </a:r>
            <a:r>
              <a:rPr lang="es-ES" sz="1600" b="1" dirty="0" smtClean="0">
                <a:solidFill>
                  <a:schemeClr val="accent1">
                    <a:lumMod val="50000"/>
                  </a:schemeClr>
                </a:solidFill>
                <a:latin typeface="Perpetua" pitchFamily="18" charset="0"/>
              </a:rPr>
              <a:t>Martha </a:t>
            </a:r>
            <a:r>
              <a:rPr lang="es-ES" sz="1600" b="1" dirty="0" err="1" smtClean="0">
                <a:solidFill>
                  <a:schemeClr val="accent1">
                    <a:lumMod val="50000"/>
                  </a:schemeClr>
                </a:solidFill>
                <a:latin typeface="Perpetua" pitchFamily="18" charset="0"/>
              </a:rPr>
              <a:t>Híjar</a:t>
            </a:r>
            <a:endParaRPr lang="es-ES" sz="1600" b="1" dirty="0" smtClean="0">
              <a:solidFill>
                <a:schemeClr val="accent1">
                  <a:lumMod val="50000"/>
                </a:schemeClr>
              </a:solidFill>
              <a:latin typeface="Perpetua" pitchFamily="18" charset="0"/>
            </a:endParaRPr>
          </a:p>
          <a:p>
            <a:r>
              <a:rPr lang="es-MX" sz="1600" b="1" dirty="0" smtClean="0">
                <a:solidFill>
                  <a:schemeClr val="accent1">
                    <a:lumMod val="50000"/>
                  </a:schemeClr>
                </a:solidFill>
                <a:latin typeface="Perpetua" pitchFamily="18" charset="0"/>
              </a:rPr>
              <a:t>Investigador titular CISP/INSP</a:t>
            </a:r>
          </a:p>
          <a:p>
            <a:r>
              <a:rPr lang="es-MX" sz="1600" b="1" dirty="0" err="1" smtClean="0">
                <a:solidFill>
                  <a:schemeClr val="accent1">
                    <a:lumMod val="50000"/>
                  </a:schemeClr>
                </a:solidFill>
                <a:latin typeface="Perpetua" pitchFamily="18" charset="0"/>
              </a:rPr>
              <a:t>Collaborating</a:t>
            </a:r>
            <a:r>
              <a:rPr lang="es-MX" sz="1600" b="1" dirty="0" smtClean="0">
                <a:solidFill>
                  <a:schemeClr val="accent1">
                    <a:lumMod val="50000"/>
                  </a:schemeClr>
                </a:solidFill>
                <a:latin typeface="Perpetua" pitchFamily="18" charset="0"/>
              </a:rPr>
              <a:t> Center </a:t>
            </a:r>
            <a:r>
              <a:rPr lang="es-MX" sz="1600" b="1" dirty="0" err="1" smtClean="0">
                <a:solidFill>
                  <a:schemeClr val="accent1">
                    <a:lumMod val="50000"/>
                  </a:schemeClr>
                </a:solidFill>
                <a:latin typeface="Perpetua" pitchFamily="18" charset="0"/>
              </a:rPr>
              <a:t>on</a:t>
            </a:r>
            <a:r>
              <a:rPr lang="es-MX" sz="1600" b="1" dirty="0" smtClean="0">
                <a:solidFill>
                  <a:schemeClr val="accent1">
                    <a:lumMod val="50000"/>
                  </a:schemeClr>
                </a:solidFill>
                <a:latin typeface="Perpetua" pitchFamily="18" charset="0"/>
              </a:rPr>
              <a:t> injuries and </a:t>
            </a:r>
            <a:r>
              <a:rPr lang="es-MX" sz="1600" b="1" dirty="0" err="1" smtClean="0">
                <a:solidFill>
                  <a:schemeClr val="accent1">
                    <a:lumMod val="50000"/>
                  </a:schemeClr>
                </a:solidFill>
                <a:latin typeface="Perpetua" pitchFamily="18" charset="0"/>
              </a:rPr>
              <a:t>violence</a:t>
            </a:r>
            <a:r>
              <a:rPr lang="es-MX" sz="1600" b="1" dirty="0" smtClean="0">
                <a:solidFill>
                  <a:schemeClr val="accent1">
                    <a:lumMod val="50000"/>
                  </a:schemeClr>
                </a:solidFill>
                <a:latin typeface="Perpetua" pitchFamily="18" charset="0"/>
              </a:rPr>
              <a:t> </a:t>
            </a:r>
            <a:r>
              <a:rPr lang="es-MX" sz="1600" b="1" dirty="0" err="1" smtClean="0">
                <a:solidFill>
                  <a:schemeClr val="accent1">
                    <a:lumMod val="50000"/>
                  </a:schemeClr>
                </a:solidFill>
                <a:latin typeface="Perpetua" pitchFamily="18" charset="0"/>
              </a:rPr>
              <a:t>research</a:t>
            </a:r>
            <a:endParaRPr lang="es-MX" sz="1600" b="1" dirty="0" smtClean="0">
              <a:solidFill>
                <a:schemeClr val="accent1">
                  <a:lumMod val="50000"/>
                </a:schemeClr>
              </a:solidFill>
              <a:latin typeface="Perpetua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388" y="44450"/>
            <a:ext cx="688975" cy="788826"/>
            <a:chOff x="184" y="216"/>
            <a:chExt cx="592" cy="5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84" y="216"/>
              <a:ext cx="592" cy="552"/>
              <a:chOff x="320" y="328"/>
              <a:chExt cx="568" cy="648"/>
            </a:xfrm>
          </p:grpSpPr>
          <p:sp>
            <p:nvSpPr>
              <p:cNvPr id="4107" name="Rectangle 7"/>
              <p:cNvSpPr>
                <a:spLocks noChangeArrowheads="1"/>
              </p:cNvSpPr>
              <p:nvPr/>
            </p:nvSpPr>
            <p:spPr bwMode="auto">
              <a:xfrm>
                <a:off x="320" y="328"/>
                <a:ext cx="568" cy="648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08" name="Freeform 8"/>
              <p:cNvSpPr>
                <a:spLocks/>
              </p:cNvSpPr>
              <p:nvPr/>
            </p:nvSpPr>
            <p:spPr bwMode="auto">
              <a:xfrm>
                <a:off x="320" y="328"/>
                <a:ext cx="561" cy="641"/>
              </a:xfrm>
              <a:custGeom>
                <a:avLst/>
                <a:gdLst>
                  <a:gd name="T0" fmla="*/ 284 w 561"/>
                  <a:gd name="T1" fmla="*/ 640 h 641"/>
                  <a:gd name="T2" fmla="*/ 284 w 561"/>
                  <a:gd name="T3" fmla="*/ 482 h 641"/>
                  <a:gd name="T4" fmla="*/ 142 w 561"/>
                  <a:gd name="T5" fmla="*/ 482 h 641"/>
                  <a:gd name="T6" fmla="*/ 142 w 561"/>
                  <a:gd name="T7" fmla="*/ 245 h 641"/>
                  <a:gd name="T8" fmla="*/ 213 w 561"/>
                  <a:gd name="T9" fmla="*/ 245 h 641"/>
                  <a:gd name="T10" fmla="*/ 213 w 561"/>
                  <a:gd name="T11" fmla="*/ 87 h 641"/>
                  <a:gd name="T12" fmla="*/ 284 w 561"/>
                  <a:gd name="T13" fmla="*/ 87 h 641"/>
                  <a:gd name="T14" fmla="*/ 284 w 561"/>
                  <a:gd name="T15" fmla="*/ 0 h 641"/>
                  <a:gd name="T16" fmla="*/ 142 w 561"/>
                  <a:gd name="T17" fmla="*/ 0 h 641"/>
                  <a:gd name="T18" fmla="*/ 142 w 561"/>
                  <a:gd name="T19" fmla="*/ 166 h 641"/>
                  <a:gd name="T20" fmla="*/ 71 w 561"/>
                  <a:gd name="T21" fmla="*/ 166 h 641"/>
                  <a:gd name="T22" fmla="*/ 71 w 561"/>
                  <a:gd name="T23" fmla="*/ 324 h 641"/>
                  <a:gd name="T24" fmla="*/ 0 w 561"/>
                  <a:gd name="T25" fmla="*/ 324 h 641"/>
                  <a:gd name="T26" fmla="*/ 0 w 561"/>
                  <a:gd name="T27" fmla="*/ 482 h 641"/>
                  <a:gd name="T28" fmla="*/ 71 w 561"/>
                  <a:gd name="T29" fmla="*/ 482 h 641"/>
                  <a:gd name="T30" fmla="*/ 71 w 561"/>
                  <a:gd name="T31" fmla="*/ 403 h 641"/>
                  <a:gd name="T32" fmla="*/ 213 w 561"/>
                  <a:gd name="T33" fmla="*/ 403 h 641"/>
                  <a:gd name="T34" fmla="*/ 213 w 561"/>
                  <a:gd name="T35" fmla="*/ 561 h 641"/>
                  <a:gd name="T36" fmla="*/ 347 w 561"/>
                  <a:gd name="T37" fmla="*/ 561 h 641"/>
                  <a:gd name="T38" fmla="*/ 347 w 561"/>
                  <a:gd name="T39" fmla="*/ 403 h 641"/>
                  <a:gd name="T40" fmla="*/ 347 w 561"/>
                  <a:gd name="T41" fmla="*/ 324 h 641"/>
                  <a:gd name="T42" fmla="*/ 284 w 561"/>
                  <a:gd name="T43" fmla="*/ 324 h 641"/>
                  <a:gd name="T44" fmla="*/ 284 w 561"/>
                  <a:gd name="T45" fmla="*/ 245 h 641"/>
                  <a:gd name="T46" fmla="*/ 213 w 561"/>
                  <a:gd name="T47" fmla="*/ 245 h 641"/>
                  <a:gd name="T48" fmla="*/ 213 w 561"/>
                  <a:gd name="T49" fmla="*/ 324 h 641"/>
                  <a:gd name="T50" fmla="*/ 284 w 561"/>
                  <a:gd name="T51" fmla="*/ 324 h 641"/>
                  <a:gd name="T52" fmla="*/ 284 w 561"/>
                  <a:gd name="T53" fmla="*/ 403 h 641"/>
                  <a:gd name="T54" fmla="*/ 418 w 561"/>
                  <a:gd name="T55" fmla="*/ 403 h 641"/>
                  <a:gd name="T56" fmla="*/ 418 w 561"/>
                  <a:gd name="T57" fmla="*/ 166 h 641"/>
                  <a:gd name="T58" fmla="*/ 284 w 561"/>
                  <a:gd name="T59" fmla="*/ 166 h 641"/>
                  <a:gd name="T60" fmla="*/ 284 w 561"/>
                  <a:gd name="T61" fmla="*/ 87 h 641"/>
                  <a:gd name="T62" fmla="*/ 347 w 561"/>
                  <a:gd name="T63" fmla="*/ 87 h 641"/>
                  <a:gd name="T64" fmla="*/ 347 w 561"/>
                  <a:gd name="T65" fmla="*/ 245 h 641"/>
                  <a:gd name="T66" fmla="*/ 489 w 561"/>
                  <a:gd name="T67" fmla="*/ 245 h 641"/>
                  <a:gd name="T68" fmla="*/ 489 w 561"/>
                  <a:gd name="T69" fmla="*/ 166 h 641"/>
                  <a:gd name="T70" fmla="*/ 560 w 561"/>
                  <a:gd name="T71" fmla="*/ 166 h 641"/>
                  <a:gd name="T72" fmla="*/ 560 w 561"/>
                  <a:gd name="T73" fmla="*/ 324 h 641"/>
                  <a:gd name="T74" fmla="*/ 489 w 561"/>
                  <a:gd name="T75" fmla="*/ 324 h 641"/>
                  <a:gd name="T76" fmla="*/ 489 w 561"/>
                  <a:gd name="T77" fmla="*/ 482 h 641"/>
                  <a:gd name="T78" fmla="*/ 418 w 561"/>
                  <a:gd name="T79" fmla="*/ 482 h 641"/>
                  <a:gd name="T80" fmla="*/ 418 w 561"/>
                  <a:gd name="T81" fmla="*/ 640 h 641"/>
                  <a:gd name="T82" fmla="*/ 284 w 561"/>
                  <a:gd name="T83" fmla="*/ 640 h 64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61"/>
                  <a:gd name="T127" fmla="*/ 0 h 641"/>
                  <a:gd name="T128" fmla="*/ 561 w 561"/>
                  <a:gd name="T129" fmla="*/ 641 h 64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61" h="641">
                    <a:moveTo>
                      <a:pt x="284" y="640"/>
                    </a:moveTo>
                    <a:lnTo>
                      <a:pt x="284" y="482"/>
                    </a:lnTo>
                    <a:lnTo>
                      <a:pt x="142" y="482"/>
                    </a:lnTo>
                    <a:lnTo>
                      <a:pt x="142" y="245"/>
                    </a:lnTo>
                    <a:lnTo>
                      <a:pt x="213" y="245"/>
                    </a:lnTo>
                    <a:lnTo>
                      <a:pt x="213" y="87"/>
                    </a:lnTo>
                    <a:lnTo>
                      <a:pt x="284" y="87"/>
                    </a:lnTo>
                    <a:lnTo>
                      <a:pt x="284" y="0"/>
                    </a:lnTo>
                    <a:lnTo>
                      <a:pt x="142" y="0"/>
                    </a:lnTo>
                    <a:lnTo>
                      <a:pt x="142" y="166"/>
                    </a:lnTo>
                    <a:lnTo>
                      <a:pt x="71" y="166"/>
                    </a:lnTo>
                    <a:lnTo>
                      <a:pt x="71" y="324"/>
                    </a:lnTo>
                    <a:lnTo>
                      <a:pt x="0" y="324"/>
                    </a:lnTo>
                    <a:lnTo>
                      <a:pt x="0" y="482"/>
                    </a:lnTo>
                    <a:lnTo>
                      <a:pt x="71" y="482"/>
                    </a:lnTo>
                    <a:lnTo>
                      <a:pt x="71" y="403"/>
                    </a:lnTo>
                    <a:lnTo>
                      <a:pt x="213" y="403"/>
                    </a:lnTo>
                    <a:lnTo>
                      <a:pt x="213" y="561"/>
                    </a:lnTo>
                    <a:lnTo>
                      <a:pt x="347" y="561"/>
                    </a:lnTo>
                    <a:lnTo>
                      <a:pt x="347" y="403"/>
                    </a:lnTo>
                    <a:lnTo>
                      <a:pt x="347" y="324"/>
                    </a:lnTo>
                    <a:lnTo>
                      <a:pt x="284" y="324"/>
                    </a:lnTo>
                    <a:lnTo>
                      <a:pt x="284" y="245"/>
                    </a:lnTo>
                    <a:lnTo>
                      <a:pt x="213" y="245"/>
                    </a:lnTo>
                    <a:lnTo>
                      <a:pt x="213" y="324"/>
                    </a:lnTo>
                    <a:lnTo>
                      <a:pt x="284" y="324"/>
                    </a:lnTo>
                    <a:lnTo>
                      <a:pt x="284" y="403"/>
                    </a:lnTo>
                    <a:lnTo>
                      <a:pt x="418" y="403"/>
                    </a:lnTo>
                    <a:lnTo>
                      <a:pt x="418" y="166"/>
                    </a:lnTo>
                    <a:lnTo>
                      <a:pt x="284" y="166"/>
                    </a:lnTo>
                    <a:lnTo>
                      <a:pt x="284" y="87"/>
                    </a:lnTo>
                    <a:lnTo>
                      <a:pt x="347" y="87"/>
                    </a:lnTo>
                    <a:lnTo>
                      <a:pt x="347" y="245"/>
                    </a:lnTo>
                    <a:lnTo>
                      <a:pt x="489" y="245"/>
                    </a:lnTo>
                    <a:lnTo>
                      <a:pt x="489" y="166"/>
                    </a:lnTo>
                    <a:lnTo>
                      <a:pt x="560" y="166"/>
                    </a:lnTo>
                    <a:lnTo>
                      <a:pt x="560" y="324"/>
                    </a:lnTo>
                    <a:lnTo>
                      <a:pt x="489" y="324"/>
                    </a:lnTo>
                    <a:lnTo>
                      <a:pt x="489" y="482"/>
                    </a:lnTo>
                    <a:lnTo>
                      <a:pt x="418" y="482"/>
                    </a:lnTo>
                    <a:lnTo>
                      <a:pt x="418" y="640"/>
                    </a:lnTo>
                    <a:lnTo>
                      <a:pt x="284" y="640"/>
                    </a:lnTo>
                  </a:path>
                </a:pathLst>
              </a:custGeom>
              <a:solidFill>
                <a:srgbClr val="001A55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s-MX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09" name="Freeform 9"/>
              <p:cNvSpPr>
                <a:spLocks/>
              </p:cNvSpPr>
              <p:nvPr/>
            </p:nvSpPr>
            <p:spPr bwMode="auto">
              <a:xfrm>
                <a:off x="536" y="416"/>
                <a:ext cx="65" cy="153"/>
              </a:xfrm>
              <a:custGeom>
                <a:avLst/>
                <a:gdLst>
                  <a:gd name="T0" fmla="*/ 0 w 65"/>
                  <a:gd name="T1" fmla="*/ 0 h 153"/>
                  <a:gd name="T2" fmla="*/ 64 w 65"/>
                  <a:gd name="T3" fmla="*/ 0 h 153"/>
                  <a:gd name="T4" fmla="*/ 64 w 65"/>
                  <a:gd name="T5" fmla="*/ 76 h 153"/>
                  <a:gd name="T6" fmla="*/ 0 w 65"/>
                  <a:gd name="T7" fmla="*/ 152 h 153"/>
                  <a:gd name="T8" fmla="*/ 0 w 65"/>
                  <a:gd name="T9" fmla="*/ 0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153"/>
                  <a:gd name="T17" fmla="*/ 65 w 65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153">
                    <a:moveTo>
                      <a:pt x="0" y="0"/>
                    </a:moveTo>
                    <a:lnTo>
                      <a:pt x="64" y="0"/>
                    </a:lnTo>
                    <a:lnTo>
                      <a:pt x="64" y="76"/>
                    </a:lnTo>
                    <a:lnTo>
                      <a:pt x="0" y="15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A0056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s-MX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10" name="Freeform 10"/>
              <p:cNvSpPr>
                <a:spLocks/>
              </p:cNvSpPr>
              <p:nvPr/>
            </p:nvSpPr>
            <p:spPr bwMode="auto">
              <a:xfrm>
                <a:off x="464" y="576"/>
                <a:ext cx="65" cy="153"/>
              </a:xfrm>
              <a:custGeom>
                <a:avLst/>
                <a:gdLst>
                  <a:gd name="T0" fmla="*/ 0 w 65"/>
                  <a:gd name="T1" fmla="*/ 0 h 153"/>
                  <a:gd name="T2" fmla="*/ 64 w 65"/>
                  <a:gd name="T3" fmla="*/ 0 h 153"/>
                  <a:gd name="T4" fmla="*/ 64 w 65"/>
                  <a:gd name="T5" fmla="*/ 76 h 153"/>
                  <a:gd name="T6" fmla="*/ 0 w 65"/>
                  <a:gd name="T7" fmla="*/ 152 h 153"/>
                  <a:gd name="T8" fmla="*/ 0 w 65"/>
                  <a:gd name="T9" fmla="*/ 0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153"/>
                  <a:gd name="T17" fmla="*/ 65 w 65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153">
                    <a:moveTo>
                      <a:pt x="0" y="0"/>
                    </a:moveTo>
                    <a:lnTo>
                      <a:pt x="64" y="0"/>
                    </a:lnTo>
                    <a:lnTo>
                      <a:pt x="64" y="76"/>
                    </a:lnTo>
                    <a:lnTo>
                      <a:pt x="0" y="15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A0056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s-MX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11" name="Freeform 11"/>
              <p:cNvSpPr>
                <a:spLocks/>
              </p:cNvSpPr>
              <p:nvPr/>
            </p:nvSpPr>
            <p:spPr bwMode="auto">
              <a:xfrm>
                <a:off x="672" y="576"/>
                <a:ext cx="65" cy="153"/>
              </a:xfrm>
              <a:custGeom>
                <a:avLst/>
                <a:gdLst>
                  <a:gd name="T0" fmla="*/ 64 w 65"/>
                  <a:gd name="T1" fmla="*/ 152 h 153"/>
                  <a:gd name="T2" fmla="*/ 0 w 65"/>
                  <a:gd name="T3" fmla="*/ 152 h 153"/>
                  <a:gd name="T4" fmla="*/ 0 w 65"/>
                  <a:gd name="T5" fmla="*/ 76 h 153"/>
                  <a:gd name="T6" fmla="*/ 64 w 65"/>
                  <a:gd name="T7" fmla="*/ 0 h 153"/>
                  <a:gd name="T8" fmla="*/ 64 w 65"/>
                  <a:gd name="T9" fmla="*/ 152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153"/>
                  <a:gd name="T17" fmla="*/ 65 w 65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153">
                    <a:moveTo>
                      <a:pt x="64" y="152"/>
                    </a:moveTo>
                    <a:lnTo>
                      <a:pt x="0" y="152"/>
                    </a:lnTo>
                    <a:lnTo>
                      <a:pt x="0" y="76"/>
                    </a:lnTo>
                    <a:lnTo>
                      <a:pt x="64" y="0"/>
                    </a:lnTo>
                    <a:lnTo>
                      <a:pt x="64" y="152"/>
                    </a:lnTo>
                  </a:path>
                </a:pathLst>
              </a:custGeom>
              <a:solidFill>
                <a:srgbClr val="AA0056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s-MX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12" name="Freeform 12"/>
              <p:cNvSpPr>
                <a:spLocks/>
              </p:cNvSpPr>
              <p:nvPr/>
            </p:nvSpPr>
            <p:spPr bwMode="auto">
              <a:xfrm>
                <a:off x="608" y="736"/>
                <a:ext cx="57" cy="153"/>
              </a:xfrm>
              <a:custGeom>
                <a:avLst/>
                <a:gdLst>
                  <a:gd name="T0" fmla="*/ 56 w 57"/>
                  <a:gd name="T1" fmla="*/ 152 h 153"/>
                  <a:gd name="T2" fmla="*/ 0 w 57"/>
                  <a:gd name="T3" fmla="*/ 152 h 153"/>
                  <a:gd name="T4" fmla="*/ 0 w 57"/>
                  <a:gd name="T5" fmla="*/ 76 h 153"/>
                  <a:gd name="T6" fmla="*/ 56 w 57"/>
                  <a:gd name="T7" fmla="*/ 0 h 153"/>
                  <a:gd name="T8" fmla="*/ 56 w 57"/>
                  <a:gd name="T9" fmla="*/ 152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153"/>
                  <a:gd name="T17" fmla="*/ 57 w 57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153">
                    <a:moveTo>
                      <a:pt x="56" y="152"/>
                    </a:moveTo>
                    <a:lnTo>
                      <a:pt x="0" y="152"/>
                    </a:lnTo>
                    <a:lnTo>
                      <a:pt x="0" y="76"/>
                    </a:lnTo>
                    <a:lnTo>
                      <a:pt x="56" y="0"/>
                    </a:lnTo>
                    <a:lnTo>
                      <a:pt x="56" y="152"/>
                    </a:lnTo>
                  </a:path>
                </a:pathLst>
              </a:custGeom>
              <a:solidFill>
                <a:srgbClr val="AA0056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s-MX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13" name="Freeform 13"/>
              <p:cNvSpPr>
                <a:spLocks/>
              </p:cNvSpPr>
              <p:nvPr/>
            </p:nvSpPr>
            <p:spPr bwMode="auto">
              <a:xfrm>
                <a:off x="608" y="496"/>
                <a:ext cx="57" cy="153"/>
              </a:xfrm>
              <a:custGeom>
                <a:avLst/>
                <a:gdLst>
                  <a:gd name="T0" fmla="*/ 0 w 57"/>
                  <a:gd name="T1" fmla="*/ 76 h 153"/>
                  <a:gd name="T2" fmla="*/ 56 w 57"/>
                  <a:gd name="T3" fmla="*/ 0 h 153"/>
                  <a:gd name="T4" fmla="*/ 56 w 57"/>
                  <a:gd name="T5" fmla="*/ 76 h 153"/>
                  <a:gd name="T6" fmla="*/ 0 w 57"/>
                  <a:gd name="T7" fmla="*/ 152 h 153"/>
                  <a:gd name="T8" fmla="*/ 0 w 57"/>
                  <a:gd name="T9" fmla="*/ 76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153"/>
                  <a:gd name="T17" fmla="*/ 57 w 57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153">
                    <a:moveTo>
                      <a:pt x="0" y="76"/>
                    </a:moveTo>
                    <a:lnTo>
                      <a:pt x="56" y="0"/>
                    </a:lnTo>
                    <a:lnTo>
                      <a:pt x="56" y="76"/>
                    </a:lnTo>
                    <a:lnTo>
                      <a:pt x="0" y="152"/>
                    </a:lnTo>
                    <a:lnTo>
                      <a:pt x="0" y="76"/>
                    </a:lnTo>
                  </a:path>
                </a:pathLst>
              </a:custGeom>
              <a:solidFill>
                <a:srgbClr val="AA0056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s-MX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14" name="Freeform 14"/>
              <p:cNvSpPr>
                <a:spLocks/>
              </p:cNvSpPr>
              <p:nvPr/>
            </p:nvSpPr>
            <p:spPr bwMode="auto">
              <a:xfrm>
                <a:off x="536" y="656"/>
                <a:ext cx="65" cy="153"/>
              </a:xfrm>
              <a:custGeom>
                <a:avLst/>
                <a:gdLst>
                  <a:gd name="T0" fmla="*/ 0 w 65"/>
                  <a:gd name="T1" fmla="*/ 76 h 153"/>
                  <a:gd name="T2" fmla="*/ 64 w 65"/>
                  <a:gd name="T3" fmla="*/ 0 h 153"/>
                  <a:gd name="T4" fmla="*/ 64 w 65"/>
                  <a:gd name="T5" fmla="*/ 76 h 153"/>
                  <a:gd name="T6" fmla="*/ 0 w 65"/>
                  <a:gd name="T7" fmla="*/ 152 h 153"/>
                  <a:gd name="T8" fmla="*/ 0 w 65"/>
                  <a:gd name="T9" fmla="*/ 76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153"/>
                  <a:gd name="T17" fmla="*/ 65 w 65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153">
                    <a:moveTo>
                      <a:pt x="0" y="76"/>
                    </a:moveTo>
                    <a:lnTo>
                      <a:pt x="64" y="0"/>
                    </a:lnTo>
                    <a:lnTo>
                      <a:pt x="64" y="76"/>
                    </a:lnTo>
                    <a:lnTo>
                      <a:pt x="0" y="152"/>
                    </a:lnTo>
                    <a:lnTo>
                      <a:pt x="0" y="76"/>
                    </a:lnTo>
                  </a:path>
                </a:pathLst>
              </a:custGeom>
              <a:solidFill>
                <a:srgbClr val="AA0056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s-MX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586" y="607"/>
              <a:ext cx="159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endParaRPr lang="es-ES_tradnl" sz="900" b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4100" name="Text Box 16"/>
          <p:cNvSpPr txBox="1">
            <a:spLocks noChangeArrowheads="1"/>
          </p:cNvSpPr>
          <p:nvPr/>
        </p:nvSpPr>
        <p:spPr bwMode="auto">
          <a:xfrm>
            <a:off x="158750" y="1000125"/>
            <a:ext cx="6303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b="1">
                <a:solidFill>
                  <a:schemeClr val="tx2">
                    <a:lumMod val="50000"/>
                  </a:schemeClr>
                </a:solidFill>
              </a:rPr>
              <a:t>INSP</a:t>
            </a:r>
            <a:endParaRPr lang="es-ES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1" name="Rectangle 17"/>
          <p:cNvSpPr>
            <a:spLocks noChangeArrowheads="1"/>
          </p:cNvSpPr>
          <p:nvPr/>
        </p:nvSpPr>
        <p:spPr bwMode="auto">
          <a:xfrm>
            <a:off x="1586839" y="1180489"/>
            <a:ext cx="646343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s-MX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0" hangingPunct="0"/>
            <a:r>
              <a:rPr lang="es-MX" sz="3200" i="1" dirty="0" smtClean="0">
                <a:solidFill>
                  <a:schemeClr val="accent1">
                    <a:lumMod val="50000"/>
                  </a:schemeClr>
                </a:solidFill>
              </a:rPr>
              <a:t>WHO/PAHO</a:t>
            </a:r>
          </a:p>
          <a:p>
            <a:pPr algn="ctr" eaLnBrk="0" hangingPunct="0"/>
            <a:r>
              <a:rPr lang="es-MX" sz="2400" i="1" dirty="0" smtClean="0">
                <a:solidFill>
                  <a:schemeClr val="accent1">
                    <a:lumMod val="50000"/>
                  </a:schemeClr>
                </a:solidFill>
              </a:rPr>
              <a:t>COLLABORATING CENTERS MEETING</a:t>
            </a:r>
          </a:p>
          <a:p>
            <a:pPr algn="ctr" eaLnBrk="0" hangingPunct="0"/>
            <a:r>
              <a:rPr lang="es-MX" sz="2000" i="1" dirty="0" smtClean="0">
                <a:solidFill>
                  <a:schemeClr val="accent1">
                    <a:lumMod val="50000"/>
                  </a:schemeClr>
                </a:solidFill>
              </a:rPr>
              <a:t>SUSTAINABLE DEVELOPMENT AND ENVIRONMENTAL HEALTH AREA</a:t>
            </a:r>
          </a:p>
          <a:p>
            <a:pPr algn="ctr" eaLnBrk="0" hangingPunct="0"/>
            <a:endParaRPr lang="es-MX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02" name="17 Rectángulo"/>
          <p:cNvSpPr>
            <a:spLocks noChangeArrowheads="1"/>
          </p:cNvSpPr>
          <p:nvPr/>
        </p:nvSpPr>
        <p:spPr bwMode="auto">
          <a:xfrm>
            <a:off x="0" y="3420289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200" dirty="0" smtClean="0"/>
              <a:t>SESSION 2: SOCIAL ENVIRONMENT</a:t>
            </a:r>
          </a:p>
          <a:p>
            <a:pPr algn="ctr"/>
            <a:r>
              <a:rPr lang="es-MX" sz="3200" dirty="0" smtClean="0"/>
              <a:t>ROAD SAFETY,  INJURIES AND VIOLENCE PREVENTION</a:t>
            </a:r>
            <a:endParaRPr lang="es-MX" sz="3200" dirty="0"/>
          </a:p>
        </p:txBody>
      </p:sp>
      <p:pic>
        <p:nvPicPr>
          <p:cNvPr id="4103" name="2 Imagen" descr="rkbusiness_r1_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15888"/>
            <a:ext cx="12255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1070467" y="765175"/>
            <a:ext cx="1178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600" b="1">
                <a:solidFill>
                  <a:schemeClr val="tx2">
                    <a:lumMod val="50000"/>
                  </a:schemeClr>
                </a:solidFill>
                <a:cs typeface="Arial" charset="0"/>
              </a:rPr>
              <a:t>CC en investigación en lesiones</a:t>
            </a:r>
          </a:p>
          <a:p>
            <a:pPr algn="ctr"/>
            <a:r>
              <a:rPr lang="es-MX" sz="600" b="1">
                <a:solidFill>
                  <a:schemeClr val="tx2">
                    <a:lumMod val="50000"/>
                  </a:schemeClr>
                </a:solidFill>
                <a:cs typeface="Arial" charset="0"/>
              </a:rPr>
              <a:t> y violencia en México</a:t>
            </a:r>
            <a:endParaRPr lang="es-ES" sz="600" b="1">
              <a:solidFill>
                <a:schemeClr val="tx2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1445294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HOME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5940152" y="1517302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HOME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4427984" y="4829670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PARTNERS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6012160" y="4829670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OFFICE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7596336" y="4829670"/>
            <a:ext cx="15476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RESTAURANTE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7524328" y="3605534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SCHOOL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7740352" y="2525414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PHYSICIAN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2195736" y="3389510"/>
            <a:ext cx="1368152" cy="615554"/>
          </a:xfrm>
          <a:prstGeom prst="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5  TRIPS</a:t>
            </a:r>
          </a:p>
          <a:p>
            <a:pPr algn="ctr"/>
            <a:r>
              <a:rPr lang="es-MX" dirty="0" smtClean="0"/>
              <a:t>28 </a:t>
            </a:r>
            <a:r>
              <a:rPr lang="es-MX" dirty="0" err="1" smtClean="0"/>
              <a:t>Kms.</a:t>
            </a:r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1259632" y="4469630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OFFICE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5940152" y="3317502"/>
            <a:ext cx="1224136" cy="615554"/>
          </a:xfrm>
          <a:prstGeom prst="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13  TRIPS</a:t>
            </a:r>
          </a:p>
          <a:p>
            <a:pPr algn="ctr"/>
            <a:r>
              <a:rPr lang="es-MX" dirty="0" smtClean="0"/>
              <a:t>46 </a:t>
            </a:r>
            <a:r>
              <a:rPr lang="es-MX" dirty="0" err="1" smtClean="0"/>
              <a:t>Kms.</a:t>
            </a:r>
            <a:endParaRPr lang="es-MX" dirty="0"/>
          </a:p>
        </p:txBody>
      </p:sp>
      <p:sp>
        <p:nvSpPr>
          <p:cNvPr id="12" name="11 Rectángulo"/>
          <p:cNvSpPr/>
          <p:nvPr/>
        </p:nvSpPr>
        <p:spPr>
          <a:xfrm>
            <a:off x="4211960" y="2453406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SHOPING</a:t>
            </a: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2267744" y="2453406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SCHOOL</a:t>
            </a:r>
            <a:endParaRPr lang="es-MX" dirty="0"/>
          </a:p>
        </p:txBody>
      </p:sp>
      <p:sp>
        <p:nvSpPr>
          <p:cNvPr id="14" name="13 Elipse"/>
          <p:cNvSpPr/>
          <p:nvPr/>
        </p:nvSpPr>
        <p:spPr>
          <a:xfrm>
            <a:off x="179512" y="2237382"/>
            <a:ext cx="72008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Elipse"/>
          <p:cNvSpPr/>
          <p:nvPr/>
        </p:nvSpPr>
        <p:spPr>
          <a:xfrm>
            <a:off x="179512" y="3317502"/>
            <a:ext cx="72008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827584" y="2597422"/>
            <a:ext cx="109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BUS STOP</a:t>
            </a:r>
            <a:endParaRPr lang="es-MX" dirty="0"/>
          </a:p>
        </p:txBody>
      </p:sp>
      <p:sp>
        <p:nvSpPr>
          <p:cNvPr id="18" name="17 CuadroTexto"/>
          <p:cNvSpPr txBox="1"/>
          <p:nvPr/>
        </p:nvSpPr>
        <p:spPr>
          <a:xfrm>
            <a:off x="899592" y="3461518"/>
            <a:ext cx="109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BUS STOP</a:t>
            </a:r>
            <a:endParaRPr lang="es-MX" dirty="0"/>
          </a:p>
        </p:txBody>
      </p:sp>
      <p:cxnSp>
        <p:nvCxnSpPr>
          <p:cNvPr id="22" name="21 Conector recto de flecha"/>
          <p:cNvCxnSpPr>
            <a:stCxn id="2" idx="1"/>
          </p:cNvCxnSpPr>
          <p:nvPr/>
        </p:nvCxnSpPr>
        <p:spPr>
          <a:xfrm flipH="1">
            <a:off x="611560" y="1697322"/>
            <a:ext cx="648072" cy="46805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V="1">
            <a:off x="755576" y="1949350"/>
            <a:ext cx="504056" cy="50405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16" idx="4"/>
          </p:cNvCxnSpPr>
          <p:nvPr/>
        </p:nvCxnSpPr>
        <p:spPr>
          <a:xfrm>
            <a:off x="539552" y="3821558"/>
            <a:ext cx="576064" cy="7920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endCxn id="16" idx="5"/>
          </p:cNvCxnSpPr>
          <p:nvPr/>
        </p:nvCxnSpPr>
        <p:spPr>
          <a:xfrm flipH="1" flipV="1">
            <a:off x="794139" y="3747741"/>
            <a:ext cx="537501" cy="72188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1907704" y="1949350"/>
            <a:ext cx="432048" cy="43204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flipH="1" flipV="1">
            <a:off x="2195736" y="2021358"/>
            <a:ext cx="432048" cy="36004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flipH="1" flipV="1">
            <a:off x="2483768" y="1517302"/>
            <a:ext cx="864096" cy="86409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2" idx="3"/>
          </p:cNvCxnSpPr>
          <p:nvPr/>
        </p:nvCxnSpPr>
        <p:spPr>
          <a:xfrm>
            <a:off x="2483768" y="1697322"/>
            <a:ext cx="720080" cy="75608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>
            <a:stCxn id="14" idx="3"/>
            <a:endCxn id="16" idx="1"/>
          </p:cNvCxnSpPr>
          <p:nvPr/>
        </p:nvCxnSpPr>
        <p:spPr>
          <a:xfrm>
            <a:off x="284965" y="2667621"/>
            <a:ext cx="0" cy="723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endCxn id="16" idx="7"/>
          </p:cNvCxnSpPr>
          <p:nvPr/>
        </p:nvCxnSpPr>
        <p:spPr>
          <a:xfrm>
            <a:off x="755576" y="2669430"/>
            <a:ext cx="38563" cy="721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 flipH="1">
            <a:off x="4644008" y="1517302"/>
            <a:ext cx="1296144" cy="900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 flipV="1">
            <a:off x="5004048" y="1589310"/>
            <a:ext cx="864096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/>
          <p:nvPr/>
        </p:nvCxnSpPr>
        <p:spPr>
          <a:xfrm flipV="1">
            <a:off x="5292080" y="1517302"/>
            <a:ext cx="648072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>
            <a:stCxn id="5" idx="0"/>
          </p:cNvCxnSpPr>
          <p:nvPr/>
        </p:nvCxnSpPr>
        <p:spPr>
          <a:xfrm flipH="1" flipV="1">
            <a:off x="5076056" y="2957462"/>
            <a:ext cx="1548172" cy="18722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>
            <a:stCxn id="7" idx="2"/>
          </p:cNvCxnSpPr>
          <p:nvPr/>
        </p:nvCxnSpPr>
        <p:spPr>
          <a:xfrm flipH="1">
            <a:off x="7092280" y="4109590"/>
            <a:ext cx="1044116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 flipV="1">
            <a:off x="8388424" y="3029470"/>
            <a:ext cx="144016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/>
          <p:nvPr/>
        </p:nvCxnSpPr>
        <p:spPr>
          <a:xfrm flipH="1" flipV="1">
            <a:off x="7164288" y="1661318"/>
            <a:ext cx="1512168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 de flecha"/>
          <p:cNvCxnSpPr/>
          <p:nvPr/>
        </p:nvCxnSpPr>
        <p:spPr>
          <a:xfrm>
            <a:off x="6948264" y="2021358"/>
            <a:ext cx="1008112" cy="15841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Rectángulo"/>
          <p:cNvSpPr/>
          <p:nvPr/>
        </p:nvSpPr>
        <p:spPr>
          <a:xfrm>
            <a:off x="5868144" y="2237382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GROCERY STORE</a:t>
            </a:r>
            <a:endParaRPr lang="es-MX" dirty="0"/>
          </a:p>
        </p:txBody>
      </p:sp>
      <p:cxnSp>
        <p:nvCxnSpPr>
          <p:cNvPr id="81" name="80 Conector recto"/>
          <p:cNvCxnSpPr/>
          <p:nvPr/>
        </p:nvCxnSpPr>
        <p:spPr>
          <a:xfrm>
            <a:off x="6156176" y="2021358"/>
            <a:ext cx="0" cy="216024"/>
          </a:xfrm>
          <a:prstGeom prst="line">
            <a:avLst/>
          </a:prstGeom>
          <a:ln w="28575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>
            <a:off x="6372200" y="2021358"/>
            <a:ext cx="0" cy="216024"/>
          </a:xfrm>
          <a:prstGeom prst="line">
            <a:avLst/>
          </a:prstGeom>
          <a:ln w="28575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6588224" y="2021358"/>
            <a:ext cx="0" cy="216024"/>
          </a:xfrm>
          <a:prstGeom prst="line">
            <a:avLst/>
          </a:prstGeom>
          <a:ln w="28575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6804248" y="2021358"/>
            <a:ext cx="0" cy="216024"/>
          </a:xfrm>
          <a:prstGeom prst="line">
            <a:avLst/>
          </a:prstGeom>
          <a:ln w="28575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>
            <a:stCxn id="5" idx="3"/>
            <a:endCxn id="6" idx="1"/>
          </p:cNvCxnSpPr>
          <p:nvPr/>
        </p:nvCxnSpPr>
        <p:spPr>
          <a:xfrm>
            <a:off x="7236296" y="5081698"/>
            <a:ext cx="360040" cy="0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 de flecha"/>
          <p:cNvCxnSpPr/>
          <p:nvPr/>
        </p:nvCxnSpPr>
        <p:spPr>
          <a:xfrm flipH="1">
            <a:off x="7236296" y="4901678"/>
            <a:ext cx="288032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 de flecha"/>
          <p:cNvCxnSpPr>
            <a:stCxn id="4" idx="3"/>
            <a:endCxn id="5" idx="1"/>
          </p:cNvCxnSpPr>
          <p:nvPr/>
        </p:nvCxnSpPr>
        <p:spPr>
          <a:xfrm>
            <a:off x="5652120" y="5081698"/>
            <a:ext cx="360040" cy="0"/>
          </a:xfrm>
          <a:prstGeom prst="straightConnector1">
            <a:avLst/>
          </a:prstGeom>
          <a:ln w="38100">
            <a:solidFill>
              <a:srgbClr val="00B0F0"/>
            </a:solidFill>
            <a:prstDash val="lgDashDot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/>
          <p:nvPr/>
        </p:nvCxnSpPr>
        <p:spPr>
          <a:xfrm flipH="1">
            <a:off x="5652120" y="4901678"/>
            <a:ext cx="360040" cy="0"/>
          </a:xfrm>
          <a:prstGeom prst="straightConnector1">
            <a:avLst/>
          </a:prstGeom>
          <a:ln w="38100">
            <a:solidFill>
              <a:srgbClr val="00B0F0"/>
            </a:solidFill>
            <a:prstDash val="lgDashDot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1115616" y="602128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Conector recto"/>
          <p:cNvCxnSpPr/>
          <p:nvPr/>
        </p:nvCxnSpPr>
        <p:spPr>
          <a:xfrm>
            <a:off x="2555776" y="6021288"/>
            <a:ext cx="1008112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Conector recto"/>
          <p:cNvCxnSpPr/>
          <p:nvPr/>
        </p:nvCxnSpPr>
        <p:spPr>
          <a:xfrm>
            <a:off x="4067944" y="6021288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 de flecha"/>
          <p:cNvCxnSpPr/>
          <p:nvPr/>
        </p:nvCxnSpPr>
        <p:spPr>
          <a:xfrm>
            <a:off x="5508104" y="6021288"/>
            <a:ext cx="1008112" cy="0"/>
          </a:xfrm>
          <a:prstGeom prst="straightConnector1">
            <a:avLst/>
          </a:prstGeom>
          <a:ln w="28575">
            <a:solidFill>
              <a:srgbClr val="00B0F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"/>
          <p:cNvCxnSpPr/>
          <p:nvPr/>
        </p:nvCxnSpPr>
        <p:spPr>
          <a:xfrm flipH="1">
            <a:off x="7020272" y="6021288"/>
            <a:ext cx="899592" cy="0"/>
          </a:xfrm>
          <a:prstGeom prst="line">
            <a:avLst/>
          </a:prstGeom>
          <a:ln w="28575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uadroTexto"/>
          <p:cNvSpPr txBox="1"/>
          <p:nvPr/>
        </p:nvSpPr>
        <p:spPr>
          <a:xfrm>
            <a:off x="179512" y="6525344"/>
            <a:ext cx="3665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err="1" smtClean="0"/>
              <a:t>Source</a:t>
            </a:r>
            <a:r>
              <a:rPr lang="es-MX" sz="1400" dirty="0" smtClean="0"/>
              <a:t>: </a:t>
            </a:r>
            <a:r>
              <a:rPr lang="es-MX" sz="1400" dirty="0" err="1" smtClean="0"/>
              <a:t>Alcântara</a:t>
            </a:r>
            <a:r>
              <a:rPr lang="es-MX" sz="1400" dirty="0" smtClean="0"/>
              <a:t> de Vasconcelos Eduardo,2008</a:t>
            </a:r>
            <a:endParaRPr lang="es-MX" sz="14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948241" y="116632"/>
            <a:ext cx="511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MOVILITY NETWORKS ACCORDING FAMILY INCOME</a:t>
            </a:r>
            <a:endParaRPr lang="es-MX" b="1" dirty="0"/>
          </a:p>
        </p:txBody>
      </p:sp>
      <p:sp>
        <p:nvSpPr>
          <p:cNvPr id="59" name="58 CuadroTexto"/>
          <p:cNvSpPr txBox="1"/>
          <p:nvPr/>
        </p:nvSpPr>
        <p:spPr>
          <a:xfrm>
            <a:off x="1475656" y="816967"/>
            <a:ext cx="63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LOW</a:t>
            </a:r>
            <a:endParaRPr lang="es-MX" dirty="0"/>
          </a:p>
        </p:txBody>
      </p:sp>
      <p:sp>
        <p:nvSpPr>
          <p:cNvPr id="60" name="59 CuadroTexto"/>
          <p:cNvSpPr txBox="1"/>
          <p:nvPr/>
        </p:nvSpPr>
        <p:spPr>
          <a:xfrm>
            <a:off x="6084168" y="816967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HIGH</a:t>
            </a:r>
            <a:endParaRPr lang="es-MX" dirty="0"/>
          </a:p>
        </p:txBody>
      </p:sp>
      <p:sp>
        <p:nvSpPr>
          <p:cNvPr id="61" name="60 CuadroTexto"/>
          <p:cNvSpPr txBox="1"/>
          <p:nvPr/>
        </p:nvSpPr>
        <p:spPr>
          <a:xfrm>
            <a:off x="1043608" y="1052736"/>
            <a:ext cx="1812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4 PERSONS NO CAR</a:t>
            </a:r>
            <a:endParaRPr lang="es-MX" sz="1600" dirty="0"/>
          </a:p>
        </p:txBody>
      </p:sp>
      <p:sp>
        <p:nvSpPr>
          <p:cNvPr id="62" name="61 CuadroTexto"/>
          <p:cNvSpPr txBox="1"/>
          <p:nvPr/>
        </p:nvSpPr>
        <p:spPr>
          <a:xfrm>
            <a:off x="5580112" y="1124744"/>
            <a:ext cx="2051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4 PERSONS TWO CARS</a:t>
            </a:r>
            <a:endParaRPr lang="es-MX" sz="1600" dirty="0"/>
          </a:p>
        </p:txBody>
      </p:sp>
      <p:sp>
        <p:nvSpPr>
          <p:cNvPr id="64" name="63 CuadroTexto"/>
          <p:cNvSpPr txBox="1"/>
          <p:nvPr/>
        </p:nvSpPr>
        <p:spPr>
          <a:xfrm>
            <a:off x="1232245" y="6093296"/>
            <a:ext cx="659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BUS                    BY FOOT               CAR                   TAXI                     BIKE </a:t>
            </a:r>
            <a:endParaRPr lang="es-MX" dirty="0"/>
          </a:p>
        </p:txBody>
      </p:sp>
      <p:cxnSp>
        <p:nvCxnSpPr>
          <p:cNvPr id="58" name="57 Conector recto de flecha"/>
          <p:cNvCxnSpPr/>
          <p:nvPr/>
        </p:nvCxnSpPr>
        <p:spPr>
          <a:xfrm>
            <a:off x="7092280" y="1988840"/>
            <a:ext cx="1008112" cy="15841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4" y="1050925"/>
            <a:ext cx="8353499" cy="529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>
            <a:spLocks noChangeArrowheads="1"/>
          </p:cNvSpPr>
          <p:nvPr/>
        </p:nvSpPr>
        <p:spPr bwMode="auto">
          <a:xfrm>
            <a:off x="1115616" y="0"/>
            <a:ext cx="78488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200" b="1" i="1" dirty="0">
                <a:solidFill>
                  <a:srgbClr val="002060"/>
                </a:solidFill>
                <a:latin typeface="Calibri" pitchFamily="34" charset="0"/>
              </a:rPr>
              <a:t>Tasa de mortalidad por tránsito vial ajustada, según subregión de la OPS, 2007 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860425" y="6551613"/>
            <a:ext cx="43195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dirty="0"/>
              <a:t>Fuente: Reporte </a:t>
            </a:r>
            <a:r>
              <a:rPr lang="es-ES" sz="1200" dirty="0" smtClean="0"/>
              <a:t> Regional </a:t>
            </a:r>
            <a:r>
              <a:rPr lang="es-ES" sz="1200" dirty="0"/>
              <a:t>sobre seguridad vial en  las Américas. OPS 2010</a:t>
            </a: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968375" y="2438400"/>
            <a:ext cx="8148638" cy="174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039100" y="1957388"/>
            <a:ext cx="1350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s-ES" sz="1100" b="1" dirty="0">
                <a:latin typeface="Calibri" pitchFamily="34" charset="0"/>
              </a:rPr>
              <a:t>Media regional 15.82</a:t>
            </a:r>
            <a:endParaRPr lang="es-ES" sz="11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-107950" y="-27384"/>
            <a:ext cx="95392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2800" b="1" i="1" dirty="0">
                <a:solidFill>
                  <a:srgbClr val="002060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Muertes reportadas por tipo de actor vial, </a:t>
            </a:r>
            <a:endParaRPr lang="es-ES" sz="2800" b="1" i="1" dirty="0" smtClean="0">
              <a:solidFill>
                <a:srgbClr val="002060"/>
              </a:solidFill>
              <a:latin typeface="Calibri" pitchFamily="34" charset="0"/>
              <a:ea typeface="Cambria" pitchFamily="18" charset="0"/>
              <a:cs typeface="Times New Roman" pitchFamily="18" charset="0"/>
            </a:endParaRPr>
          </a:p>
          <a:p>
            <a:pPr algn="ctr"/>
            <a:r>
              <a:rPr lang="es-ES" sz="2800" b="1" i="1" dirty="0" smtClean="0">
                <a:solidFill>
                  <a:srgbClr val="002060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según </a:t>
            </a:r>
            <a:r>
              <a:rPr lang="es-ES" sz="2800" b="1" i="1" dirty="0">
                <a:solidFill>
                  <a:srgbClr val="002060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subregión de las </a:t>
            </a:r>
            <a:r>
              <a:rPr lang="es-ES" sz="2800" b="1" i="1" dirty="0" smtClean="0">
                <a:solidFill>
                  <a:srgbClr val="002060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Américas, 2007.</a:t>
            </a:r>
            <a:endParaRPr lang="es-ES" sz="2800" b="1" i="1" dirty="0">
              <a:solidFill>
                <a:srgbClr val="002060"/>
              </a:solidFill>
              <a:latin typeface="Calibri" pitchFamily="34" charset="0"/>
              <a:ea typeface="Cambria" pitchFamily="18" charset="0"/>
              <a:cs typeface="Times New Roman" pitchFamily="18" charset="0"/>
            </a:endParaRPr>
          </a:p>
          <a:p>
            <a:pPr algn="ctr" eaLnBrk="0" hangingPunct="0"/>
            <a:endParaRPr lang="es-ES" sz="2800" b="1" i="1" dirty="0">
              <a:solidFill>
                <a:srgbClr val="002060"/>
              </a:solidFill>
              <a:latin typeface="Calibri" pitchFamily="34" charset="0"/>
              <a:ea typeface="Cambria" pitchFamily="18" charset="0"/>
              <a:cs typeface="Times New Roman" pitchFamily="18" charset="0"/>
            </a:endParaRPr>
          </a:p>
        </p:txBody>
      </p:sp>
      <p:pic>
        <p:nvPicPr>
          <p:cNvPr id="717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891877"/>
            <a:ext cx="8964613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-107950" y="42545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>
              <a:solidFill>
                <a:srgbClr val="FFFF00"/>
              </a:solidFill>
            </a:endParaRPr>
          </a:p>
        </p:txBody>
      </p:sp>
      <p:sp>
        <p:nvSpPr>
          <p:cNvPr id="7173" name="4 CuadroTexto"/>
          <p:cNvSpPr txBox="1">
            <a:spLocks noChangeArrowheads="1"/>
          </p:cNvSpPr>
          <p:nvPr/>
        </p:nvSpPr>
        <p:spPr bwMode="auto">
          <a:xfrm>
            <a:off x="431800" y="6535738"/>
            <a:ext cx="4359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dirty="0"/>
              <a:t>Fuente: Reporte </a:t>
            </a:r>
            <a:r>
              <a:rPr lang="es-ES" sz="1200" dirty="0" smtClean="0"/>
              <a:t> Regional </a:t>
            </a:r>
            <a:r>
              <a:rPr lang="es-ES" sz="1200" dirty="0"/>
              <a:t>sobre seguridad vial en  las Américas. OPS 2010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33344" y="1214422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TO MOVE BEYOND THE INDIVIDUAL RISK FACTORS AND LOOK FOR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Effective political institutions </a:t>
            </a:r>
            <a:r>
              <a:rPr lang="en-US" sz="2000" dirty="0" smtClean="0">
                <a:solidFill>
                  <a:srgbClr val="002060"/>
                </a:solidFill>
              </a:rPr>
              <a:t>and the responsible usage of public resources by the State. 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Assure</a:t>
            </a:r>
            <a:r>
              <a:rPr lang="en-US" sz="2000" dirty="0" smtClean="0">
                <a:solidFill>
                  <a:srgbClr val="002060"/>
                </a:solidFill>
              </a:rPr>
              <a:t> the interaction between democracy, social welfare and the rule of law. 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 Recognize the necessity of expansion beyond the public sector and the multi-</a:t>
            </a:r>
            <a:r>
              <a:rPr lang="en-US" sz="2000" dirty="0" err="1" smtClean="0">
                <a:solidFill>
                  <a:srgbClr val="002060"/>
                </a:solidFill>
              </a:rPr>
              <a:t>sectoral</a:t>
            </a:r>
            <a:r>
              <a:rPr lang="en-US" sz="2000" dirty="0" smtClean="0">
                <a:solidFill>
                  <a:srgbClr val="002060"/>
                </a:solidFill>
              </a:rPr>
              <a:t> approach </a:t>
            </a:r>
            <a:r>
              <a:rPr lang="en-US" sz="2400" b="1" dirty="0" smtClean="0">
                <a:solidFill>
                  <a:srgbClr val="002060"/>
                </a:solidFill>
              </a:rPr>
              <a:t>including all other actors from the private sector and from society itself. 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Guided by the human rights </a:t>
            </a:r>
            <a:r>
              <a:rPr lang="en-US" sz="2000" dirty="0" smtClean="0">
                <a:solidFill>
                  <a:srgbClr val="002060"/>
                </a:solidFill>
              </a:rPr>
              <a:t>and by the principles of the rule of law and democracy, such as equal political participation for all. 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 Particular attention is devoted to the needs of the </a:t>
            </a:r>
            <a:r>
              <a:rPr lang="en-US" sz="2400" b="1" dirty="0" smtClean="0">
                <a:solidFill>
                  <a:srgbClr val="002060"/>
                </a:solidFill>
              </a:rPr>
              <a:t>weaker members of society.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619672" y="285728"/>
            <a:ext cx="53505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i="1" dirty="0" smtClean="0">
                <a:solidFill>
                  <a:schemeClr val="accent3">
                    <a:lumMod val="50000"/>
                  </a:schemeClr>
                </a:solidFill>
              </a:rPr>
              <a:t>   CHALLENGES OF GOBERNANCE ON </a:t>
            </a:r>
          </a:p>
          <a:p>
            <a:r>
              <a:rPr lang="es-MX" sz="2400" b="1" i="1" dirty="0" smtClean="0">
                <a:solidFill>
                  <a:schemeClr val="accent3">
                    <a:lumMod val="50000"/>
                  </a:schemeClr>
                </a:solidFill>
              </a:rPr>
              <a:t>INJURY  AND  VIOLENCE  PREVENTION</a:t>
            </a:r>
            <a:endParaRPr lang="es-MX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28596" y="1928802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INTERACTION </a:t>
            </a:r>
            <a:r>
              <a:rPr lang="es-MX" dirty="0" smtClean="0"/>
              <a:t>WITH OTHER GROUPS LIKE:  </a:t>
            </a:r>
          </a:p>
          <a:p>
            <a:r>
              <a:rPr lang="es-MX" dirty="0" smtClean="0"/>
              <a:t>			ALCOHOL, DRUGS, TOBACCO AND MENTAL HEALTH:</a:t>
            </a:r>
          </a:p>
          <a:p>
            <a:r>
              <a:rPr lang="es-MX" dirty="0" smtClean="0"/>
              <a:t>                                                        WORKERS HEALTH</a:t>
            </a:r>
          </a:p>
          <a:p>
            <a:r>
              <a:rPr lang="es-MX" dirty="0" smtClean="0"/>
              <a:t>                                                        HEALTH PROMOTION AND HEALTHY SETTINGS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b="1" dirty="0" smtClean="0"/>
              <a:t>INCREASE AND STRENGTHEN </a:t>
            </a:r>
            <a:r>
              <a:rPr lang="es-MX" dirty="0" smtClean="0"/>
              <a:t>THE INTERACTION BETWEEN CC AT THE REGION.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b="1" dirty="0" smtClean="0"/>
              <a:t>SPECIFIC CHALLENGES </a:t>
            </a:r>
            <a:r>
              <a:rPr lang="es-MX" dirty="0" smtClean="0"/>
              <a:t>FROM EACH CENTER : FROM COLLABORATION  </a:t>
            </a:r>
            <a:r>
              <a:rPr lang="en-US" dirty="0" smtClean="0"/>
              <a:t>TO CONFRONT LOCAL PROBLEMS  TO CONTINUE BEEN A PART OF THIS NETWORK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000232" y="357166"/>
            <a:ext cx="54879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i="1" dirty="0" smtClean="0">
                <a:solidFill>
                  <a:schemeClr val="accent5">
                    <a:lumMod val="50000"/>
                  </a:schemeClr>
                </a:solidFill>
              </a:rPr>
              <a:t>CHALLENGES  FOR CC ON INJURY </a:t>
            </a:r>
          </a:p>
          <a:p>
            <a:pPr algn="ctr"/>
            <a:r>
              <a:rPr lang="es-MX" sz="2800" b="1" i="1" dirty="0" smtClean="0">
                <a:solidFill>
                  <a:schemeClr val="accent5">
                    <a:lumMod val="50000"/>
                  </a:schemeClr>
                </a:solidFill>
              </a:rPr>
              <a:t>AND  VIOLENCE PREVENTION</a:t>
            </a:r>
            <a:endParaRPr lang="es-MX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71604" y="1214422"/>
            <a:ext cx="46266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GRACIAS</a:t>
            </a:r>
          </a:p>
          <a:p>
            <a:pPr algn="ctr"/>
            <a:endParaRPr lang="es-MX" sz="3200" dirty="0" smtClean="0"/>
          </a:p>
          <a:p>
            <a:pPr algn="ctr"/>
            <a:endParaRPr lang="es-MX" sz="3200" dirty="0" smtClean="0"/>
          </a:p>
          <a:p>
            <a:pPr algn="ctr"/>
            <a:r>
              <a:rPr lang="es-MX" sz="3200" dirty="0" smtClean="0"/>
              <a:t>THANK YOU </a:t>
            </a:r>
          </a:p>
          <a:p>
            <a:pPr algn="ctr"/>
            <a:endParaRPr lang="es-MX" sz="3200" dirty="0" smtClean="0"/>
          </a:p>
          <a:p>
            <a:pPr algn="ctr"/>
            <a:endParaRPr lang="es-MX" sz="3200" dirty="0" smtClean="0"/>
          </a:p>
          <a:p>
            <a:pPr algn="ctr"/>
            <a:r>
              <a:rPr lang="es-MX" sz="3200" dirty="0" smtClean="0"/>
              <a:t> MOLTO OBRIGADO</a:t>
            </a:r>
            <a:endParaRPr lang="es-MX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79512" y="879172"/>
          <a:ext cx="8964488" cy="5916299"/>
        </p:xfrm>
        <a:graphic>
          <a:graphicData uri="http://schemas.openxmlformats.org/drawingml/2006/table">
            <a:tbl>
              <a:tblPr/>
              <a:tblGrid>
                <a:gridCol w="2240622"/>
                <a:gridCol w="2240622"/>
                <a:gridCol w="2241622"/>
                <a:gridCol w="2241622"/>
              </a:tblGrid>
              <a:tr h="23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COUNTRY AND DENOMINATION</a:t>
                      </a:r>
                      <a:endParaRPr lang="es-MX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RESPONSIBLE</a:t>
                      </a:r>
                      <a:endParaRPr lang="es-MX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INSTITUTION</a:t>
                      </a:r>
                      <a:endParaRPr lang="es-MX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YEARS</a:t>
                      </a:r>
                      <a:endParaRPr lang="es-MX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CANADA</a:t>
                      </a:r>
                      <a:endParaRPr lang="es-MX" sz="14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CC for </a:t>
                      </a:r>
                      <a:r>
                        <a:rPr lang="en-US" sz="1400" dirty="0" err="1">
                          <a:latin typeface="+mn-lt"/>
                          <a:ea typeface="Calibri"/>
                          <a:cs typeface="Times New Roman"/>
                        </a:rPr>
                        <a:t>for</a:t>
                      </a: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  Safety Promotion and Injury Prevention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Dr. 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Pierre Maurice</a:t>
                      </a:r>
                      <a:endParaRPr lang="es-MX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latin typeface="+mn-lt"/>
                          <a:ea typeface="Calibri"/>
                          <a:cs typeface="Times New Roman"/>
                        </a:rPr>
                        <a:t>Réseau</a:t>
                      </a: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s-MX" sz="1400" dirty="0" err="1">
                          <a:latin typeface="+mn-lt"/>
                          <a:ea typeface="Calibri"/>
                          <a:cs typeface="Times New Roman"/>
                        </a:rPr>
                        <a:t>santé</a:t>
                      </a: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 publique et </a:t>
                      </a:r>
                      <a:r>
                        <a:rPr lang="es-MX" sz="1400" dirty="0" err="1">
                          <a:latin typeface="+mn-lt"/>
                          <a:ea typeface="Calibri"/>
                          <a:cs typeface="Times New Roman"/>
                        </a:rPr>
                        <a:t>Ministère</a:t>
                      </a: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 de la </a:t>
                      </a:r>
                      <a:r>
                        <a:rPr lang="es-MX" sz="1400" dirty="0" err="1">
                          <a:latin typeface="+mn-lt"/>
                          <a:ea typeface="Calibri"/>
                          <a:cs typeface="Times New Roman"/>
                        </a:rPr>
                        <a:t>Santé</a:t>
                      </a: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s-MX" sz="1400" dirty="0" smtClean="0">
                          <a:latin typeface="+mn-lt"/>
                          <a:ea typeface="Calibri"/>
                          <a:cs typeface="Times New Roman"/>
                        </a:rPr>
                        <a:t>Centre </a:t>
                      </a: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s-MX" sz="1400" dirty="0" err="1">
                          <a:latin typeface="+mn-lt"/>
                          <a:ea typeface="Calibri"/>
                          <a:cs typeface="Times New Roman"/>
                        </a:rPr>
                        <a:t>Santé</a:t>
                      </a: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 publique de </a:t>
                      </a:r>
                      <a:r>
                        <a:rPr lang="es-MX" sz="1400" dirty="0" err="1">
                          <a:latin typeface="+mn-lt"/>
                          <a:ea typeface="Calibri"/>
                          <a:cs typeface="Times New Roman"/>
                        </a:rPr>
                        <a:t>Québec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endParaRPr lang="es-MX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COLOMBIA</a:t>
                      </a:r>
                      <a:endParaRPr lang="es-MX" sz="14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CC on Violence Prevention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Dra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. Isabel Gutierrez</a:t>
                      </a:r>
                      <a:endParaRPr lang="es-MX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Centro de Investigaciones en Salud y Violencia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Universidad del Valle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es-MX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BRASIL</a:t>
                      </a:r>
                      <a:endParaRPr lang="es-MX" sz="14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CC for the study of Violence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Dra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. Nancy </a:t>
                      </a: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Cardia</a:t>
                      </a:r>
                      <a:endParaRPr lang="es-MX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Center for the Study of Violence 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University </a:t>
                      </a: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of Sao Paulo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s-MX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MEXICO</a:t>
                      </a:r>
                      <a:endParaRPr lang="es-MX" sz="14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CC for Injury and Violence Research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Dra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. Martha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Híjar</a:t>
                      </a:r>
                      <a:endParaRPr lang="es-MX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Centro de investigaciones en </a:t>
                      </a:r>
                      <a:r>
                        <a:rPr lang="es-MX" sz="1400" dirty="0" smtClean="0">
                          <a:latin typeface="+mn-lt"/>
                          <a:ea typeface="Calibri"/>
                          <a:cs typeface="Times New Roman"/>
                        </a:rPr>
                        <a:t>Sistemas</a:t>
                      </a:r>
                      <a:r>
                        <a:rPr lang="es-MX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s-MX" sz="1400" dirty="0" smtClean="0">
                          <a:latin typeface="+mn-lt"/>
                          <a:ea typeface="Calibri"/>
                          <a:cs typeface="Times New Roman"/>
                        </a:rPr>
                        <a:t>Salud. Instituto </a:t>
                      </a: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Nacional de Salud Pública.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+mn-lt"/>
                          <a:ea typeface="Calibri"/>
                          <a:cs typeface="Times New Roman"/>
                        </a:rPr>
                        <a:t>UNITED STATES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CC for Injury Prevention and Control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Dra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. Robyn Ikeda</a:t>
                      </a:r>
                      <a:endParaRPr lang="es-MX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National Center for Injury Prevention and Control, NCIPC CDC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es-MX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UNITED STATES</a:t>
                      </a:r>
                      <a:endParaRPr lang="es-MX" sz="14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CC for Violence and Injury Prevention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Dra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. Debra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Houry</a:t>
                      </a:r>
                      <a:endParaRPr lang="es-MX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Center </a:t>
                      </a: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for Injury Control, Rollins School of Public 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Health. Emory </a:t>
                      </a: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University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endParaRPr lang="es-MX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UNITED STATES</a:t>
                      </a:r>
                      <a:endParaRPr lang="es-MX" sz="14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CC for Injuries Violence and Accident Prevention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Dr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Adnan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Hyder</a:t>
                      </a:r>
                      <a:endParaRPr lang="es-MX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International Health Department</a:t>
                      </a:r>
                      <a:b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Johns Hopkins University</a:t>
                      </a:r>
                      <a:b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Bloomberg School of Public Health</a:t>
                      </a:r>
                      <a:endParaRPr lang="es-MX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s-MX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73219" y="110153"/>
            <a:ext cx="67975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Perpetua" pitchFamily="18" charset="0"/>
                <a:ea typeface="Calibri" pitchFamily="34" charset="0"/>
                <a:cs typeface="Times New Roman" pitchFamily="18" charset="0"/>
              </a:rPr>
              <a:t>COLLABORATING CENTERS ON INJURIES AND VIOLENCE AT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Perpetua" pitchFamily="18" charset="0"/>
                <a:ea typeface="Calibri" pitchFamily="34" charset="0"/>
                <a:cs typeface="Times New Roman" pitchFamily="18" charset="0"/>
              </a:rPr>
              <a:t>THE AMERICAS REGION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Perpet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370848"/>
            <a:ext cx="835292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i="1" dirty="0" smtClean="0"/>
              <a:t>C. </a:t>
            </a:r>
            <a:r>
              <a:rPr lang="es-MX" sz="2000" b="1" i="1" dirty="0" err="1" smtClean="0"/>
              <a:t>Protecting</a:t>
            </a:r>
            <a:r>
              <a:rPr lang="es-MX" sz="2000" b="1" i="1" dirty="0" smtClean="0"/>
              <a:t> vulnerable </a:t>
            </a:r>
            <a:r>
              <a:rPr lang="es-MX" sz="2000" b="1" i="1" dirty="0" err="1" smtClean="0"/>
              <a:t>groups</a:t>
            </a:r>
            <a:r>
              <a:rPr lang="es-MX" sz="2000" b="1" i="1" dirty="0" smtClean="0"/>
              <a:t> </a:t>
            </a:r>
          </a:p>
          <a:p>
            <a:r>
              <a:rPr lang="en-US" sz="2400" b="1" u="sng" dirty="0" smtClean="0"/>
              <a:t>Children and young population </a:t>
            </a:r>
            <a:r>
              <a:rPr lang="en-US" sz="2000" dirty="0" smtClean="0"/>
              <a:t>born and developed in an hostile social and physical environment suffer not only from unintentional injuries but from stress and other factors such as violence that such environments create. </a:t>
            </a:r>
          </a:p>
          <a:p>
            <a:endParaRPr lang="es-MX" sz="2000" dirty="0" smtClean="0"/>
          </a:p>
          <a:p>
            <a:r>
              <a:rPr lang="en-US" sz="2000" b="1" i="1" dirty="0" smtClean="0"/>
              <a:t>D. Meeting the urban health challenge </a:t>
            </a:r>
          </a:p>
          <a:p>
            <a:r>
              <a:rPr lang="en-US" sz="2000" dirty="0" smtClean="0"/>
              <a:t>Population </a:t>
            </a:r>
            <a:r>
              <a:rPr lang="en-US" sz="2400" b="1" u="sng" dirty="0" err="1" smtClean="0"/>
              <a:t>movility</a:t>
            </a:r>
            <a:r>
              <a:rPr lang="en-US" sz="2400" b="1" u="sng" dirty="0" smtClean="0"/>
              <a:t> increase risks </a:t>
            </a:r>
            <a:r>
              <a:rPr lang="en-US" sz="2000" dirty="0" smtClean="0"/>
              <a:t>such as poverty, vulnerability to sexual abuse and exploitation, dangerous working conditions and separation from social support networks</a:t>
            </a:r>
          </a:p>
          <a:p>
            <a:endParaRPr lang="en-US" sz="2000" dirty="0" smtClean="0"/>
          </a:p>
          <a:p>
            <a:r>
              <a:rPr lang="en-US" sz="2000" b="1" i="1" dirty="0" smtClean="0"/>
              <a:t>E. Reducing health risks from environmental pollution and hazards: </a:t>
            </a:r>
            <a:r>
              <a:rPr lang="en-US" sz="2000" dirty="0" smtClean="0"/>
              <a:t>Motor vehicles are  not only an important source of air pollution, but also a significant cause of  </a:t>
            </a:r>
            <a:r>
              <a:rPr lang="en-US" sz="2400" b="1" u="sng" dirty="0" smtClean="0"/>
              <a:t>pedestrian injuries and fatalities</a:t>
            </a:r>
            <a:r>
              <a:rPr lang="en-US" sz="2400" b="1" dirty="0" smtClean="0"/>
              <a:t>. </a:t>
            </a:r>
          </a:p>
          <a:p>
            <a:r>
              <a:rPr lang="en-US" sz="2000" b="1" dirty="0" smtClean="0"/>
              <a:t>MONITORING AND REDUCTION</a:t>
            </a:r>
            <a:r>
              <a:rPr lang="es-MX" sz="2000" b="1" dirty="0" smtClean="0"/>
              <a:t> </a:t>
            </a:r>
          </a:p>
          <a:p>
            <a:r>
              <a:rPr lang="es-MX" sz="2000" b="1" dirty="0" smtClean="0"/>
              <a:t>DEVELOP </a:t>
            </a:r>
            <a:r>
              <a:rPr lang="en-US" sz="2000" b="1" dirty="0" smtClean="0"/>
              <a:t>SAFE CITIES AND SAFE COMMUNITIES PROGRAMS</a:t>
            </a:r>
          </a:p>
          <a:p>
            <a:r>
              <a:rPr lang="en-US" sz="2000" b="1" dirty="0" smtClean="0"/>
              <a:t>STRATEGIES TO REDUCE OCCUPATIONAL INJURIES</a:t>
            </a:r>
            <a:endParaRPr lang="en-US" sz="2000" b="1" i="1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1612452" y="71414"/>
            <a:ext cx="58398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i="1" dirty="0" smtClean="0">
                <a:solidFill>
                  <a:schemeClr val="accent4">
                    <a:lumMod val="50000"/>
                  </a:schemeClr>
                </a:solidFill>
              </a:rPr>
              <a:t>INJURIES AND VIOLENCE AS AN ISSUE  OF  </a:t>
            </a:r>
          </a:p>
          <a:p>
            <a:pPr algn="ctr"/>
            <a:r>
              <a:rPr lang="es-MX" sz="2400" b="1" i="1" dirty="0" smtClean="0">
                <a:solidFill>
                  <a:schemeClr val="accent4">
                    <a:lumMod val="50000"/>
                  </a:schemeClr>
                </a:solidFill>
              </a:rPr>
              <a:t>SUSTAINABLE DEVELOPMENT</a:t>
            </a:r>
          </a:p>
          <a:p>
            <a:pPr algn="ctr"/>
            <a:r>
              <a:rPr lang="es-MX" sz="2400" b="1" i="1" dirty="0" smtClean="0">
                <a:solidFill>
                  <a:schemeClr val="accent4">
                    <a:lumMod val="50000"/>
                  </a:schemeClr>
                </a:solidFill>
              </a:rPr>
              <a:t>AGENDA 21 CHAPTER 6</a:t>
            </a:r>
            <a:endParaRPr lang="es-MX" sz="2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908720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Beyond the  visible impact on quality of life, violence and the lack of security: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 Puts in danger </a:t>
            </a:r>
            <a:r>
              <a:rPr lang="en-US" sz="2400" b="1" dirty="0" smtClean="0"/>
              <a:t>DEMOCRACY, 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Carry </a:t>
            </a:r>
            <a:r>
              <a:rPr lang="en-US" sz="2400" b="1" dirty="0" smtClean="0"/>
              <a:t>ECONOMIC COSTS, 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Increases the </a:t>
            </a:r>
            <a:r>
              <a:rPr lang="en-US" sz="2400" b="1" dirty="0" smtClean="0"/>
              <a:t>BURDEN OF DISEASE </a:t>
            </a:r>
            <a:r>
              <a:rPr lang="en-US" sz="2400" dirty="0" smtClean="0"/>
              <a:t>and 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Puts in </a:t>
            </a:r>
            <a:r>
              <a:rPr lang="en-US" sz="2400" b="1" dirty="0" smtClean="0"/>
              <a:t>DANGER WHATEVER SOCIAL FABRIC </a:t>
            </a:r>
            <a:r>
              <a:rPr lang="en-US" sz="2400" dirty="0" smtClean="0"/>
              <a:t>that exists.</a:t>
            </a:r>
          </a:p>
          <a:p>
            <a:pPr marL="0" lvl="2"/>
            <a:r>
              <a:rPr lang="en-US" sz="2400" dirty="0" smtClean="0"/>
              <a:t>To stabilize fragile contexts in order to make SUSTAINABLE DEVELOPMENT a reality for all sectors of society it’s urgent and necessary: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To </a:t>
            </a:r>
            <a:r>
              <a:rPr lang="en-US" sz="2400" b="1" dirty="0" smtClean="0"/>
              <a:t>CONFRONT THE  VIOLENCE, INSECURITY AND INJUSTICE.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Reducing the impact through preventive measures, emergency aid and reconstruction programs. </a:t>
            </a:r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294611" y="260648"/>
            <a:ext cx="2013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i="1" dirty="0" smtClean="0"/>
              <a:t>VIOLENCE</a:t>
            </a:r>
            <a:endParaRPr lang="es-MX" sz="32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i="1" dirty="0" smtClean="0">
                <a:solidFill>
                  <a:schemeClr val="accent4">
                    <a:lumMod val="50000"/>
                  </a:schemeClr>
                </a:solidFill>
                <a:latin typeface="Perpetua" pitchFamily="18" charset="0"/>
              </a:rPr>
              <a:t>CONTEXT</a:t>
            </a:r>
            <a:endParaRPr lang="es-ES" b="1" i="1" dirty="0">
              <a:solidFill>
                <a:schemeClr val="accent4">
                  <a:lumMod val="50000"/>
                </a:schemeClr>
              </a:solidFill>
              <a:latin typeface="Perpetua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67544" y="1268760"/>
            <a:ext cx="2351856" cy="4495800"/>
          </a:xfrm>
        </p:spPr>
        <p:txBody>
          <a:bodyPr>
            <a:normAutofit/>
          </a:bodyPr>
          <a:lstStyle/>
          <a:p>
            <a:endParaRPr lang="es-ES" sz="2400" b="1" i="1" dirty="0" smtClean="0">
              <a:solidFill>
                <a:schemeClr val="accent4">
                  <a:lumMod val="50000"/>
                </a:schemeClr>
              </a:solidFill>
              <a:latin typeface="Perpetua" pitchFamily="18" charset="0"/>
            </a:endParaRPr>
          </a:p>
          <a:p>
            <a:endParaRPr lang="es-ES" sz="2400" b="1" i="1" dirty="0" smtClean="0">
              <a:solidFill>
                <a:schemeClr val="accent4">
                  <a:lumMod val="50000"/>
                </a:schemeClr>
              </a:solidFill>
              <a:latin typeface="Perpetua" pitchFamily="18" charset="0"/>
            </a:endParaRPr>
          </a:p>
          <a:p>
            <a:endParaRPr lang="es-ES" sz="2400" b="1" i="1" dirty="0" smtClean="0">
              <a:solidFill>
                <a:schemeClr val="accent4">
                  <a:lumMod val="50000"/>
                </a:schemeClr>
              </a:solidFill>
              <a:latin typeface="Perpetua" pitchFamily="18" charset="0"/>
            </a:endParaRPr>
          </a:p>
          <a:p>
            <a:pPr algn="ctr"/>
            <a:r>
              <a:rPr lang="es-ES" sz="2400" b="1" i="1" dirty="0" smtClean="0">
                <a:solidFill>
                  <a:schemeClr val="accent4">
                    <a:lumMod val="50000"/>
                  </a:schemeClr>
                </a:solidFill>
                <a:latin typeface="Perpetua" pitchFamily="18" charset="0"/>
              </a:rPr>
              <a:t>ROAD TRAFFIC</a:t>
            </a:r>
          </a:p>
          <a:p>
            <a:pPr algn="ctr"/>
            <a:r>
              <a:rPr lang="es-ES" sz="2400" b="1" i="1" dirty="0" smtClean="0">
                <a:solidFill>
                  <a:schemeClr val="accent4">
                    <a:lumMod val="50000"/>
                  </a:schemeClr>
                </a:solidFill>
                <a:latin typeface="Perpetua" pitchFamily="18" charset="0"/>
              </a:rPr>
              <a:t>VS</a:t>
            </a:r>
          </a:p>
          <a:p>
            <a:pPr algn="ctr"/>
            <a:r>
              <a:rPr lang="es-ES" sz="2400" b="1" i="1" dirty="0" smtClean="0">
                <a:solidFill>
                  <a:schemeClr val="accent4">
                    <a:lumMod val="50000"/>
                  </a:schemeClr>
                </a:solidFill>
                <a:latin typeface="Perpetua" pitchFamily="18" charset="0"/>
              </a:rPr>
              <a:t>ROAD SAFETY</a:t>
            </a:r>
            <a:endParaRPr lang="es-ES" sz="2400" b="1" i="1" dirty="0">
              <a:solidFill>
                <a:schemeClr val="accent4">
                  <a:lumMod val="50000"/>
                </a:schemeClr>
              </a:solidFill>
              <a:latin typeface="Perpetua" pitchFamily="18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ES" sz="2400" dirty="0" smtClean="0"/>
              <a:t>	</a:t>
            </a:r>
            <a:r>
              <a:rPr lang="en-US" sz="2400" dirty="0" smtClean="0"/>
              <a:t>Problems and needs of individual mobility </a:t>
            </a:r>
            <a:r>
              <a:rPr lang="en-US" sz="2400" dirty="0" smtClean="0">
                <a:solidFill>
                  <a:srgbClr val="002060"/>
                </a:solidFill>
              </a:rPr>
              <a:t>PARTIALLY RESOLVED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</a:t>
            </a:r>
          </a:p>
          <a:p>
            <a:r>
              <a:rPr lang="en-US" sz="2400" dirty="0" smtClean="0"/>
              <a:t>	Model that excludes the </a:t>
            </a:r>
            <a:r>
              <a:rPr lang="en-US" sz="2400" dirty="0" smtClean="0">
                <a:solidFill>
                  <a:srgbClr val="002060"/>
                </a:solidFill>
              </a:rPr>
              <a:t>MOST DISADVANTAGED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/>
              <a:t>and moves them to outlying areas.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r>
              <a:rPr lang="en-US" sz="2400" dirty="0" smtClean="0"/>
              <a:t>	Adverse effects: human hours lost, physical and </a:t>
            </a:r>
            <a:r>
              <a:rPr lang="en-US" sz="2400" dirty="0" smtClean="0">
                <a:solidFill>
                  <a:srgbClr val="002060"/>
                </a:solidFill>
              </a:rPr>
              <a:t>MENTAL HEALTH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	 Severe </a:t>
            </a:r>
            <a:r>
              <a:rPr lang="en-US" sz="2400" dirty="0" smtClean="0">
                <a:solidFill>
                  <a:srgbClr val="002060"/>
                </a:solidFill>
              </a:rPr>
              <a:t>ROAD TRAFFIC INJURIES</a:t>
            </a:r>
            <a:r>
              <a:rPr lang="en-US" sz="2400" dirty="0" smtClean="0"/>
              <a:t>, the most </a:t>
            </a:r>
            <a:r>
              <a:rPr lang="en-US" sz="2400" dirty="0" smtClean="0">
                <a:solidFill>
                  <a:srgbClr val="002060"/>
                </a:solidFill>
              </a:rPr>
              <a:t>TRAGIC EXTERNALITY </a:t>
            </a:r>
            <a:r>
              <a:rPr lang="en-US" sz="2400" dirty="0" smtClean="0"/>
              <a:t>of inefficient transport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CuadroTexto"/>
          <p:cNvSpPr txBox="1">
            <a:spLocks noChangeArrowheads="1"/>
          </p:cNvSpPr>
          <p:nvPr/>
        </p:nvSpPr>
        <p:spPr bwMode="auto">
          <a:xfrm>
            <a:off x="3419475" y="260350"/>
            <a:ext cx="53362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600" b="1" i="1" dirty="0" err="1" smtClean="0">
                <a:solidFill>
                  <a:srgbClr val="002060"/>
                </a:solidFill>
                <a:latin typeface="Calibri" pitchFamily="34" charset="0"/>
              </a:rPr>
              <a:t>Approaches</a:t>
            </a:r>
            <a:r>
              <a:rPr lang="es-MX" sz="36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s-MX" sz="3600" b="1" i="1" dirty="0" err="1" smtClean="0">
                <a:solidFill>
                  <a:srgbClr val="002060"/>
                </a:solidFill>
                <a:latin typeface="Calibri" pitchFamily="34" charset="0"/>
              </a:rPr>
              <a:t>to</a:t>
            </a:r>
            <a:r>
              <a:rPr lang="es-MX" sz="3600" b="1" i="1" dirty="0" smtClean="0">
                <a:solidFill>
                  <a:srgbClr val="002060"/>
                </a:solidFill>
                <a:latin typeface="Calibri" pitchFamily="34" charset="0"/>
              </a:rPr>
              <a:t> Road Safety</a:t>
            </a:r>
            <a:endParaRPr lang="es-MX" sz="36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123" name="3 CuadroTexto"/>
          <p:cNvSpPr txBox="1">
            <a:spLocks noChangeArrowheads="1"/>
          </p:cNvSpPr>
          <p:nvPr/>
        </p:nvSpPr>
        <p:spPr bwMode="auto">
          <a:xfrm>
            <a:off x="0" y="129024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 sz="2400" dirty="0">
              <a:latin typeface="Calibri" pitchFamily="34" charset="0"/>
            </a:endParaRPr>
          </a:p>
          <a:p>
            <a:r>
              <a:rPr lang="es-MX" sz="2400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s-MX" sz="2400" b="1" i="1" u="sng" dirty="0" err="1" smtClean="0">
                <a:solidFill>
                  <a:srgbClr val="002060"/>
                </a:solidFill>
                <a:latin typeface="Calibri" pitchFamily="34" charset="0"/>
              </a:rPr>
              <a:t>Traditional</a:t>
            </a:r>
            <a:r>
              <a:rPr lang="es-MX" sz="2400" b="1" i="1" u="sng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s-MX" sz="2400" b="1" i="1" u="sng" dirty="0" err="1" smtClean="0">
                <a:solidFill>
                  <a:srgbClr val="002060"/>
                </a:solidFill>
                <a:latin typeface="Calibri" pitchFamily="34" charset="0"/>
              </a:rPr>
              <a:t>approach</a:t>
            </a:r>
            <a:r>
              <a:rPr lang="es-ES" sz="2400" i="1" dirty="0" smtClean="0">
                <a:solidFill>
                  <a:srgbClr val="002060"/>
                </a:solidFill>
                <a:latin typeface="Calibri" pitchFamily="34" charset="0"/>
              </a:rPr>
              <a:t>: </a:t>
            </a:r>
            <a:endParaRPr lang="es-ES" sz="2400" dirty="0" smtClean="0">
              <a:latin typeface="Calibri" pitchFamily="34" charset="0"/>
            </a:endParaRPr>
          </a:p>
          <a:p>
            <a:r>
              <a:rPr lang="es-ES" sz="2400" dirty="0" err="1" smtClean="0">
                <a:latin typeface="Calibri" pitchFamily="34" charset="0"/>
              </a:rPr>
              <a:t>Group</a:t>
            </a:r>
            <a:r>
              <a:rPr lang="es-ES" sz="2400" dirty="0" smtClean="0">
                <a:latin typeface="Calibri" pitchFamily="34" charset="0"/>
              </a:rPr>
              <a:t> of </a:t>
            </a:r>
            <a:r>
              <a:rPr lang="es-ES" sz="2400" b="1" i="1" u="sng" dirty="0" err="1" smtClean="0">
                <a:solidFill>
                  <a:srgbClr val="002060"/>
                </a:solidFill>
                <a:latin typeface="Calibri" pitchFamily="34" charset="0"/>
              </a:rPr>
              <a:t>actions</a:t>
            </a:r>
            <a:r>
              <a:rPr lang="es-ES" sz="2400" b="1" i="1" u="sng" dirty="0" smtClean="0">
                <a:solidFill>
                  <a:srgbClr val="002060"/>
                </a:solidFill>
                <a:latin typeface="Calibri" pitchFamily="34" charset="0"/>
              </a:rPr>
              <a:t> and </a:t>
            </a:r>
            <a:r>
              <a:rPr lang="es-ES" sz="2400" b="1" i="1" u="sng" dirty="0" err="1" smtClean="0">
                <a:solidFill>
                  <a:srgbClr val="002060"/>
                </a:solidFill>
                <a:latin typeface="Calibri" pitchFamily="34" charset="0"/>
              </a:rPr>
              <a:t>mecanisms</a:t>
            </a:r>
            <a:r>
              <a:rPr lang="es-ES" sz="2400" b="1" i="1" u="sng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that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guarantee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the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u="sng" dirty="0" err="1" smtClean="0">
                <a:solidFill>
                  <a:srgbClr val="002060"/>
                </a:solidFill>
                <a:latin typeface="Calibri" pitchFamily="34" charset="0"/>
              </a:rPr>
              <a:t>circulation</a:t>
            </a:r>
            <a:r>
              <a:rPr lang="es-ES" sz="2400" u="sng" dirty="0" smtClean="0">
                <a:solidFill>
                  <a:srgbClr val="002060"/>
                </a:solidFill>
                <a:latin typeface="Calibri" pitchFamily="34" charset="0"/>
              </a:rPr>
              <a:t> of </a:t>
            </a:r>
            <a:r>
              <a:rPr lang="es-ES" sz="2400" u="sng" dirty="0" err="1" smtClean="0">
                <a:solidFill>
                  <a:srgbClr val="002060"/>
                </a:solidFill>
                <a:latin typeface="Calibri" pitchFamily="34" charset="0"/>
              </a:rPr>
              <a:t>transit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dirty="0" err="1" smtClean="0">
                <a:latin typeface="Calibri" pitchFamily="34" charset="0"/>
              </a:rPr>
              <a:t>the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usage</a:t>
            </a:r>
            <a:r>
              <a:rPr lang="es-ES" sz="2400" dirty="0" smtClean="0">
                <a:latin typeface="Calibri" pitchFamily="34" charset="0"/>
              </a:rPr>
              <a:t> of </a:t>
            </a:r>
            <a:r>
              <a:rPr lang="es-ES" sz="2400" b="1" i="1" u="sng" dirty="0" err="1" smtClean="0">
                <a:solidFill>
                  <a:srgbClr val="002060"/>
                </a:solidFill>
                <a:latin typeface="Calibri" pitchFamily="34" charset="0"/>
              </a:rPr>
              <a:t>knowledge</a:t>
            </a:r>
            <a:r>
              <a:rPr lang="es-ES" sz="2400" u="sng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s-ES" sz="2400" dirty="0" smtClean="0">
                <a:latin typeface="Calibri" pitchFamily="34" charset="0"/>
              </a:rPr>
              <a:t>(</a:t>
            </a:r>
            <a:r>
              <a:rPr lang="es-ES" sz="2400" dirty="0" err="1" smtClean="0">
                <a:latin typeface="Calibri" pitchFamily="34" charset="0"/>
              </a:rPr>
              <a:t>laws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dirty="0" err="1" smtClean="0">
                <a:latin typeface="Calibri" pitchFamily="34" charset="0"/>
              </a:rPr>
              <a:t>regulations</a:t>
            </a:r>
            <a:r>
              <a:rPr lang="es-ES" sz="2400" dirty="0" smtClean="0">
                <a:latin typeface="Calibri" pitchFamily="34" charset="0"/>
              </a:rPr>
              <a:t> and </a:t>
            </a:r>
            <a:r>
              <a:rPr lang="es-ES" sz="2400" dirty="0" err="1" smtClean="0">
                <a:latin typeface="Calibri" pitchFamily="34" charset="0"/>
              </a:rPr>
              <a:t>dispositions</a:t>
            </a:r>
            <a:r>
              <a:rPr lang="es-ES" sz="2400" dirty="0" smtClean="0">
                <a:latin typeface="Calibri" pitchFamily="34" charset="0"/>
              </a:rPr>
              <a:t>) and rules </a:t>
            </a:r>
            <a:r>
              <a:rPr lang="es-ES" sz="2400" dirty="0" smtClean="0">
                <a:solidFill>
                  <a:srgbClr val="002060"/>
                </a:solidFill>
                <a:latin typeface="Calibri" pitchFamily="34" charset="0"/>
              </a:rPr>
              <a:t>of </a:t>
            </a:r>
            <a:r>
              <a:rPr lang="es-ES" sz="2400" dirty="0" err="1" smtClean="0">
                <a:solidFill>
                  <a:srgbClr val="002060"/>
                </a:solidFill>
                <a:latin typeface="Calibri" pitchFamily="34" charset="0"/>
              </a:rPr>
              <a:t>behaviour</a:t>
            </a:r>
            <a:r>
              <a:rPr lang="es-ES" sz="2400" dirty="0" smtClean="0">
                <a:latin typeface="Calibri" pitchFamily="34" charset="0"/>
              </a:rPr>
              <a:t>, as a </a:t>
            </a:r>
            <a:r>
              <a:rPr lang="es-ES" sz="2400" dirty="0" err="1" smtClean="0">
                <a:latin typeface="Calibri" pitchFamily="34" charset="0"/>
              </a:rPr>
              <a:t>pedestrian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dirty="0" err="1" smtClean="0">
                <a:latin typeface="Calibri" pitchFamily="34" charset="0"/>
              </a:rPr>
              <a:t>passenger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or</a:t>
            </a:r>
            <a:r>
              <a:rPr lang="es-ES" sz="2400" dirty="0" smtClean="0">
                <a:latin typeface="Calibri" pitchFamily="34" charset="0"/>
              </a:rPr>
              <a:t> driver </a:t>
            </a:r>
            <a:r>
              <a:rPr lang="es-ES" sz="2400" dirty="0" err="1" smtClean="0">
                <a:latin typeface="Calibri" pitchFamily="34" charset="0"/>
              </a:rPr>
              <a:t>alike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b="1" i="1" u="sng" dirty="0" smtClean="0">
                <a:solidFill>
                  <a:srgbClr val="002060"/>
                </a:solidFill>
                <a:latin typeface="Calibri" pitchFamily="34" charset="0"/>
              </a:rPr>
              <a:t>in </a:t>
            </a:r>
            <a:r>
              <a:rPr lang="es-ES" sz="2400" b="1" i="1" u="sng" dirty="0" err="1" smtClean="0">
                <a:solidFill>
                  <a:srgbClr val="002060"/>
                </a:solidFill>
                <a:latin typeface="Calibri" pitchFamily="34" charset="0"/>
              </a:rPr>
              <a:t>order</a:t>
            </a:r>
            <a:r>
              <a:rPr lang="es-ES" sz="2400" b="1" i="1" u="sng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s-ES" sz="2400" b="1" i="1" u="sng" dirty="0" err="1" smtClean="0">
                <a:solidFill>
                  <a:srgbClr val="002060"/>
                </a:solidFill>
                <a:latin typeface="Calibri" pitchFamily="34" charset="0"/>
              </a:rPr>
              <a:t>to</a:t>
            </a:r>
            <a:r>
              <a:rPr lang="es-ES" sz="2400" b="1" i="1" u="sng" dirty="0" smtClean="0">
                <a:solidFill>
                  <a:srgbClr val="002060"/>
                </a:solidFill>
                <a:latin typeface="Calibri" pitchFamily="34" charset="0"/>
              </a:rPr>
              <a:t> use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the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urban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roads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b="1" i="1" u="sng" dirty="0" err="1" smtClean="0">
                <a:solidFill>
                  <a:srgbClr val="002060"/>
                </a:solidFill>
                <a:latin typeface="Calibri" pitchFamily="34" charset="0"/>
              </a:rPr>
              <a:t>correctly</a:t>
            </a:r>
            <a:r>
              <a:rPr lang="es-ES" sz="2400" b="1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es-ES" sz="2400" b="1" dirty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es-MX" sz="2400" dirty="0">
                <a:latin typeface="Calibri" pitchFamily="34" charset="0"/>
              </a:rPr>
              <a:t> </a:t>
            </a:r>
          </a:p>
          <a:p>
            <a:r>
              <a:rPr lang="es-MX" sz="2400" b="1" u="sng" dirty="0" smtClean="0">
                <a:solidFill>
                  <a:srgbClr val="002060"/>
                </a:solidFill>
                <a:latin typeface="Calibri" pitchFamily="34" charset="0"/>
              </a:rPr>
              <a:t>Integral and </a:t>
            </a:r>
            <a:r>
              <a:rPr lang="es-MX" sz="2400" b="1" u="sng" dirty="0" err="1" smtClean="0">
                <a:solidFill>
                  <a:srgbClr val="002060"/>
                </a:solidFill>
                <a:latin typeface="Calibri" pitchFamily="34" charset="0"/>
              </a:rPr>
              <a:t>modern</a:t>
            </a:r>
            <a:r>
              <a:rPr lang="es-MX" sz="2400" b="1" u="sng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  <a:latin typeface="Calibri" pitchFamily="34" charset="0"/>
              </a:rPr>
              <a:t>Approach</a:t>
            </a:r>
            <a:r>
              <a:rPr lang="es-MX" sz="2400" b="1" u="sng" dirty="0" smtClean="0">
                <a:latin typeface="Calibri" pitchFamily="34" charset="0"/>
              </a:rPr>
              <a:t>:</a:t>
            </a:r>
            <a:endParaRPr lang="es-MX" sz="2400" dirty="0" smtClean="0">
              <a:latin typeface="Calibri" pitchFamily="34" charset="0"/>
            </a:endParaRPr>
          </a:p>
          <a:p>
            <a:r>
              <a:rPr lang="es-MX" sz="2400" b="1" i="1" u="sng" dirty="0" err="1" smtClean="0">
                <a:solidFill>
                  <a:srgbClr val="002060"/>
                </a:solidFill>
                <a:latin typeface="Calibri" pitchFamily="34" charset="0"/>
              </a:rPr>
              <a:t>Measurements</a:t>
            </a:r>
            <a:r>
              <a:rPr lang="es-MX" sz="2400" b="1" i="1" u="sng" dirty="0" smtClean="0">
                <a:solidFill>
                  <a:srgbClr val="002060"/>
                </a:solidFill>
                <a:latin typeface="Calibri" pitchFamily="34" charset="0"/>
              </a:rPr>
              <a:t> of </a:t>
            </a:r>
            <a:r>
              <a:rPr lang="es-MX" sz="2400" b="1" i="1" u="sng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es-MX" sz="2400" b="1" i="1" u="sng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s-MX" sz="2400" b="1" i="1" u="sng" dirty="0" err="1" smtClean="0">
                <a:solidFill>
                  <a:srgbClr val="002060"/>
                </a:solidFill>
                <a:latin typeface="Calibri" pitchFamily="34" charset="0"/>
              </a:rPr>
              <a:t>design</a:t>
            </a:r>
            <a:r>
              <a:rPr lang="es-MX" sz="2400" dirty="0" smtClean="0">
                <a:latin typeface="Calibri" pitchFamily="34" charset="0"/>
              </a:rPr>
              <a:t>, </a:t>
            </a:r>
            <a:r>
              <a:rPr lang="es-MX" sz="2400" dirty="0" err="1" smtClean="0">
                <a:latin typeface="Calibri" pitchFamily="34" charset="0"/>
              </a:rPr>
              <a:t>made</a:t>
            </a:r>
            <a:r>
              <a:rPr lang="es-MX" sz="2400" dirty="0" smtClean="0">
                <a:latin typeface="Calibri" pitchFamily="34" charset="0"/>
              </a:rPr>
              <a:t> </a:t>
            </a:r>
            <a:r>
              <a:rPr lang="es-MX" sz="2400" dirty="0" err="1" smtClean="0">
                <a:latin typeface="Calibri" pitchFamily="34" charset="0"/>
              </a:rPr>
              <a:t>to</a:t>
            </a:r>
            <a:r>
              <a:rPr lang="es-MX" sz="2400" dirty="0" smtClean="0">
                <a:latin typeface="Calibri" pitchFamily="34" charset="0"/>
              </a:rPr>
              <a:t> </a:t>
            </a:r>
            <a:r>
              <a:rPr lang="es-MX" sz="2400" dirty="0" err="1" smtClean="0">
                <a:latin typeface="Calibri" pitchFamily="34" charset="0"/>
              </a:rPr>
              <a:t>assure</a:t>
            </a:r>
            <a:r>
              <a:rPr lang="es-MX" sz="2400" dirty="0" smtClean="0">
                <a:latin typeface="Calibri" pitchFamily="34" charset="0"/>
              </a:rPr>
              <a:t> </a:t>
            </a:r>
            <a:r>
              <a:rPr lang="es-MX" sz="2400" dirty="0" err="1" smtClean="0">
                <a:latin typeface="Calibri" pitchFamily="34" charset="0"/>
              </a:rPr>
              <a:t>the</a:t>
            </a:r>
            <a:r>
              <a:rPr lang="es-MX" sz="2400" dirty="0" smtClean="0">
                <a:latin typeface="Calibri" pitchFamily="34" charset="0"/>
              </a:rPr>
              <a:t> </a:t>
            </a:r>
            <a:r>
              <a:rPr lang="es-MX" sz="2400" dirty="0" err="1" smtClean="0">
                <a:latin typeface="Calibri" pitchFamily="34" charset="0"/>
              </a:rPr>
              <a:t>peaceful</a:t>
            </a:r>
            <a:r>
              <a:rPr lang="es-MX" sz="2400" dirty="0" smtClean="0">
                <a:latin typeface="Calibri" pitchFamily="34" charset="0"/>
              </a:rPr>
              <a:t> and </a:t>
            </a:r>
            <a:r>
              <a:rPr lang="es-MX" sz="2400" b="1" i="1" u="sng" dirty="0" err="1" smtClean="0">
                <a:solidFill>
                  <a:srgbClr val="002060"/>
                </a:solidFill>
                <a:latin typeface="Calibri" pitchFamily="34" charset="0"/>
              </a:rPr>
              <a:t>safe</a:t>
            </a:r>
            <a:r>
              <a:rPr lang="es-MX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s-MX" sz="2400" dirty="0" err="1" smtClean="0">
                <a:latin typeface="Calibri" pitchFamily="34" charset="0"/>
              </a:rPr>
              <a:t>coexistence</a:t>
            </a:r>
            <a:r>
              <a:rPr lang="es-MX" sz="2400" dirty="0" smtClean="0">
                <a:latin typeface="Calibri" pitchFamily="34" charset="0"/>
              </a:rPr>
              <a:t> of </a:t>
            </a:r>
            <a:r>
              <a:rPr lang="es-MX" sz="2400" b="1" i="1" u="sng" dirty="0" err="1" smtClean="0">
                <a:solidFill>
                  <a:srgbClr val="002060"/>
                </a:solidFill>
                <a:latin typeface="Calibri" pitchFamily="34" charset="0"/>
              </a:rPr>
              <a:t>every</a:t>
            </a:r>
            <a:r>
              <a:rPr lang="es-MX" sz="2400" b="1" i="1" u="sng" dirty="0" smtClean="0">
                <a:solidFill>
                  <a:srgbClr val="002060"/>
                </a:solidFill>
                <a:latin typeface="Calibri" pitchFamily="34" charset="0"/>
              </a:rPr>
              <a:t> actor </a:t>
            </a:r>
            <a:r>
              <a:rPr lang="es-MX" sz="2400" dirty="0" smtClean="0">
                <a:latin typeface="Calibri" pitchFamily="34" charset="0"/>
              </a:rPr>
              <a:t>in </a:t>
            </a:r>
            <a:r>
              <a:rPr lang="es-MX" sz="2400" dirty="0" err="1" smtClean="0">
                <a:latin typeface="Calibri" pitchFamily="34" charset="0"/>
              </a:rPr>
              <a:t>the</a:t>
            </a:r>
            <a:r>
              <a:rPr lang="es-MX" sz="2400" dirty="0" smtClean="0">
                <a:latin typeface="Calibri" pitchFamily="34" charset="0"/>
              </a:rPr>
              <a:t> </a:t>
            </a:r>
            <a:r>
              <a:rPr lang="es-MX" sz="2400" dirty="0" err="1" smtClean="0">
                <a:latin typeface="Calibri" pitchFamily="34" charset="0"/>
              </a:rPr>
              <a:t>urban</a:t>
            </a:r>
            <a:r>
              <a:rPr lang="es-MX" sz="2400" dirty="0" smtClean="0">
                <a:latin typeface="Calibri" pitchFamily="34" charset="0"/>
              </a:rPr>
              <a:t> </a:t>
            </a:r>
            <a:r>
              <a:rPr lang="es-MX" sz="2400" dirty="0" err="1" smtClean="0">
                <a:latin typeface="Calibri" pitchFamily="34" charset="0"/>
              </a:rPr>
              <a:t>roads</a:t>
            </a:r>
            <a:r>
              <a:rPr lang="es-MX" sz="2400" dirty="0" smtClean="0">
                <a:latin typeface="Calibri" pitchFamily="34" charset="0"/>
              </a:rPr>
              <a:t> and </a:t>
            </a:r>
            <a:r>
              <a:rPr lang="es-MX" sz="2400" dirty="0" err="1" smtClean="0">
                <a:latin typeface="Calibri" pitchFamily="34" charset="0"/>
              </a:rPr>
              <a:t>to</a:t>
            </a:r>
            <a:r>
              <a:rPr lang="es-MX" sz="2400" dirty="0" smtClean="0">
                <a:latin typeface="Calibri" pitchFamily="34" charset="0"/>
              </a:rPr>
              <a:t> </a:t>
            </a:r>
            <a:r>
              <a:rPr lang="es-MX" sz="2400" dirty="0" err="1" smtClean="0">
                <a:latin typeface="Calibri" pitchFamily="34" charset="0"/>
              </a:rPr>
              <a:t>bring</a:t>
            </a:r>
            <a:r>
              <a:rPr lang="es-MX" sz="2400" dirty="0" smtClean="0">
                <a:latin typeface="Calibri" pitchFamily="34" charset="0"/>
              </a:rPr>
              <a:t> back </a:t>
            </a:r>
            <a:r>
              <a:rPr lang="es-MX" sz="2400" dirty="0" err="1" smtClean="0">
                <a:latin typeface="Calibri" pitchFamily="34" charset="0"/>
              </a:rPr>
              <a:t>the</a:t>
            </a:r>
            <a:r>
              <a:rPr lang="es-MX" sz="2400" dirty="0" smtClean="0">
                <a:latin typeface="Calibri" pitchFamily="34" charset="0"/>
              </a:rPr>
              <a:t> social </a:t>
            </a:r>
            <a:r>
              <a:rPr lang="es-MX" sz="2400" dirty="0" err="1" smtClean="0">
                <a:latin typeface="Calibri" pitchFamily="34" charset="0"/>
              </a:rPr>
              <a:t>character</a:t>
            </a:r>
            <a:r>
              <a:rPr lang="es-MX" sz="2400" dirty="0" smtClean="0">
                <a:latin typeface="Calibri" pitchFamily="34" charset="0"/>
              </a:rPr>
              <a:t> of </a:t>
            </a:r>
            <a:r>
              <a:rPr lang="es-MX" sz="2400" dirty="0" err="1" smtClean="0">
                <a:latin typeface="Calibri" pitchFamily="34" charset="0"/>
              </a:rPr>
              <a:t>the</a:t>
            </a:r>
            <a:r>
              <a:rPr lang="es-MX" sz="2400" dirty="0" smtClean="0">
                <a:latin typeface="Calibri" pitchFamily="34" charset="0"/>
              </a:rPr>
              <a:t> </a:t>
            </a:r>
            <a:r>
              <a:rPr lang="es-MX" sz="2400" dirty="0" err="1" smtClean="0">
                <a:latin typeface="Calibri" pitchFamily="34" charset="0"/>
              </a:rPr>
              <a:t>street</a:t>
            </a:r>
            <a:r>
              <a:rPr lang="es-MX" sz="2400" dirty="0" smtClean="0">
                <a:latin typeface="Calibri" pitchFamily="34" charset="0"/>
              </a:rPr>
              <a:t>.</a:t>
            </a:r>
            <a:endParaRPr lang="es-MX" sz="2400" dirty="0">
              <a:latin typeface="Calibri" pitchFamily="34" charset="0"/>
            </a:endParaRPr>
          </a:p>
        </p:txBody>
      </p:sp>
      <p:sp>
        <p:nvSpPr>
          <p:cNvPr id="5124" name="8 CuadroTexto"/>
          <p:cNvSpPr txBox="1">
            <a:spLocks noChangeArrowheads="1"/>
          </p:cNvSpPr>
          <p:nvPr/>
        </p:nvSpPr>
        <p:spPr bwMode="auto">
          <a:xfrm>
            <a:off x="0" y="5934670"/>
            <a:ext cx="89644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tx2">
                    <a:lumMod val="50000"/>
                  </a:schemeClr>
                </a:solidFill>
              </a:rPr>
              <a:t>Fuente: Sanz </a:t>
            </a:r>
            <a:r>
              <a:rPr lang="es-MX" dirty="0" err="1">
                <a:solidFill>
                  <a:schemeClr val="tx2">
                    <a:lumMod val="50000"/>
                  </a:schemeClr>
                </a:solidFill>
              </a:rPr>
              <a:t>alduán</a:t>
            </a:r>
            <a:r>
              <a:rPr lang="es-MX" dirty="0">
                <a:solidFill>
                  <a:schemeClr val="tx2">
                    <a:lumMod val="50000"/>
                  </a:schemeClr>
                </a:solidFill>
              </a:rPr>
              <a:t>, Alfonso. Calmar el Tráfico. Pasos  para una nueva cultura de la </a:t>
            </a:r>
          </a:p>
          <a:p>
            <a:r>
              <a:rPr lang="es-MX" dirty="0">
                <a:solidFill>
                  <a:schemeClr val="tx2">
                    <a:lumMod val="50000"/>
                  </a:schemeClr>
                </a:solidFill>
              </a:rPr>
              <a:t>movilidad urbana.  3º edición. Madrid 2008. Ministerio de Fomento, España.</a:t>
            </a:r>
          </a:p>
          <a:p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ru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52264"/>
            <a:ext cx="8812088" cy="587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4161698" y="44624"/>
            <a:ext cx="4121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i="1" dirty="0" smtClean="0">
                <a:solidFill>
                  <a:srgbClr val="002060"/>
                </a:solidFill>
                <a:latin typeface="Calibri" pitchFamily="34" charset="0"/>
              </a:rPr>
              <a:t>Road safety </a:t>
            </a:r>
            <a:r>
              <a:rPr lang="es-MX" sz="3200" b="1" i="1" dirty="0" err="1" smtClean="0">
                <a:solidFill>
                  <a:srgbClr val="002060"/>
                </a:solidFill>
                <a:latin typeface="Calibri" pitchFamily="34" charset="0"/>
              </a:rPr>
              <a:t>for</a:t>
            </a:r>
            <a:r>
              <a:rPr lang="es-MX" sz="32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s-MX" sz="3200" b="1" i="1" dirty="0" err="1" smtClean="0">
                <a:solidFill>
                  <a:srgbClr val="002060"/>
                </a:solidFill>
                <a:latin typeface="Calibri" pitchFamily="34" charset="0"/>
              </a:rPr>
              <a:t>whom</a:t>
            </a:r>
            <a:r>
              <a:rPr lang="es-MX" sz="3200" b="1" i="1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es-MX" sz="32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6581001"/>
            <a:ext cx="2043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Fuente: periódico El Universal</a:t>
            </a:r>
            <a:endParaRPr lang="es-MX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9"/>
          <p:cNvSpPr txBox="1">
            <a:spLocks noChangeArrowheads="1"/>
          </p:cNvSpPr>
          <p:nvPr/>
        </p:nvSpPr>
        <p:spPr bwMode="auto">
          <a:xfrm>
            <a:off x="0" y="1700808"/>
            <a:ext cx="93599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Centered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on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motor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vehicle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occupants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=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cities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for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cars</a:t>
            </a:r>
          </a:p>
          <a:p>
            <a:endParaRPr lang="es-MX" sz="2000" b="1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endParaRPr lang="es-MX" sz="2000" b="1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Preventive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measures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to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individual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level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and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secondary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prevention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endParaRPr lang="es-MX" sz="2000" b="1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endParaRPr lang="es-MX" sz="2000" b="1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endParaRPr lang="es-MX" sz="2000" b="1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Correct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Legislation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but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limited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or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nule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enforcement</a:t>
            </a:r>
            <a:endParaRPr lang="es-MX" sz="2000" b="1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endParaRPr lang="es-MX" sz="2000" b="1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endParaRPr lang="es-MX" sz="2000" b="1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Fragmentation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of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Responsabilities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to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assure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safety </a:t>
            </a:r>
            <a:r>
              <a:rPr lang="es-MX" sz="2000" b="1" dirty="0" err="1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environments</a:t>
            </a:r>
            <a:endParaRPr lang="es-MX" sz="2000" b="1" u="sng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6148" name="Text Box 30"/>
          <p:cNvSpPr txBox="1">
            <a:spLocks noChangeArrowheads="1"/>
          </p:cNvSpPr>
          <p:nvPr/>
        </p:nvSpPr>
        <p:spPr bwMode="auto">
          <a:xfrm>
            <a:off x="3348038" y="641350"/>
            <a:ext cx="46083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600" b="1" i="1" dirty="0" smtClean="0">
                <a:solidFill>
                  <a:srgbClr val="002060"/>
                </a:solidFill>
                <a:latin typeface="Calibri" pitchFamily="34" charset="0"/>
              </a:rPr>
              <a:t>Road safety </a:t>
            </a:r>
            <a:r>
              <a:rPr lang="es-MX" sz="3600" b="1" i="1" dirty="0" err="1" smtClean="0">
                <a:solidFill>
                  <a:srgbClr val="002060"/>
                </a:solidFill>
                <a:latin typeface="Calibri" pitchFamily="34" charset="0"/>
              </a:rPr>
              <a:t>for</a:t>
            </a:r>
            <a:r>
              <a:rPr lang="es-MX" sz="36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s-MX" sz="3600" b="1" i="1" dirty="0" err="1" smtClean="0">
                <a:solidFill>
                  <a:srgbClr val="002060"/>
                </a:solidFill>
                <a:latin typeface="Calibri" pitchFamily="34" charset="0"/>
              </a:rPr>
              <a:t>whom</a:t>
            </a:r>
            <a:r>
              <a:rPr lang="es-MX" sz="3600" b="1" i="1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es-ES" sz="36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476672"/>
            <a:ext cx="7945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i="1" dirty="0" smtClean="0">
                <a:solidFill>
                  <a:schemeClr val="accent4">
                    <a:lumMod val="50000"/>
                  </a:schemeClr>
                </a:solidFill>
              </a:rPr>
              <a:t>WHAT MEANS MOVILITY ON URBAN AREAS?</a:t>
            </a:r>
            <a:endParaRPr lang="es-MX" sz="32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9512" y="1124744"/>
            <a:ext cx="8559651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MOVILITY REPRESENTS  ON  AN URBAN SETTING THE </a:t>
            </a:r>
            <a:r>
              <a:rPr lang="es-MX" sz="2400" u="sng" dirty="0" smtClean="0"/>
              <a:t>CITY LIFE</a:t>
            </a:r>
          </a:p>
          <a:p>
            <a:endParaRPr lang="es-MX" dirty="0" smtClean="0"/>
          </a:p>
          <a:p>
            <a:r>
              <a:rPr lang="es-MX" dirty="0" smtClean="0"/>
              <a:t>CLOSELY RELATED WITH SOCIOECONOMIC CHARACTERISTICS OF THE POPULATION</a:t>
            </a:r>
          </a:p>
          <a:p>
            <a:endParaRPr lang="es-MX" dirty="0" smtClean="0"/>
          </a:p>
          <a:p>
            <a:r>
              <a:rPr lang="es-MX" dirty="0" smtClean="0"/>
              <a:t>		</a:t>
            </a:r>
            <a:r>
              <a:rPr lang="es-MX" sz="2800" dirty="0" smtClean="0"/>
              <a:t>AGE</a:t>
            </a:r>
          </a:p>
          <a:p>
            <a:r>
              <a:rPr lang="es-MX" sz="2800" dirty="0" smtClean="0"/>
              <a:t>		WORK</a:t>
            </a:r>
          </a:p>
          <a:p>
            <a:r>
              <a:rPr lang="es-MX" sz="2800" dirty="0" smtClean="0"/>
              <a:t>		INCOME</a:t>
            </a:r>
          </a:p>
          <a:p>
            <a:r>
              <a:rPr lang="es-MX" sz="2800" dirty="0" smtClean="0"/>
              <a:t>		RESIDENCE</a:t>
            </a:r>
          </a:p>
          <a:p>
            <a:r>
              <a:rPr lang="es-MX" sz="2800" dirty="0" smtClean="0"/>
              <a:t>		DAILY ACTIVITIES</a:t>
            </a:r>
          </a:p>
          <a:p>
            <a:endParaRPr lang="es-MX" sz="2800" dirty="0" smtClean="0"/>
          </a:p>
          <a:p>
            <a:r>
              <a:rPr lang="es-MX" sz="2800" dirty="0" err="1" smtClean="0"/>
              <a:t>It’s</a:t>
            </a:r>
            <a:r>
              <a:rPr lang="es-MX" sz="2800" dirty="0" smtClean="0"/>
              <a:t> </a:t>
            </a:r>
            <a:r>
              <a:rPr lang="es-MX" sz="2800" dirty="0" err="1" smtClean="0"/>
              <a:t>not</a:t>
            </a:r>
            <a:r>
              <a:rPr lang="es-MX" sz="2800" dirty="0" smtClean="0"/>
              <a:t> </a:t>
            </a:r>
            <a:r>
              <a:rPr lang="es-MX" sz="2800" dirty="0" err="1" smtClean="0"/>
              <a:t>only</a:t>
            </a:r>
            <a:r>
              <a:rPr lang="es-MX" sz="2800" dirty="0" smtClean="0"/>
              <a:t> a </a:t>
            </a:r>
            <a:r>
              <a:rPr lang="es-MX" sz="2800" u="sng" dirty="0" smtClean="0"/>
              <a:t>TECHNICAL PROBLEM </a:t>
            </a:r>
            <a:r>
              <a:rPr lang="es-MX" sz="2800" dirty="0" err="1" smtClean="0"/>
              <a:t>it’s</a:t>
            </a:r>
            <a:r>
              <a:rPr lang="es-MX" sz="2800" dirty="0" smtClean="0"/>
              <a:t> </a:t>
            </a:r>
            <a:r>
              <a:rPr lang="es-MX" sz="2800" dirty="0" err="1" smtClean="0"/>
              <a:t>also</a:t>
            </a:r>
            <a:r>
              <a:rPr lang="es-MX" sz="2800" dirty="0" smtClean="0"/>
              <a:t> a SOCIAL  AND</a:t>
            </a:r>
          </a:p>
          <a:p>
            <a:r>
              <a:rPr lang="es-MX" sz="2800" dirty="0" smtClean="0"/>
              <a:t> POLITICAL </a:t>
            </a:r>
            <a:r>
              <a:rPr lang="es-MX" sz="2800" dirty="0" err="1" smtClean="0"/>
              <a:t>issue</a:t>
            </a:r>
            <a:endParaRPr lang="es-MX" sz="2800" dirty="0" smtClean="0"/>
          </a:p>
          <a:p>
            <a:endParaRPr lang="es-MX" dirty="0" smtClean="0"/>
          </a:p>
          <a:p>
            <a:r>
              <a:rPr lang="es-MX" dirty="0" smtClean="0"/>
              <a:t>	 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6309320"/>
            <a:ext cx="3665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err="1" smtClean="0"/>
              <a:t>Source</a:t>
            </a:r>
            <a:r>
              <a:rPr lang="es-MX" sz="1400" dirty="0" smtClean="0"/>
              <a:t>: </a:t>
            </a:r>
            <a:r>
              <a:rPr lang="es-MX" sz="1400" dirty="0" err="1" smtClean="0"/>
              <a:t>Alcântara</a:t>
            </a:r>
            <a:r>
              <a:rPr lang="es-MX" sz="1400" dirty="0" smtClean="0"/>
              <a:t> de Vasconcelos Eduardo,2008</a:t>
            </a:r>
            <a:endParaRPr lang="es-MX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1932</TotalTime>
  <Words>853</Words>
  <Application>Microsoft Office PowerPoint</Application>
  <PresentationFormat>On-screen Show (4:3)</PresentationFormat>
  <Paragraphs>205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Equidad</vt:lpstr>
      <vt:lpstr>PowerPoint Presentation</vt:lpstr>
      <vt:lpstr>PowerPoint Presentation</vt:lpstr>
      <vt:lpstr>PowerPoint Presentation</vt:lpstr>
      <vt:lpstr>PowerPoint Presentation</vt:lpstr>
      <vt:lpstr>CONTEXT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Hunterbt.com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Wolf</dc:creator>
  <cp:lastModifiedBy>Your User Name</cp:lastModifiedBy>
  <cp:revision>91</cp:revision>
  <dcterms:created xsi:type="dcterms:W3CDTF">2011-03-09T23:27:29Z</dcterms:created>
  <dcterms:modified xsi:type="dcterms:W3CDTF">2011-10-25T00:21:33Z</dcterms:modified>
</cp:coreProperties>
</file>