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66" r:id="rId3"/>
    <p:sldId id="257" r:id="rId4"/>
    <p:sldId id="263" r:id="rId5"/>
    <p:sldId id="267" r:id="rId6"/>
    <p:sldId id="264" r:id="rId7"/>
    <p:sldId id="268" r:id="rId8"/>
    <p:sldId id="269" r:id="rId9"/>
    <p:sldId id="270" r:id="rId10"/>
    <p:sldId id="271" r:id="rId11"/>
    <p:sldId id="272" r:id="rId12"/>
    <p:sldId id="273" r:id="rId13"/>
    <p:sldId id="259" r:id="rId14"/>
    <p:sldId id="283" r:id="rId15"/>
    <p:sldId id="274" r:id="rId16"/>
    <p:sldId id="275" r:id="rId17"/>
    <p:sldId id="276" r:id="rId18"/>
    <p:sldId id="277" r:id="rId19"/>
    <p:sldId id="278" r:id="rId20"/>
    <p:sldId id="281" r:id="rId21"/>
    <p:sldId id="282" r:id="rId22"/>
    <p:sldId id="284" r:id="rId23"/>
    <p:sldId id="285" r:id="rId24"/>
    <p:sldId id="286" r:id="rId25"/>
    <p:sldId id="288" r:id="rId26"/>
    <p:sldId id="287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5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FDB97-6F5C-4FDD-9349-3BA6EB69D33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61F12-C399-4FF0-89BC-5EAF22603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1F12-C399-4FF0-89BC-5EAF2260354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10E3FE-79CF-41FF-83B6-E927E47A1D76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1F12-C399-4FF0-89BC-5EAF2260354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1F12-C399-4FF0-89BC-5EAF2260354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1F12-C399-4FF0-89BC-5EAF2260354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1F12-C399-4FF0-89BC-5EAF2260354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E1DF55-43B0-49AD-AB8E-C59FF94DB9B0}" type="slidenum">
              <a:rPr lang="en-CA" smtClean="0"/>
              <a:pPr/>
              <a:t>15</a:t>
            </a:fld>
            <a:endParaRPr lang="en-C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5E5FD9-A9D3-4420-AFF7-811CB1EE2186}" type="slidenum">
              <a:rPr lang="en-CA" smtClean="0"/>
              <a:pPr/>
              <a:t>16</a:t>
            </a:fld>
            <a:endParaRPr lang="en-C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237B5E-07EA-4CBF-A53A-798CBA23DD62}" type="slidenum">
              <a:rPr lang="en-CA" smtClean="0"/>
              <a:pPr/>
              <a:t>17</a:t>
            </a:fld>
            <a:endParaRPr lang="en-C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C7AE3C-6E48-4700-93D4-75F4F2F894F9}" type="slidenum">
              <a:rPr lang="en-CA" smtClean="0"/>
              <a:pPr/>
              <a:t>18</a:t>
            </a:fld>
            <a:endParaRPr lang="en-C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C7D521-B27B-48CE-8601-041FB035DAC6}" type="slidenum">
              <a:rPr lang="en-CA" smtClean="0"/>
              <a:pPr/>
              <a:t>19</a:t>
            </a:fld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1F12-C399-4FF0-89BC-5EAF226035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3CC3B3-3397-44E5-A3E3-9E3A077C09A6}" type="slidenum">
              <a:rPr lang="en-CA" smtClean="0"/>
              <a:pPr/>
              <a:t>20</a:t>
            </a:fld>
            <a:endParaRPr lang="en-CA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3BC54A-313A-49C6-9A90-A4F3DA029090}" type="slidenum">
              <a:rPr lang="en-CA" smtClean="0"/>
              <a:pPr/>
              <a:t>21</a:t>
            </a:fld>
            <a:endParaRPr lang="en-CA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1F12-C399-4FF0-89BC-5EAF2260354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1F12-C399-4FF0-89BC-5EAF2260354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1F12-C399-4FF0-89BC-5EAF2260354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1F12-C399-4FF0-89BC-5EAF2260354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1F12-C399-4FF0-89BC-5EAF2260354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1F12-C399-4FF0-89BC-5EAF2260354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1F12-C399-4FF0-89BC-5EAF2260354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1F12-C399-4FF0-89BC-5EAF2260354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708025"/>
            <a:ext cx="4532313" cy="3398838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6" y="4319041"/>
            <a:ext cx="5027613" cy="4103557"/>
          </a:xfrm>
          <a:noFill/>
          <a:ln/>
        </p:spPr>
        <p:txBody>
          <a:bodyPr lIns="90189" tIns="45094" rIns="90189" bIns="45094"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1F12-C399-4FF0-89BC-5EAF2260354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1F12-C399-4FF0-89BC-5EAF2260354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DBD7-A998-47C3-9084-6F57687CC3F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DBD7-A998-47C3-9084-6F57687CC3F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1F12-C399-4FF0-89BC-5EAF2260354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708025"/>
            <a:ext cx="4532313" cy="3398838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6" y="4319041"/>
            <a:ext cx="5027613" cy="4103557"/>
          </a:xfrm>
          <a:noFill/>
          <a:ln/>
        </p:spPr>
        <p:txBody>
          <a:bodyPr lIns="90189" tIns="45094" rIns="90189" bIns="45094"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1F12-C399-4FF0-89BC-5EAF2260354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1F12-C399-4FF0-89BC-5EAF2260354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1F12-C399-4FF0-89BC-5EAF2260354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1F12-C399-4FF0-89BC-5EAF2260354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FEA691-615A-4399-8E70-9E622CA04F69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9848-511E-4E0C-99FE-6044517B2252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EF66-BDD7-441C-91EC-67AE1082F7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9848-511E-4E0C-99FE-6044517B2252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EF66-BDD7-441C-91EC-67AE1082F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9848-511E-4E0C-99FE-6044517B2252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EF66-BDD7-441C-91EC-67AE1082F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9848-511E-4E0C-99FE-6044517B2252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EF66-BDD7-441C-91EC-67AE1082F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9848-511E-4E0C-99FE-6044517B2252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EF66-BDD7-441C-91EC-67AE1082F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9848-511E-4E0C-99FE-6044517B2252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EF66-BDD7-441C-91EC-67AE1082F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9848-511E-4E0C-99FE-6044517B2252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EF66-BDD7-441C-91EC-67AE1082F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9848-511E-4E0C-99FE-6044517B2252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EF66-BDD7-441C-91EC-67AE1082F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9848-511E-4E0C-99FE-6044517B2252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EF66-BDD7-441C-91EC-67AE1082F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9848-511E-4E0C-99FE-6044517B2252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EF66-BDD7-441C-91EC-67AE1082F7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6649848-511E-4E0C-99FE-6044517B2252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D1FEF66-BDD7-441C-91EC-67AE1082F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6649848-511E-4E0C-99FE-6044517B2252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D1FEF66-BDD7-441C-91EC-67AE1082F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Epidemiology of alcohol and burden of disease related to non-communicable diseases in the Americas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334000"/>
            <a:ext cx="7239000" cy="175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/>
              <a:t>J</a:t>
            </a:r>
            <a:r>
              <a:rPr lang="de-DE" b="1" dirty="0" smtClean="0"/>
              <a:t>ürgen Rehm</a:t>
            </a:r>
          </a:p>
          <a:p>
            <a:pPr>
              <a:lnSpc>
                <a:spcPct val="80000"/>
              </a:lnSpc>
            </a:pPr>
            <a:r>
              <a:rPr lang="de-DE" dirty="0" smtClean="0"/>
              <a:t>Centre for Addiction and Mental Health, Toronto, </a:t>
            </a:r>
            <a:r>
              <a:rPr lang="en-CA" dirty="0" smtClean="0"/>
              <a:t>Canada</a:t>
            </a:r>
          </a:p>
          <a:p>
            <a:pPr>
              <a:lnSpc>
                <a:spcPct val="80000"/>
              </a:lnSpc>
            </a:pPr>
            <a:r>
              <a:rPr lang="en-CA" dirty="0" err="1" smtClean="0"/>
              <a:t>Dalla</a:t>
            </a:r>
            <a:r>
              <a:rPr lang="en-CA" dirty="0" smtClean="0"/>
              <a:t> Lana School of Public Health, University of Toronto, Canada</a:t>
            </a: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Technische Universität Dresden, Clinical Psychology and Psychotherapy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0"/>
            <a:ext cx="2268537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915352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Prevalence of abstention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for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Compared to global high per capita consumption</a:t>
            </a:r>
          </a:p>
          <a:p>
            <a:r>
              <a:rPr lang="en-US" dirty="0" smtClean="0"/>
              <a:t>Drinkers are the majority:</a:t>
            </a:r>
          </a:p>
          <a:p>
            <a:pPr lvl="1"/>
            <a:r>
              <a:rPr lang="en-GB" dirty="0" smtClean="0"/>
              <a:t>Americas </a:t>
            </a:r>
            <a:r>
              <a:rPr lang="en-GB" dirty="0" smtClean="0"/>
              <a:t>A: 34%</a:t>
            </a:r>
          </a:p>
          <a:p>
            <a:pPr lvl="1"/>
            <a:r>
              <a:rPr lang="en-GB" dirty="0" smtClean="0"/>
              <a:t>Americas B: 47%</a:t>
            </a:r>
          </a:p>
          <a:p>
            <a:pPr lvl="1"/>
            <a:r>
              <a:rPr lang="en-GB" dirty="0" smtClean="0"/>
              <a:t>Americas D: 51%</a:t>
            </a:r>
          </a:p>
          <a:p>
            <a:r>
              <a:rPr lang="en-GB" dirty="0" smtClean="0"/>
              <a:t>Overall, high consumption per drinker and high level of binge drinking!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relations to NCD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en-US" dirty="0" smtClean="0"/>
              <a:t>CVD categories</a:t>
            </a:r>
          </a:p>
          <a:p>
            <a:pPr>
              <a:buFontTx/>
              <a:buChar char="-"/>
            </a:pPr>
            <a:r>
              <a:rPr lang="en-US" dirty="0" smtClean="0"/>
              <a:t>Cancers</a:t>
            </a:r>
          </a:p>
          <a:p>
            <a:pPr>
              <a:buFontTx/>
              <a:buChar char="-"/>
            </a:pPr>
            <a:r>
              <a:rPr lang="en-US" dirty="0" smtClean="0"/>
              <a:t>Digestive Diseases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relationship between alcohol consumption, NCD, and other harm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Detrimental impact of amount of alcohol consumed on various </a:t>
            </a:r>
            <a:r>
              <a:rPr lang="en-US" dirty="0" smtClean="0"/>
              <a:t>cancers (head and neck cancers, liver cancer, colorectal cancer, female breast cancer), </a:t>
            </a:r>
            <a:r>
              <a:rPr lang="en-US" dirty="0" err="1" smtClean="0"/>
              <a:t>haemorrhagic</a:t>
            </a:r>
            <a:r>
              <a:rPr lang="en-US" dirty="0" smtClean="0"/>
              <a:t> stroke, hypertensive disease, conduct disorders, liver cirrhosis and pancreatitis (monotone dose-response </a:t>
            </a:r>
            <a:r>
              <a:rPr lang="en-US" dirty="0" smtClean="0"/>
              <a:t>relationships)</a:t>
            </a:r>
            <a:endParaRPr lang="en-US" dirty="0" smtClean="0"/>
          </a:p>
          <a:p>
            <a:r>
              <a:rPr lang="en-US" dirty="0" smtClean="0"/>
              <a:t>Impact of drinking on </a:t>
            </a:r>
            <a:r>
              <a:rPr lang="en-US" dirty="0" err="1" smtClean="0"/>
              <a:t>ischaemic</a:t>
            </a:r>
            <a:r>
              <a:rPr lang="en-US" dirty="0" smtClean="0"/>
              <a:t> heart disease, stroke and diabetes (complex relationship)</a:t>
            </a:r>
          </a:p>
          <a:p>
            <a:r>
              <a:rPr lang="en-US" i="1" dirty="0" smtClean="0"/>
              <a:t>In addition, impact </a:t>
            </a:r>
            <a:r>
              <a:rPr lang="en-US" i="1" dirty="0" smtClean="0"/>
              <a:t>of harmful use of alcohol on other diseases (TB, HIV/AIDS, pneumonia</a:t>
            </a:r>
            <a:r>
              <a:rPr lang="en-US" i="1" dirty="0" smtClean="0"/>
              <a:t>), alcohol use disorders, injuries </a:t>
            </a:r>
            <a:r>
              <a:rPr lang="en-US" i="1" dirty="0" smtClean="0"/>
              <a:t>and alcohol-related social harm (family, violence, </a:t>
            </a:r>
            <a:r>
              <a:rPr lang="en-US" i="1" dirty="0" err="1" smtClean="0"/>
              <a:t>worklife</a:t>
            </a:r>
            <a:r>
              <a:rPr lang="en-US" i="1" dirty="0" smtClean="0"/>
              <a:t>, etc.)</a:t>
            </a:r>
            <a:endParaRPr lang="en-US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many NCDs: the more alcohol consumed the higher the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the next few slides based on the meta-analyses described in </a:t>
            </a:r>
            <a:r>
              <a:rPr lang="en-US" dirty="0" err="1" smtClean="0"/>
              <a:t>Rehm</a:t>
            </a:r>
            <a:r>
              <a:rPr lang="en-US" dirty="0" smtClean="0"/>
              <a:t> et al., 2010</a:t>
            </a:r>
          </a:p>
          <a:p>
            <a:pPr>
              <a:buNone/>
            </a:pPr>
            <a:r>
              <a:rPr lang="it-IT" sz="2400" dirty="0" smtClean="0"/>
              <a:t>Rehm, J., Baliunas, D., Borges, G.L.G., Graham, K., Irving, H.M., Kehoe, T., Parry, C.D., Patra, J., Popova, S., Poznyak,V., Roerecke, M., Room, R., Samokhvalov, A.V., &amp; Taylor, B. (2010).  </a:t>
            </a:r>
            <a:r>
              <a:rPr lang="en-CA" sz="2400" dirty="0" smtClean="0"/>
              <a:t>The relation between different dimensions of alcohol consumption and burden of disease - an overview.  </a:t>
            </a:r>
            <a:r>
              <a:rPr lang="en-CA" sz="2400" u="sng" dirty="0" smtClean="0"/>
              <a:t>Addiction</a:t>
            </a:r>
            <a:r>
              <a:rPr lang="en-CA" sz="2400" dirty="0" smtClean="0"/>
              <a:t>, </a:t>
            </a:r>
            <a:r>
              <a:rPr lang="en-CA" sz="2400" u="sng" dirty="0" smtClean="0"/>
              <a:t>105</a:t>
            </a:r>
            <a:r>
              <a:rPr lang="en-CA" sz="2400" dirty="0" smtClean="0"/>
              <a:t>(5). 817-843.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CH" dirty="0" err="1" smtClean="0"/>
              <a:t>Risk</a:t>
            </a:r>
            <a:r>
              <a:rPr lang="fr-CH" dirty="0" smtClean="0"/>
              <a:t> </a:t>
            </a:r>
            <a:r>
              <a:rPr lang="fr-CH" dirty="0" err="1" smtClean="0"/>
              <a:t>function</a:t>
            </a:r>
            <a:r>
              <a:rPr lang="fr-CH" dirty="0" smtClean="0"/>
              <a:t> and confidence </a:t>
            </a:r>
            <a:r>
              <a:rPr lang="fr-CH" dirty="0" err="1" smtClean="0"/>
              <a:t>interval</a:t>
            </a:r>
            <a:r>
              <a:rPr lang="fr-CH" dirty="0" smtClean="0"/>
              <a:t> for </a:t>
            </a:r>
            <a:r>
              <a:rPr lang="fr-CH" dirty="0" err="1" smtClean="0"/>
              <a:t>oesophagus</a:t>
            </a:r>
            <a:r>
              <a:rPr lang="fr-CH" dirty="0" smtClean="0"/>
              <a:t> cancer</a:t>
            </a:r>
            <a:endParaRPr lang="fr-CH" dirty="0"/>
          </a:p>
        </p:txBody>
      </p:sp>
      <p:pic>
        <p:nvPicPr>
          <p:cNvPr id="26628" name="Image 4" descr="CI for oesophagus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05000"/>
            <a:ext cx="6952850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CH" dirty="0" err="1" smtClean="0"/>
              <a:t>Risk</a:t>
            </a:r>
            <a:r>
              <a:rPr lang="fr-CH" dirty="0" smtClean="0"/>
              <a:t> </a:t>
            </a:r>
            <a:r>
              <a:rPr lang="fr-CH" dirty="0" err="1" smtClean="0"/>
              <a:t>function</a:t>
            </a:r>
            <a:r>
              <a:rPr lang="fr-CH" dirty="0" smtClean="0"/>
              <a:t> and confidence </a:t>
            </a:r>
            <a:r>
              <a:rPr lang="fr-CH" dirty="0" err="1" smtClean="0"/>
              <a:t>Interval</a:t>
            </a:r>
            <a:r>
              <a:rPr lang="fr-CH" dirty="0" smtClean="0"/>
              <a:t> for colon cancer</a:t>
            </a:r>
            <a:endParaRPr lang="fr-CH" dirty="0"/>
          </a:p>
        </p:txBody>
      </p:sp>
      <p:pic>
        <p:nvPicPr>
          <p:cNvPr id="27652" name="Image 4" descr="CI for colon cancer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310" y="2057401"/>
            <a:ext cx="737089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CH" dirty="0" err="1" smtClean="0"/>
              <a:t>Risk</a:t>
            </a:r>
            <a:r>
              <a:rPr lang="fr-CH" dirty="0" smtClean="0"/>
              <a:t> relation and confidence </a:t>
            </a:r>
            <a:r>
              <a:rPr lang="fr-CH" dirty="0" err="1" smtClean="0"/>
              <a:t>interval</a:t>
            </a:r>
            <a:r>
              <a:rPr lang="fr-CH" dirty="0" smtClean="0"/>
              <a:t> for </a:t>
            </a:r>
            <a:r>
              <a:rPr lang="fr-CH" dirty="0" err="1" smtClean="0"/>
              <a:t>liver</a:t>
            </a:r>
            <a:r>
              <a:rPr lang="fr-CH" dirty="0" smtClean="0"/>
              <a:t> cancer</a:t>
            </a:r>
            <a:endParaRPr lang="fr-CH" dirty="0"/>
          </a:p>
        </p:txBody>
      </p:sp>
      <p:pic>
        <p:nvPicPr>
          <p:cNvPr id="28676" name="Image 4" descr="CI for liver Cancer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701" y="2209801"/>
            <a:ext cx="7144699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CH" dirty="0" err="1" smtClean="0"/>
              <a:t>Risk</a:t>
            </a:r>
            <a:r>
              <a:rPr lang="fr-CH" dirty="0" smtClean="0"/>
              <a:t> relation and confidence </a:t>
            </a:r>
            <a:r>
              <a:rPr lang="fr-CH" dirty="0" err="1" smtClean="0"/>
              <a:t>interval</a:t>
            </a:r>
            <a:r>
              <a:rPr lang="fr-CH" dirty="0" smtClean="0"/>
              <a:t> for </a:t>
            </a:r>
            <a:r>
              <a:rPr lang="fr-CH" dirty="0" err="1" smtClean="0"/>
              <a:t>female</a:t>
            </a:r>
            <a:r>
              <a:rPr lang="fr-CH" dirty="0" smtClean="0"/>
              <a:t> </a:t>
            </a:r>
            <a:r>
              <a:rPr lang="fr-CH" dirty="0" err="1" smtClean="0"/>
              <a:t>breast</a:t>
            </a:r>
            <a:r>
              <a:rPr lang="fr-CH" dirty="0" smtClean="0"/>
              <a:t> </a:t>
            </a:r>
            <a:r>
              <a:rPr lang="fr-CH" dirty="0" smtClean="0"/>
              <a:t>cancer</a:t>
            </a:r>
            <a:endParaRPr lang="fr-CH" dirty="0"/>
          </a:p>
        </p:txBody>
      </p:sp>
      <p:pic>
        <p:nvPicPr>
          <p:cNvPr id="29700" name="Image 4" descr="CI for Breast Cancer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984" y="1905000"/>
            <a:ext cx="746781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CH" dirty="0" err="1" smtClean="0"/>
              <a:t>Risk</a:t>
            </a:r>
            <a:r>
              <a:rPr lang="fr-CH" dirty="0" smtClean="0"/>
              <a:t> relations and confidence </a:t>
            </a:r>
            <a:r>
              <a:rPr lang="fr-CH" dirty="0" err="1" smtClean="0"/>
              <a:t>interval</a:t>
            </a:r>
            <a:r>
              <a:rPr lang="fr-CH" dirty="0" smtClean="0"/>
              <a:t> for hypertension </a:t>
            </a:r>
            <a:endParaRPr lang="fr-CH" dirty="0"/>
          </a:p>
        </p:txBody>
      </p:sp>
      <p:pic>
        <p:nvPicPr>
          <p:cNvPr id="32771" name="Image 3" descr="CI for Hypertension - MEN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4572000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Image 6" descr="CI for hypertension - WOMEN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133600"/>
            <a:ext cx="42894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304800"/>
            <a:ext cx="8013192" cy="16367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Overview: alcohol is the most important risk factor for burden of disease in the Americas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2000" y="2057400"/>
            <a:ext cx="8022336" cy="457200"/>
          </a:xfrm>
        </p:spPr>
        <p:txBody>
          <a:bodyPr/>
          <a:lstStyle/>
          <a:p>
            <a:r>
              <a:rPr lang="en-US" dirty="0" smtClean="0"/>
              <a:t>This includes all disease and injury categories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CH" dirty="0" err="1" smtClean="0"/>
              <a:t>Risk</a:t>
            </a:r>
            <a:r>
              <a:rPr lang="fr-CH" dirty="0" smtClean="0"/>
              <a:t> relations and confidence </a:t>
            </a:r>
            <a:r>
              <a:rPr lang="fr-CH" dirty="0" err="1" smtClean="0"/>
              <a:t>interval</a:t>
            </a:r>
            <a:r>
              <a:rPr lang="fr-CH" dirty="0" smtClean="0"/>
              <a:t> for </a:t>
            </a:r>
            <a:r>
              <a:rPr lang="fr-CH" dirty="0" err="1" smtClean="0"/>
              <a:t>liver</a:t>
            </a:r>
            <a:r>
              <a:rPr lang="fr-CH" dirty="0" smtClean="0"/>
              <a:t> </a:t>
            </a:r>
            <a:r>
              <a:rPr lang="fr-CH" dirty="0" err="1" smtClean="0"/>
              <a:t>cirrhosis</a:t>
            </a:r>
            <a:r>
              <a:rPr lang="fr-CH" dirty="0" smtClean="0"/>
              <a:t> </a:t>
            </a:r>
            <a:r>
              <a:rPr lang="fr-CH" dirty="0" err="1" smtClean="0"/>
              <a:t>mortality</a:t>
            </a:r>
            <a:r>
              <a:rPr lang="fr-CH" dirty="0" smtClean="0"/>
              <a:t> </a:t>
            </a:r>
            <a:endParaRPr lang="fr-CH" dirty="0"/>
          </a:p>
        </p:txBody>
      </p:sp>
      <p:pic>
        <p:nvPicPr>
          <p:cNvPr id="35843" name="Image 3" descr="CI for liver cirrhosis - MEN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43434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Image 4" descr="CI for liver cirrhosis - WOMEN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057400"/>
            <a:ext cx="43862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mtClean="0"/>
              <a:t>Risk relations and confidence interval for pancreatitis</a:t>
            </a:r>
          </a:p>
        </p:txBody>
      </p:sp>
      <p:pic>
        <p:nvPicPr>
          <p:cNvPr id="36868" name="Image 5" descr="CI for Pancreatitis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768" y="1981200"/>
            <a:ext cx="7882432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But what about the protective effect on </a:t>
            </a:r>
            <a:r>
              <a:rPr lang="en-US" sz="4000" dirty="0" err="1" smtClean="0"/>
              <a:t>ischaemic</a:t>
            </a:r>
            <a:r>
              <a:rPr lang="en-US" sz="4000" dirty="0" smtClean="0"/>
              <a:t> disease and diabetes?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protective effect and a J-shaped curve for </a:t>
            </a:r>
          </a:p>
          <a:p>
            <a:pPr lvl="1"/>
            <a:r>
              <a:rPr lang="en-US" dirty="0" err="1" smtClean="0"/>
              <a:t>Ischaemic</a:t>
            </a:r>
            <a:r>
              <a:rPr lang="en-US" dirty="0" smtClean="0"/>
              <a:t> heart disease</a:t>
            </a:r>
          </a:p>
          <a:p>
            <a:pPr lvl="1"/>
            <a:r>
              <a:rPr lang="en-US" dirty="0" err="1" smtClean="0"/>
              <a:t>Ischaemic</a:t>
            </a:r>
            <a:r>
              <a:rPr lang="en-US" dirty="0" smtClean="0"/>
              <a:t> stroke</a:t>
            </a:r>
          </a:p>
          <a:p>
            <a:pPr lvl="1"/>
            <a:r>
              <a:rPr lang="en-US" dirty="0" smtClean="0"/>
              <a:t>Diabetes</a:t>
            </a:r>
          </a:p>
          <a:p>
            <a:r>
              <a:rPr lang="en-US" dirty="0" smtClean="0"/>
              <a:t>See ischemic stroke as example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 consumption and stroke</a:t>
            </a:r>
            <a:endParaRPr lang="en-US" dirty="0"/>
          </a:p>
        </p:txBody>
      </p:sp>
      <p:pic>
        <p:nvPicPr>
          <p:cNvPr id="2052" name="Picture 4" descr="http://www.ncbi.nlm.nih.gov/corecgi/tileshop/tileshop.fcgi?p=PMC3&amp;id=798177&amp;s=21&amp;r=1&amp;c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82296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impact of heavy drinking (RR of irregular heavy drinking at least once monthly vs. not) controlled for volume on </a:t>
            </a:r>
            <a:r>
              <a:rPr lang="en-US" sz="2800" dirty="0" err="1" smtClean="0"/>
              <a:t>ischaemic</a:t>
            </a:r>
            <a:r>
              <a:rPr lang="en-US" sz="2800" dirty="0" smtClean="0"/>
              <a:t> heart disease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94774"/>
            <a:ext cx="6186487" cy="513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Roerecke</a:t>
            </a:r>
            <a:r>
              <a:rPr lang="en-US" dirty="0" smtClean="0"/>
              <a:t> &amp; </a:t>
            </a:r>
            <a:r>
              <a:rPr lang="en-US" dirty="0" err="1" smtClean="0"/>
              <a:t>Rehm</a:t>
            </a:r>
            <a:r>
              <a:rPr lang="en-US" dirty="0" smtClean="0"/>
              <a:t>, 2010, meta-analysis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CA" dirty="0" smtClean="0"/>
              <a:t>Contrary to a </a:t>
            </a:r>
            <a:r>
              <a:rPr lang="en-CA" dirty="0" err="1" smtClean="0"/>
              <a:t>cardioprotective</a:t>
            </a:r>
            <a:r>
              <a:rPr lang="en-CA" dirty="0" smtClean="0"/>
              <a:t> effect of moderate regular alcohol consumption, accumulating evidence points to a detrimental effect of irregular heavy drinking occasions (&gt; 60 grams pure alcohol or 5+ drinks per occasion at least monthly) on ischemic heart disease (IHD) risk, even among drinkers whose average consumption is moderate.  The authors systematically searched electronic databases from 1980 – 2009 for case-control or cohort studies examining the association of irregular heavy drinking occasions on IHD risk.  Studies were included if they reported either a relative risk (RR) estimate for intoxication or frequency of 5+ drinks stratified by or adjusted for total average alcohol consumption.  The search identified 14 studies (including 31 risk estimates), containing 4,718 IHD events (morbidity and mortality).  Using a standardized protocol, RR estimates and their variance in addition to study characteristics were extracted.  In a random-effects model, the pooled RR of irregular heavy drinking occasions compared to regular moderate drinking was 1.45 (95% confidence interval: 1.24 – 1.70) with significant between-study heterogeneity (</a:t>
            </a:r>
            <a:r>
              <a:rPr lang="en-CA" i="1" dirty="0" smtClean="0"/>
              <a:t>I</a:t>
            </a:r>
            <a:r>
              <a:rPr lang="en-CA" baseline="30000" dirty="0" smtClean="0"/>
              <a:t>2</a:t>
            </a:r>
            <a:r>
              <a:rPr lang="en-CA" dirty="0" smtClean="0"/>
              <a:t> = 53.9%).  Results were robust in several sensitivity analyses.  The authors conclude that the </a:t>
            </a:r>
            <a:r>
              <a:rPr lang="en-CA" dirty="0" err="1" smtClean="0"/>
              <a:t>cardioprotective</a:t>
            </a:r>
            <a:r>
              <a:rPr lang="en-CA" dirty="0" smtClean="0"/>
              <a:t> effect of moderate alcohol consumption disappears when on average light to moderate drinking is mixed with irregular heavy drinking occasions.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protective effects for </a:t>
            </a:r>
            <a:r>
              <a:rPr lang="en-US" dirty="0" err="1" smtClean="0"/>
              <a:t>ischaemic</a:t>
            </a:r>
            <a:r>
              <a:rPr lang="en-US" dirty="0" smtClean="0"/>
              <a:t> heart disease disappear if there are irregular heavy drinking occasions</a:t>
            </a:r>
          </a:p>
          <a:p>
            <a:r>
              <a:rPr lang="en-US" dirty="0" smtClean="0"/>
              <a:t>As the biological mechanism is the same for </a:t>
            </a:r>
            <a:r>
              <a:rPr lang="en-US" dirty="0" err="1" smtClean="0"/>
              <a:t>ischaemic</a:t>
            </a:r>
            <a:r>
              <a:rPr lang="en-US" dirty="0" smtClean="0"/>
              <a:t> stroke, the same effects should apply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the effect of alcohol on worsening the disease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 to causing certain categories of NCD, alcohol worsens the disease course by</a:t>
            </a:r>
          </a:p>
          <a:p>
            <a:pPr lvl="1"/>
            <a:r>
              <a:rPr lang="en-US" dirty="0" smtClean="0"/>
              <a:t>Disrupting medication regimes</a:t>
            </a:r>
          </a:p>
          <a:p>
            <a:pPr lvl="1"/>
            <a:r>
              <a:rPr lang="en-US" dirty="0" smtClean="0"/>
              <a:t>Weakening the immune system (both innate and acquired)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for burden of disease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-7"/>
          <a:ext cx="9143999" cy="7864230"/>
        </p:xfrm>
        <a:graphic>
          <a:graphicData uri="http://schemas.openxmlformats.org/drawingml/2006/table">
            <a:tbl>
              <a:tblPr/>
              <a:tblGrid>
                <a:gridCol w="1945260"/>
                <a:gridCol w="758268"/>
                <a:gridCol w="777463"/>
                <a:gridCol w="796661"/>
                <a:gridCol w="767864"/>
                <a:gridCol w="691079"/>
                <a:gridCol w="748669"/>
                <a:gridCol w="710275"/>
                <a:gridCol w="719874"/>
                <a:gridCol w="614293"/>
                <a:gridCol w="614293"/>
              </a:tblGrid>
              <a:tr h="2934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 Narrow"/>
                        </a:rPr>
                        <a:t>Disease Category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 Narrow"/>
                        </a:rPr>
                        <a:t>AMR A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 Narrow"/>
                        </a:rPr>
                        <a:t>AMR B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 Narrow"/>
                        </a:rPr>
                        <a:t>AMR D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 Narrow"/>
                        </a:rPr>
                        <a:t>Total 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3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 Narrow"/>
                        </a:rPr>
                        <a:t> 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 Narrow"/>
                        </a:rPr>
                        <a:t>M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 Narrow"/>
                        </a:rPr>
                        <a:t>W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 Narrow"/>
                        </a:rPr>
                        <a:t>M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 Narrow"/>
                        </a:rPr>
                        <a:t>W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 Narrow"/>
                        </a:rPr>
                        <a:t>M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 Narrow"/>
                        </a:rPr>
                        <a:t>W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 Narrow"/>
                        </a:rPr>
                        <a:t>M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 Narrow"/>
                        </a:rPr>
                        <a:t>W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 Narrow"/>
                        </a:rPr>
                        <a:t>M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 Narrow"/>
                        </a:rPr>
                        <a:t>W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Arial Narrow"/>
                        </a:rPr>
                        <a:t>Maternal and </a:t>
                      </a:r>
                      <a:r>
                        <a:rPr lang="en-US" sz="1200" b="1" i="0" u="none" strike="noStrike" dirty="0" err="1">
                          <a:latin typeface="Arial Narrow"/>
                        </a:rPr>
                        <a:t>perinatal</a:t>
                      </a:r>
                      <a:r>
                        <a:rPr lang="en-US" sz="1200" b="1" i="0" u="none" strike="noStrike" dirty="0">
                          <a:latin typeface="Arial Narrow"/>
                        </a:rPr>
                        <a:t> conditions (low birth weight)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0.1%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0.4%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8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latin typeface="Arial Narrow"/>
                        </a:rPr>
                        <a:t>Cancer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188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137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164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128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364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277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3.2%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11.0%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latin typeface="Arial Narrow"/>
                        </a:rPr>
                        <a:t>Diabetes Mellitus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0.0%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0.4%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Arial Narrow"/>
                        </a:rPr>
                        <a:t>Neuropsychiatric disorders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1,605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593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2,378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537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474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104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         4,457 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         1,233 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39.1%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49.2%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Arial Narrow"/>
                        </a:rPr>
                        <a:t>Cardiovascular Diseases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127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33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595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133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45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13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            767 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178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6.7%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7.1%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Arial Narrow"/>
                        </a:rPr>
                        <a:t>Cirrhosis of the liver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245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114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654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139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117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24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1,017 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278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8.9%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11.1%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latin typeface="Arial Narrow"/>
                        </a:rPr>
                        <a:t>Unintentional injuries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524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142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1,722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169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220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32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2,465 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343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21.6%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13.7%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latin typeface="Arial Narrow"/>
                        </a:rPr>
                        <a:t>Intentional injuries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221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51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2,002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98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2,321 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179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20.4%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7.1%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0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Arial Narrow"/>
                        </a:rPr>
                        <a:t>Total 'detrimental effects' attributable to alcohol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2,912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1,071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7,524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1,242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967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194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11,403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2,508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100.0%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100.0%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88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latin typeface="Arial Narrow"/>
                        </a:rPr>
                        <a:t>Diabetes mellitus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-91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-33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-91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-33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26.8%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13.8%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latin typeface="Arial Narrow"/>
                        </a:rPr>
                        <a:t>Cardiovascular diseases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-250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-208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-250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-208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73.5%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86.6%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0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latin typeface="Arial Narrow"/>
                        </a:rPr>
                        <a:t>Total 'beneficial effects' attributable to alcohol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-342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-241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-342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-241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100.3%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100.4%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88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latin typeface="Arial Narrow"/>
                        </a:rPr>
                        <a:t>All alcohol-attributable net DALYs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2,570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830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7,524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1,242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967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194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11,062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2,267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100.0%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100.0%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latin typeface="Arial Narrow"/>
                        </a:rPr>
                        <a:t> All DALYs 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24,163 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22,712 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45,132 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36,078 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8,719 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7,912 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78,015 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       66,702 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0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Arial Narrow"/>
                        </a:rPr>
                        <a:t>Percentage of all net DALYs attributable to alcohol 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10.6%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3.7%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16.7%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3.4%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11.1%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2.5%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14.2%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3.4%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88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 Narrow"/>
                        </a:rPr>
                        <a:t>Population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131,482,619 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138,370,521 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157,158,245 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165,715,199 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23,799,749 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24,609,538 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312,440,613 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328,695,258 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059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1" u="none" strike="noStrike">
                          <a:latin typeface="Arial Narrow"/>
                        </a:rPr>
                        <a:t>Alcohol-attributable DALYs per population (100,000)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1" u="none" strike="noStrike">
                          <a:latin typeface="Arial"/>
                        </a:rPr>
                        <a:t>18.4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1" u="none" strike="noStrike">
                          <a:latin typeface="Arial"/>
                        </a:rPr>
                        <a:t>16.4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1" u="none" strike="noStrike">
                          <a:latin typeface="Arial"/>
                        </a:rPr>
                        <a:t>28.7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1" u="none" strike="noStrike">
                          <a:latin typeface="Arial"/>
                        </a:rPr>
                        <a:t>21.8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1" u="none" strike="noStrike">
                          <a:latin typeface="Arial"/>
                        </a:rPr>
                        <a:t>36.6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1" u="none" strike="noStrike">
                          <a:latin typeface="Arial"/>
                        </a:rPr>
                        <a:t>32.1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1" u="none" strike="noStrike">
                          <a:latin typeface="Arial"/>
                        </a:rPr>
                        <a:t>25.0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1" u="none" strike="noStrike">
                          <a:latin typeface="Arial"/>
                        </a:rPr>
                        <a:t>20.3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latin typeface="Arial"/>
                        </a:rPr>
                        <a:t> 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772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200" b="1" dirty="0" smtClean="0">
                <a:solidFill>
                  <a:srgbClr val="FFC000"/>
                </a:solidFill>
              </a:rPr>
              <a:t>Global leading </a:t>
            </a:r>
            <a:r>
              <a:rPr lang="en-GB" sz="3200" b="1" dirty="0" smtClean="0">
                <a:solidFill>
                  <a:srgbClr val="FFC000"/>
                </a:solidFill>
              </a:rPr>
              <a:t>causes of attributable global mortality and burden of disease, 2004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2133600"/>
            <a:ext cx="4425950" cy="4089400"/>
          </a:xfrm>
          <a:solidFill>
            <a:srgbClr val="FFFFCC"/>
          </a:solidFill>
        </p:spPr>
        <p:txBody>
          <a:bodyPr>
            <a:normAutofit lnSpcReduction="10000"/>
          </a:bodyPr>
          <a:lstStyle/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None/>
              <a:tabLst>
                <a:tab pos="4041775" algn="r"/>
              </a:tabLst>
            </a:pPr>
            <a:r>
              <a:rPr lang="en-GB" sz="1600" b="1" dirty="0" smtClean="0"/>
              <a:t>                                                             	%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</a:pPr>
            <a:r>
              <a:rPr lang="en-GB" sz="2000" b="1" dirty="0" smtClean="0"/>
              <a:t>High blood pressure	      12.8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</a:pPr>
            <a:r>
              <a:rPr lang="en-GB" sz="2000" b="1" dirty="0" smtClean="0"/>
              <a:t>Tobacco use	8.7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</a:pPr>
            <a:r>
              <a:rPr lang="en-GB" sz="2000" b="1" dirty="0" smtClean="0"/>
              <a:t>High blood glucose 	   5.8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</a:pPr>
            <a:r>
              <a:rPr lang="en-GB" sz="2000" b="1" dirty="0" smtClean="0"/>
              <a:t>Physical inactivity	   5.5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</a:pPr>
            <a:r>
              <a:rPr lang="en-GB" sz="2000" b="1" dirty="0" smtClean="0"/>
              <a:t>Overweight and obesity 	   4.8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</a:pPr>
            <a:r>
              <a:rPr lang="en-GB" sz="2000" b="1" dirty="0" smtClean="0"/>
              <a:t>High cholesterol 	   4.5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</a:pPr>
            <a:r>
              <a:rPr lang="en-GB" sz="2000" b="1" dirty="0" smtClean="0"/>
              <a:t>Unsafe sex  	    4.0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</a:pPr>
            <a:r>
              <a:rPr lang="en-GB" sz="2400" b="1" dirty="0" smtClean="0">
                <a:solidFill>
                  <a:srgbClr val="FF0000"/>
                </a:solidFill>
              </a:rPr>
              <a:t>Alcohol use	3.8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</a:pPr>
            <a:r>
              <a:rPr lang="en-GB" sz="2000" b="1" dirty="0" smtClean="0"/>
              <a:t>Childhood underweight	   3.8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</a:pPr>
            <a:r>
              <a:rPr lang="en-GB" sz="2000" b="1" dirty="0" smtClean="0"/>
              <a:t>Indoor smoke from solid </a:t>
            </a:r>
            <a:br>
              <a:rPr lang="en-GB" sz="2000" b="1" dirty="0" smtClean="0"/>
            </a:br>
            <a:r>
              <a:rPr lang="en-GB" sz="2000" b="1" dirty="0" smtClean="0"/>
              <a:t>fuels   	3.3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</a:pPr>
            <a:endParaRPr lang="en-GB" sz="2000" b="1" dirty="0" smtClean="0"/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None/>
              <a:tabLst>
                <a:tab pos="4041775" algn="r"/>
              </a:tabLst>
            </a:pPr>
            <a:r>
              <a:rPr lang="en-GB" sz="2000" b="1" dirty="0" smtClean="0"/>
              <a:t>59 million total global deaths in 2004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32325" y="2133600"/>
            <a:ext cx="4511675" cy="4114800"/>
          </a:xfrm>
          <a:solidFill>
            <a:srgbClr val="CCECFF"/>
          </a:solidFill>
        </p:spPr>
        <p:txBody>
          <a:bodyPr>
            <a:normAutofit lnSpcReduction="10000"/>
          </a:bodyPr>
          <a:lstStyle/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None/>
              <a:tabLst>
                <a:tab pos="3997325" algn="r"/>
              </a:tabLst>
            </a:pPr>
            <a:r>
              <a:rPr lang="en-GB" sz="1600" b="1" dirty="0" smtClean="0"/>
              <a:t>                                                             	 %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</a:pPr>
            <a:r>
              <a:rPr lang="en-GB" sz="2000" b="1" dirty="0" smtClean="0"/>
              <a:t>Childhood underweight 	5.9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</a:pPr>
            <a:r>
              <a:rPr lang="en-GB" sz="2000" b="1" dirty="0" smtClean="0"/>
              <a:t>Unsafe sex	4.6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</a:pPr>
            <a:r>
              <a:rPr lang="en-GB" sz="2400" b="1" dirty="0" smtClean="0">
                <a:solidFill>
                  <a:srgbClr val="FF0000"/>
                </a:solidFill>
              </a:rPr>
              <a:t>Alcohol use	4.5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</a:pPr>
            <a:r>
              <a:rPr lang="en-GB" sz="2000" b="1" dirty="0" smtClean="0"/>
              <a:t>Unsafe water, sanitation, </a:t>
            </a:r>
            <a:br>
              <a:rPr lang="en-GB" sz="2000" b="1" dirty="0" smtClean="0"/>
            </a:br>
            <a:r>
              <a:rPr lang="en-GB" sz="2000" b="1" dirty="0" smtClean="0"/>
              <a:t>hygiene 	4.2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</a:pPr>
            <a:r>
              <a:rPr lang="en-GB" sz="2000" b="1" dirty="0" smtClean="0"/>
              <a:t>High blood pressure	3.7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</a:pPr>
            <a:r>
              <a:rPr lang="en-GB" sz="2000" b="1" dirty="0" smtClean="0"/>
              <a:t>Tobacco use	3.7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</a:pPr>
            <a:r>
              <a:rPr lang="en-GB" sz="2000" b="1" dirty="0" smtClean="0"/>
              <a:t>Suboptimal breastfeeding	  2.9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</a:pPr>
            <a:r>
              <a:rPr lang="en-GB" sz="2000" b="1" dirty="0" smtClean="0"/>
              <a:t>High blood glucose 	 2.7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</a:pPr>
            <a:r>
              <a:rPr lang="en-GB" sz="2000" b="1" dirty="0" smtClean="0"/>
              <a:t>Indoor smoke from solid </a:t>
            </a:r>
            <a:br>
              <a:rPr lang="en-GB" sz="2000" b="1" dirty="0" smtClean="0"/>
            </a:br>
            <a:r>
              <a:rPr lang="en-GB" sz="2000" b="1" dirty="0" smtClean="0"/>
              <a:t>fuels	 2.7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</a:pPr>
            <a:r>
              <a:rPr lang="en-GB" sz="2000" b="1" dirty="0" smtClean="0"/>
              <a:t>Overweight and obesity 	 2.3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</a:pPr>
            <a:endParaRPr lang="en-GB" sz="2000" b="1" dirty="0" smtClean="0"/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None/>
              <a:tabLst>
                <a:tab pos="3997325" algn="r"/>
              </a:tabLst>
            </a:pPr>
            <a:r>
              <a:rPr lang="en-GB" sz="2000" b="1" dirty="0" smtClean="0"/>
              <a:t>1.5 billion total global DALYs in 2004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85800" y="1600200"/>
            <a:ext cx="3505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buFontTx/>
              <a:buNone/>
            </a:pPr>
            <a:r>
              <a:rPr lang="en-GB" sz="2600" b="1" dirty="0">
                <a:latin typeface="+mj-lt"/>
              </a:rPr>
              <a:t>Attributable Mortality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257800" y="1600200"/>
            <a:ext cx="294959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GB" sz="2600" b="1" dirty="0">
                <a:latin typeface="+mj-lt"/>
              </a:rPr>
              <a:t>Attributable DALYs</a:t>
            </a:r>
          </a:p>
        </p:txBody>
      </p:sp>
      <p:pic>
        <p:nvPicPr>
          <p:cNvPr id="7" name="Picture 3" descr="WHO-EN-BW-H"/>
          <p:cNvPicPr>
            <a:picLocks noChangeAspect="1" noChangeArrowheads="1"/>
          </p:cNvPicPr>
          <p:nvPr/>
        </p:nvPicPr>
        <p:blipFill>
          <a:blip r:embed="rId3" cstate="print">
            <a:lum contrast="1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6087890"/>
            <a:ext cx="2362200" cy="77011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Alcohol has a causal impact on NCDs which is overall negative</a:t>
            </a:r>
          </a:p>
          <a:p>
            <a:r>
              <a:rPr lang="en-US" dirty="0" smtClean="0"/>
              <a:t>Alcohol policy could contribute to prevent NCDs 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framework for NCDs (Lancet NCD group)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268" y="1282700"/>
            <a:ext cx="897673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NZ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</a:rPr>
              <a:t>Priority actions </a:t>
            </a:r>
            <a:br>
              <a:rPr lang="en-NZ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</a:rPr>
            </a:br>
            <a:r>
              <a:rPr lang="en-NZ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</a:rPr>
              <a:t>for the NCD crisis</a:t>
            </a:r>
            <a:endParaRPr lang="en-NZ" sz="5400" b="1" dirty="0">
              <a:solidFill>
                <a:schemeClr val="accent1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606085"/>
            <a:ext cx="6455665" cy="1660859"/>
          </a:xfrm>
        </p:spPr>
        <p:txBody>
          <a:bodyPr>
            <a:normAutofit/>
          </a:bodyPr>
          <a:lstStyle/>
          <a:p>
            <a:endParaRPr lang="en-NZ" sz="2400" b="1" dirty="0" smtClean="0">
              <a:solidFill>
                <a:srgbClr val="C00000"/>
              </a:solidFill>
            </a:endParaRPr>
          </a:p>
          <a:p>
            <a:r>
              <a:rPr lang="en-NZ" sz="2400" b="1" dirty="0" smtClean="0">
                <a:solidFill>
                  <a:schemeClr val="tx1"/>
                </a:solidFill>
                <a:latin typeface="Book Antiqua" pitchFamily="18" charset="0"/>
              </a:rPr>
              <a:t>The Lancet </a:t>
            </a:r>
            <a:r>
              <a:rPr lang="en-NZ" sz="2400" b="1" dirty="0" smtClean="0">
                <a:solidFill>
                  <a:schemeClr val="tx1"/>
                </a:solidFill>
              </a:rPr>
              <a:t>NCD Action Group</a:t>
            </a:r>
          </a:p>
          <a:p>
            <a:r>
              <a:rPr lang="en-NZ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NZ" sz="2400" b="1" dirty="0" smtClean="0">
                <a:solidFill>
                  <a:schemeClr val="tx1"/>
                </a:solidFill>
              </a:rPr>
              <a:t>and </a:t>
            </a:r>
          </a:p>
          <a:p>
            <a:r>
              <a:rPr lang="en-NZ" sz="2400" b="1" dirty="0" smtClean="0">
                <a:solidFill>
                  <a:schemeClr val="tx1"/>
                </a:solidFill>
              </a:rPr>
              <a:t>The NCD Alliance</a:t>
            </a:r>
          </a:p>
          <a:p>
            <a:endParaRPr lang="en-NZ" sz="2400" dirty="0" smtClean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3607923"/>
            <a:ext cx="9144000" cy="47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9900" y="5952182"/>
            <a:ext cx="2188020" cy="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76500" y="5857290"/>
            <a:ext cx="2844800" cy="66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6" y="5753099"/>
            <a:ext cx="204954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46358" y="5981700"/>
            <a:ext cx="983018" cy="53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</a:rPr>
              <a:t>Poverty, NCD and development goals</a:t>
            </a:r>
            <a:endParaRPr lang="en-NZ" sz="4000" b="1" dirty="0">
              <a:solidFill>
                <a:schemeClr val="accent1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7300" y="1616465"/>
            <a:ext cx="6972300" cy="491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flipV="1">
            <a:off x="0" y="1455738"/>
            <a:ext cx="9144000" cy="47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500166" y="6215082"/>
            <a:ext cx="6500858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6492875"/>
            <a:ext cx="750099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b="1" i="1" dirty="0" smtClean="0">
                <a:solidFill>
                  <a:schemeClr val="bg1">
                    <a:lumMod val="50000"/>
                  </a:schemeClr>
                </a:solidFill>
              </a:rPr>
              <a:t>Source:  Beaglehole R, Bonita R, Horton R, et al for The Lancet NCD Action Group and the NCD Alliance.  </a:t>
            </a:r>
          </a:p>
          <a:p>
            <a:pPr>
              <a:defRPr/>
            </a:pPr>
            <a:r>
              <a:rPr lang="en-GB" b="1" i="1" dirty="0" smtClean="0">
                <a:solidFill>
                  <a:schemeClr val="bg1">
                    <a:lumMod val="50000"/>
                  </a:schemeClr>
                </a:solidFill>
              </a:rPr>
              <a:t>Priority actions for the NCD crisis.  Lancet 2011; 377:1438-47</a:t>
            </a:r>
            <a:endParaRPr lang="en-GB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Best buys, especially for low and middle income countries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1676400"/>
          <a:ext cx="6553200" cy="2926080"/>
        </p:xfrm>
        <a:graphic>
          <a:graphicData uri="http://schemas.openxmlformats.org/drawingml/2006/table">
            <a:tbl>
              <a:tblPr/>
              <a:tblGrid>
                <a:gridCol w="2438400"/>
                <a:gridCol w="2590800"/>
                <a:gridCol w="1524000"/>
              </a:tblGrid>
              <a:tr h="838200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800000"/>
                          </a:solidFill>
                          <a:latin typeface="+mn-lt"/>
                          <a:ea typeface="SimSun"/>
                        </a:rPr>
                        <a:t>Harmful use of alcohol </a:t>
                      </a:r>
                      <a:endParaRPr lang="en-US" sz="2400" dirty="0">
                        <a:latin typeface="+mn-lt"/>
                        <a:ea typeface="SimSu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+mn-lt"/>
                          <a:ea typeface="SimSun"/>
                        </a:rPr>
                        <a:t>(&gt; 50m DALYs;</a:t>
                      </a:r>
                      <a:endParaRPr lang="en-US" sz="2400" dirty="0">
                        <a:latin typeface="+mn-lt"/>
                        <a:ea typeface="SimSu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+mn-lt"/>
                          <a:ea typeface="SimSun"/>
                        </a:rPr>
                        <a:t>4.5% global burden)</a:t>
                      </a:r>
                      <a:endParaRPr lang="en-US" sz="2400" dirty="0">
                        <a:latin typeface="+mn-lt"/>
                        <a:ea typeface="SimSun"/>
                      </a:endParaRPr>
                    </a:p>
                  </a:txBody>
                  <a:tcPr marL="46299" marR="462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8000"/>
                          </a:solidFill>
                          <a:latin typeface="+mn-lt"/>
                          <a:ea typeface="SimSun"/>
                        </a:rPr>
                        <a:t>Restrict access to retailed alcohol *</a:t>
                      </a:r>
                      <a:endParaRPr lang="en-US" sz="2400" dirty="0">
                        <a:latin typeface="+mn-lt"/>
                        <a:ea typeface="SimSu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latin typeface="+mn-lt"/>
                          <a:ea typeface="SimSun"/>
                        </a:rPr>
                        <a:t>Combined effect: </a:t>
                      </a:r>
                      <a:endParaRPr lang="en-US" sz="2400">
                        <a:latin typeface="+mn-lt"/>
                        <a:ea typeface="SimSu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latin typeface="+mn-lt"/>
                          <a:ea typeface="SimSun"/>
                        </a:rPr>
                        <a:t>5-10 m DALYs averted</a:t>
                      </a:r>
                      <a:endParaRPr lang="en-US" sz="2400">
                        <a:latin typeface="+mn-lt"/>
                        <a:ea typeface="SimSu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i="1">
                          <a:latin typeface="+mn-lt"/>
                          <a:ea typeface="SimSun"/>
                        </a:rPr>
                        <a:t>(10-20% alcohol burden)</a:t>
                      </a:r>
                      <a:endParaRPr lang="en-US" sz="2400">
                        <a:latin typeface="+mn-lt"/>
                        <a:ea typeface="SimSu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8000"/>
                          </a:solidFill>
                          <a:latin typeface="+mn-lt"/>
                          <a:ea typeface="SimSun"/>
                        </a:rPr>
                        <a:t>Enforce bans on alcohol advertising *</a:t>
                      </a:r>
                      <a:endParaRPr lang="en-US" sz="2400" dirty="0">
                        <a:latin typeface="+mn-lt"/>
                        <a:ea typeface="SimSu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008000"/>
                          </a:solidFill>
                          <a:latin typeface="+mn-lt"/>
                          <a:ea typeface="SimSun"/>
                        </a:rPr>
                        <a:t>Raise </a:t>
                      </a:r>
                      <a:r>
                        <a:rPr lang="en-GB" sz="2400" b="1" dirty="0">
                          <a:solidFill>
                            <a:srgbClr val="008000"/>
                          </a:solidFill>
                          <a:latin typeface="+mn-lt"/>
                          <a:ea typeface="SimSun"/>
                        </a:rPr>
                        <a:t>taxes on alcohol *</a:t>
                      </a:r>
                      <a:endParaRPr lang="en-US" sz="2400" dirty="0">
                        <a:latin typeface="+mn-lt"/>
                        <a:ea typeface="SimSun"/>
                      </a:endParaRPr>
                    </a:p>
                  </a:txBody>
                  <a:tcPr marL="46299" marR="462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3" descr="WHO-EN-BW-H"/>
          <p:cNvPicPr>
            <a:picLocks noChangeAspect="1" noChangeArrowheads="1"/>
          </p:cNvPicPr>
          <p:nvPr/>
        </p:nvPicPr>
        <p:blipFill>
          <a:blip r:embed="rId3" cstate="print">
            <a:lum contrast="1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6087890"/>
            <a:ext cx="2362200" cy="77011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4953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2400" dirty="0" smtClean="0"/>
              <a:t>very cost-effective ($ per DALY prevented  &lt; GDP per person)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very low cost in implementation and in principle feasible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772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sz="3200" b="1" dirty="0" smtClean="0">
                <a:solidFill>
                  <a:srgbClr val="FFC000"/>
                </a:solidFill>
              </a:rPr>
              <a:t>Leading </a:t>
            </a:r>
            <a:r>
              <a:rPr lang="en-GB" sz="3200" b="1" dirty="0" smtClean="0">
                <a:solidFill>
                  <a:srgbClr val="FFC000"/>
                </a:solidFill>
              </a:rPr>
              <a:t>causes of attributable global mortality and burden of disease, </a:t>
            </a:r>
            <a:r>
              <a:rPr lang="en-GB" sz="3200" b="1" dirty="0" smtClean="0">
                <a:solidFill>
                  <a:srgbClr val="FFC000"/>
                </a:solidFill>
              </a:rPr>
              <a:t>2004, in the Americas</a:t>
            </a:r>
            <a:endParaRPr lang="en-GB" sz="3200" b="1" dirty="0" smtClean="0">
              <a:solidFill>
                <a:srgbClr val="FFC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2133600"/>
            <a:ext cx="4425950" cy="4089400"/>
          </a:xfrm>
          <a:solidFill>
            <a:srgbClr val="FFFFCC"/>
          </a:solidFill>
        </p:spPr>
        <p:txBody>
          <a:bodyPr>
            <a:normAutofit lnSpcReduction="10000"/>
          </a:bodyPr>
          <a:lstStyle/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None/>
              <a:tabLst>
                <a:tab pos="4041775" algn="r"/>
              </a:tabLst>
            </a:pPr>
            <a:r>
              <a:rPr lang="en-GB" sz="1600" b="1" dirty="0" smtClean="0"/>
              <a:t>                                                             	%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</a:pPr>
            <a:r>
              <a:rPr lang="en-US" sz="2000" b="1" dirty="0" smtClean="0"/>
              <a:t>Tobacco </a:t>
            </a:r>
            <a:r>
              <a:rPr lang="en-US" sz="2000" b="1" dirty="0" smtClean="0"/>
              <a:t>use </a:t>
            </a:r>
            <a:r>
              <a:rPr lang="en-US" sz="2000" b="1" dirty="0" smtClean="0"/>
              <a:t>	14.0 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</a:pPr>
            <a:r>
              <a:rPr lang="en-US" sz="2000" b="1" dirty="0" smtClean="0"/>
              <a:t>High </a:t>
            </a:r>
            <a:r>
              <a:rPr lang="en-US" sz="2000" b="1" dirty="0" smtClean="0"/>
              <a:t>blood pressure </a:t>
            </a:r>
            <a:r>
              <a:rPr lang="en-US" sz="2000" b="1" dirty="0" smtClean="0"/>
              <a:t>	13.4 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</a:pPr>
            <a:r>
              <a:rPr lang="en-US" sz="2000" b="1" dirty="0" smtClean="0"/>
              <a:t>Overweight </a:t>
            </a:r>
            <a:r>
              <a:rPr lang="en-US" sz="2000" b="1" dirty="0" smtClean="0"/>
              <a:t>and obesity </a:t>
            </a:r>
            <a:r>
              <a:rPr lang="en-US" sz="2000" b="1" dirty="0" smtClean="0"/>
              <a:t>	9.5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</a:pPr>
            <a:r>
              <a:rPr lang="en-US" sz="2000" b="1" dirty="0" smtClean="0"/>
              <a:t>High </a:t>
            </a:r>
            <a:r>
              <a:rPr lang="en-US" sz="2000" b="1" dirty="0" smtClean="0"/>
              <a:t>blood glucose </a:t>
            </a:r>
            <a:r>
              <a:rPr lang="en-US" sz="2000" b="1" dirty="0" smtClean="0"/>
              <a:t>	8.1 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</a:pPr>
            <a:r>
              <a:rPr lang="en-US" sz="2000" b="1" dirty="0" smtClean="0"/>
              <a:t>Physical </a:t>
            </a:r>
            <a:r>
              <a:rPr lang="en-US" sz="2000" b="1" dirty="0" smtClean="0"/>
              <a:t>inactivity </a:t>
            </a:r>
            <a:r>
              <a:rPr lang="en-US" sz="2000" b="1" dirty="0" smtClean="0"/>
              <a:t>	7.3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</a:pPr>
            <a:r>
              <a:rPr lang="en-US" sz="2400" b="1" dirty="0" smtClean="0">
                <a:solidFill>
                  <a:srgbClr val="FF0000"/>
                </a:solidFill>
              </a:rPr>
              <a:t>Alcohol </a:t>
            </a:r>
            <a:r>
              <a:rPr lang="en-US" sz="2400" b="1" dirty="0" smtClean="0">
                <a:solidFill>
                  <a:srgbClr val="FF0000"/>
                </a:solidFill>
              </a:rPr>
              <a:t>use </a:t>
            </a:r>
            <a:r>
              <a:rPr lang="en-US" sz="2400" b="1" dirty="0" smtClean="0">
                <a:solidFill>
                  <a:srgbClr val="FF0000"/>
                </a:solidFill>
              </a:rPr>
              <a:t>	5.6 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</a:pPr>
            <a:r>
              <a:rPr lang="en-US" sz="2000" b="1" dirty="0" smtClean="0"/>
              <a:t>High </a:t>
            </a:r>
            <a:r>
              <a:rPr lang="en-US" sz="2000" b="1" dirty="0" smtClean="0"/>
              <a:t>cholesterol </a:t>
            </a:r>
            <a:r>
              <a:rPr lang="en-US" sz="2000" b="1" dirty="0" smtClean="0"/>
              <a:t>	5.5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</a:pPr>
            <a:r>
              <a:rPr lang="en-US" sz="2000" b="1" dirty="0" smtClean="0"/>
              <a:t>Low </a:t>
            </a:r>
            <a:r>
              <a:rPr lang="en-US" sz="2000" b="1" dirty="0" smtClean="0"/>
              <a:t>fruit </a:t>
            </a:r>
            <a:r>
              <a:rPr lang="en-US" sz="2000" b="1" dirty="0" smtClean="0"/>
              <a:t>and</a:t>
            </a:r>
            <a:br>
              <a:rPr lang="en-US" sz="2000" b="1" dirty="0" smtClean="0"/>
            </a:br>
            <a:r>
              <a:rPr lang="en-US" sz="2000" b="1" dirty="0" smtClean="0"/>
              <a:t>vegetable </a:t>
            </a:r>
            <a:r>
              <a:rPr lang="en-US" sz="2000" b="1" dirty="0" smtClean="0"/>
              <a:t>intake </a:t>
            </a:r>
            <a:r>
              <a:rPr lang="en-US" sz="2000" b="1" dirty="0" smtClean="0"/>
              <a:t>	3.0 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</a:pPr>
            <a:r>
              <a:rPr lang="en-US" sz="2000" b="1" dirty="0" smtClean="0"/>
              <a:t>Urban </a:t>
            </a:r>
            <a:r>
              <a:rPr lang="en-US" sz="2000" b="1" dirty="0" smtClean="0"/>
              <a:t>outdoor air pollution </a:t>
            </a:r>
            <a:r>
              <a:rPr lang="en-US" sz="2000" b="1" dirty="0" smtClean="0"/>
              <a:t>	2.3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</a:pPr>
            <a:r>
              <a:rPr lang="en-US" sz="2000" b="1" dirty="0" smtClean="0"/>
              <a:t>Unsafe </a:t>
            </a:r>
            <a:r>
              <a:rPr lang="en-US" sz="2000" b="1" dirty="0" smtClean="0"/>
              <a:t>sex </a:t>
            </a:r>
            <a:r>
              <a:rPr lang="en-US" sz="2000" b="1" dirty="0" smtClean="0"/>
              <a:t>	1.7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None/>
              <a:tabLst>
                <a:tab pos="4041775" algn="r"/>
              </a:tabLst>
            </a:pPr>
            <a:endParaRPr lang="en-GB" sz="2000" b="1" dirty="0" smtClean="0"/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None/>
              <a:tabLst>
                <a:tab pos="4041775" algn="r"/>
              </a:tabLst>
            </a:pPr>
            <a:r>
              <a:rPr lang="en-GB" sz="2000" b="1" dirty="0" smtClean="0"/>
              <a:t>6.16 </a:t>
            </a:r>
            <a:r>
              <a:rPr lang="en-GB" sz="2000" b="1" dirty="0" smtClean="0"/>
              <a:t>million total </a:t>
            </a:r>
            <a:r>
              <a:rPr lang="en-GB" sz="2000" b="1" dirty="0" smtClean="0"/>
              <a:t>deaths </a:t>
            </a:r>
            <a:r>
              <a:rPr lang="en-GB" sz="2000" b="1" dirty="0" smtClean="0"/>
              <a:t>in 2004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32325" y="2133600"/>
            <a:ext cx="4511675" cy="4114800"/>
          </a:xfrm>
          <a:solidFill>
            <a:srgbClr val="CCECFF"/>
          </a:solidFill>
        </p:spPr>
        <p:txBody>
          <a:bodyPr>
            <a:normAutofit lnSpcReduction="10000"/>
          </a:bodyPr>
          <a:lstStyle/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None/>
              <a:tabLst>
                <a:tab pos="3997325" algn="r"/>
              </a:tabLst>
            </a:pPr>
            <a:r>
              <a:rPr lang="en-GB" sz="1600" b="1" dirty="0" smtClean="0"/>
              <a:t>                                                             	 %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</a:pPr>
            <a:r>
              <a:rPr lang="en-US" sz="2400" b="1" dirty="0" smtClean="0">
                <a:solidFill>
                  <a:srgbClr val="FF0000"/>
                </a:solidFill>
              </a:rPr>
              <a:t>Alcohol use </a:t>
            </a:r>
            <a:r>
              <a:rPr lang="en-US" sz="2400" b="1" dirty="0" smtClean="0">
                <a:solidFill>
                  <a:srgbClr val="FF0000"/>
                </a:solidFill>
              </a:rPr>
              <a:t>	9.1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</a:pPr>
            <a:r>
              <a:rPr lang="en-US" sz="2000" b="1" dirty="0" smtClean="0"/>
              <a:t>Tobacco use 	6.2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</a:pPr>
            <a:r>
              <a:rPr lang="en-US" sz="2000" b="1" dirty="0" smtClean="0"/>
              <a:t>Overweight </a:t>
            </a:r>
            <a:r>
              <a:rPr lang="en-US" sz="2000" b="1" dirty="0" smtClean="0"/>
              <a:t>and obesity </a:t>
            </a:r>
            <a:r>
              <a:rPr lang="en-US" sz="2000" b="1" dirty="0" smtClean="0"/>
              <a:t>	5.5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</a:pPr>
            <a:r>
              <a:rPr lang="en-US" sz="2000" b="1" dirty="0" smtClean="0"/>
              <a:t>High </a:t>
            </a:r>
            <a:r>
              <a:rPr lang="en-US" sz="2000" b="1" dirty="0" smtClean="0"/>
              <a:t>blood glucose </a:t>
            </a:r>
            <a:r>
              <a:rPr lang="en-US" sz="2000" b="1" dirty="0" smtClean="0"/>
              <a:t>	4.3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</a:pPr>
            <a:r>
              <a:rPr lang="en-US" sz="2000" b="1" dirty="0" smtClean="0"/>
              <a:t>High </a:t>
            </a:r>
            <a:r>
              <a:rPr lang="en-US" sz="2000" b="1" dirty="0" smtClean="0"/>
              <a:t>blood pressure </a:t>
            </a:r>
            <a:r>
              <a:rPr lang="en-US" sz="2000" b="1" dirty="0" smtClean="0"/>
              <a:t>	3.8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</a:pPr>
            <a:r>
              <a:rPr lang="en-US" sz="2000" b="1" dirty="0" smtClean="0"/>
              <a:t>Physical </a:t>
            </a:r>
            <a:r>
              <a:rPr lang="en-US" sz="2000" b="1" dirty="0" smtClean="0"/>
              <a:t>inactivity </a:t>
            </a:r>
            <a:r>
              <a:rPr lang="en-US" sz="2000" b="1" dirty="0" smtClean="0"/>
              <a:t>	3.0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</a:pPr>
            <a:r>
              <a:rPr lang="en-US" sz="2000" b="1" dirty="0" smtClean="0"/>
              <a:t>High </a:t>
            </a:r>
            <a:r>
              <a:rPr lang="en-US" sz="2000" b="1" dirty="0" smtClean="0"/>
              <a:t>cholesterol </a:t>
            </a:r>
            <a:r>
              <a:rPr lang="en-US" sz="2000" b="1" dirty="0" smtClean="0"/>
              <a:t>	2.5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</a:pPr>
            <a:r>
              <a:rPr lang="en-US" sz="2000" b="1" dirty="0" smtClean="0"/>
              <a:t>Unsafe </a:t>
            </a:r>
            <a:r>
              <a:rPr lang="en-US" sz="2000" b="1" dirty="0" smtClean="0"/>
              <a:t>sex </a:t>
            </a:r>
            <a:r>
              <a:rPr lang="en-US" sz="2000" b="1" dirty="0" smtClean="0"/>
              <a:t>	2.2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</a:pPr>
            <a:r>
              <a:rPr lang="en-US" sz="2000" b="1" dirty="0" smtClean="0"/>
              <a:t>Illicit </a:t>
            </a:r>
            <a:r>
              <a:rPr lang="en-US" sz="2000" b="1" dirty="0" smtClean="0"/>
              <a:t>drug use </a:t>
            </a:r>
            <a:r>
              <a:rPr lang="en-US" sz="2000" b="1" dirty="0" smtClean="0"/>
              <a:t>	2.2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</a:pPr>
            <a:r>
              <a:rPr lang="en-US" sz="2000" b="1" dirty="0" smtClean="0"/>
              <a:t>Suboptimal </a:t>
            </a:r>
            <a:r>
              <a:rPr lang="en-US" sz="2000" b="1" dirty="0" smtClean="0"/>
              <a:t>breastfeeding </a:t>
            </a:r>
            <a:r>
              <a:rPr lang="en-US" sz="2000" b="1" dirty="0" smtClean="0"/>
              <a:t>	1.7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None/>
              <a:tabLst>
                <a:tab pos="3997325" algn="r"/>
              </a:tabLst>
            </a:pPr>
            <a:endParaRPr lang="en-GB" sz="2000" b="1" dirty="0" smtClean="0"/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None/>
              <a:tabLst>
                <a:tab pos="3997325" algn="r"/>
              </a:tabLst>
            </a:pPr>
            <a:r>
              <a:rPr lang="en-GB" sz="2000" b="1" dirty="0" smtClean="0"/>
              <a:t>143.2 million </a:t>
            </a:r>
            <a:r>
              <a:rPr lang="en-GB" sz="2000" b="1" dirty="0" smtClean="0"/>
              <a:t>total global DALYs in 2004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85800" y="1600200"/>
            <a:ext cx="3505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buFontTx/>
              <a:buNone/>
            </a:pPr>
            <a:r>
              <a:rPr lang="en-GB" sz="2600" b="1" dirty="0">
                <a:latin typeface="+mj-lt"/>
              </a:rPr>
              <a:t>Attributable Mortality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257800" y="1600200"/>
            <a:ext cx="294959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GB" sz="2600" b="1" dirty="0">
                <a:latin typeface="+mj-lt"/>
              </a:rPr>
              <a:t>Attributable DALYs</a:t>
            </a:r>
          </a:p>
        </p:txBody>
      </p:sp>
      <p:pic>
        <p:nvPicPr>
          <p:cNvPr id="7" name="Picture 3" descr="WHO-EN-BW-H"/>
          <p:cNvPicPr>
            <a:picLocks noChangeAspect="1" noChangeArrowheads="1"/>
          </p:cNvPicPr>
          <p:nvPr/>
        </p:nvPicPr>
        <p:blipFill>
          <a:blip r:embed="rId3" cstate="print">
            <a:lum contrast="1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6087890"/>
            <a:ext cx="2362200" cy="77011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6600" y="6477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But what is the impact of NCD?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Necessary elements to do these calculations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Exposure to alcohol</a:t>
            </a:r>
          </a:p>
          <a:p>
            <a:r>
              <a:rPr lang="en-US" dirty="0" smtClean="0"/>
              <a:t>Establishment of causality</a:t>
            </a:r>
          </a:p>
          <a:p>
            <a:r>
              <a:rPr lang="en-US" dirty="0" smtClean="0"/>
              <a:t>Risk relations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 consumption in the Americas 2005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Characteristics and differences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consumption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0" y="1219200"/>
            <a:ext cx="9525000" cy="610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in the Americas</a:t>
            </a:r>
            <a:endParaRPr 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5800" y="1600200"/>
            <a:ext cx="10058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2971800" y="5334000"/>
            <a:ext cx="3048000" cy="917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4640" tIns="47320" rIns="94640" bIns="47320">
            <a:spAutoFit/>
          </a:bodyPr>
          <a:lstStyle/>
          <a:p>
            <a:pPr defTabSz="946150">
              <a:spcBef>
                <a:spcPct val="50000"/>
              </a:spcBef>
            </a:pPr>
            <a:r>
              <a:rPr lang="en-GB" sz="1200">
                <a:latin typeface="Calibri" pitchFamily="34" charset="0"/>
              </a:rPr>
              <a:t>1: Least hazardous; Regular drinking, often with meals and without heavy drinking bouts</a:t>
            </a:r>
            <a:r>
              <a:rPr lang="en-US" sz="1200">
                <a:latin typeface="Calibri" pitchFamily="34" charset="0"/>
              </a:rPr>
              <a:t> </a:t>
            </a:r>
            <a:endParaRPr lang="en-GB" sz="1200">
              <a:latin typeface="Calibri" pitchFamily="34" charset="0"/>
            </a:endParaRPr>
          </a:p>
          <a:p>
            <a:pPr defTabSz="946150">
              <a:spcBef>
                <a:spcPct val="50000"/>
              </a:spcBef>
            </a:pPr>
            <a:r>
              <a:rPr lang="en-GB" sz="1200">
                <a:latin typeface="Calibri" pitchFamily="34" charset="0"/>
              </a:rPr>
              <a:t>4: Most hazardous: Infrequent but heavy drinking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853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瞋馯⑤鱸瞆ꇛ瞆ꇫ瞆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953000"/>
            <a:ext cx="2592388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of consumption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158</TotalTime>
  <Words>1376</Words>
  <Application>Microsoft Office PowerPoint</Application>
  <PresentationFormat>On-screen Show (4:3)</PresentationFormat>
  <Paragraphs>376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Module</vt:lpstr>
      <vt:lpstr>Epidemiology of alcohol and burden of disease related to non-communicable diseases in the Americas</vt:lpstr>
      <vt:lpstr>Overview: alcohol is the most important risk factor for burden of disease in the Americas</vt:lpstr>
      <vt:lpstr>Global leading causes of attributable global mortality and burden of disease, 2004</vt:lpstr>
      <vt:lpstr>Leading causes of attributable global mortality and burden of disease, 2004, in the Americas</vt:lpstr>
      <vt:lpstr>Necessary elements to do these calculations</vt:lpstr>
      <vt:lpstr>Alcohol consumption in the Americas 2005</vt:lpstr>
      <vt:lpstr>Global consumption</vt:lpstr>
      <vt:lpstr>And in the Americas</vt:lpstr>
      <vt:lpstr>Patterns of consumption</vt:lpstr>
      <vt:lpstr>Prevalence of abstention</vt:lpstr>
      <vt:lpstr>Summary for exposure</vt:lpstr>
      <vt:lpstr>Risk relations to NCD</vt:lpstr>
      <vt:lpstr>The relationship between alcohol consumption, NCD, and other harm</vt:lpstr>
      <vt:lpstr>For many NCDs: the more alcohol consumed the higher the risk</vt:lpstr>
      <vt:lpstr>Risk function and confidence interval for oesophagus cancer</vt:lpstr>
      <vt:lpstr>Risk function and confidence Interval for colon cancer</vt:lpstr>
      <vt:lpstr>Risk relation and confidence interval for liver cancer</vt:lpstr>
      <vt:lpstr>Risk relation and confidence interval for female breast cancer</vt:lpstr>
      <vt:lpstr>Risk relations and confidence interval for hypertension </vt:lpstr>
      <vt:lpstr>Risk relations and confidence interval for liver cirrhosis mortality </vt:lpstr>
      <vt:lpstr>Risk relations and confidence interval for pancreatitis</vt:lpstr>
      <vt:lpstr>But what about the protective effect on ischaemic disease and diabetes?</vt:lpstr>
      <vt:lpstr>Alcohol consumption and stroke</vt:lpstr>
      <vt:lpstr>The impact of heavy drinking (RR of irregular heavy drinking at least once monthly vs. not) controlled for volume on ischaemic heart disease</vt:lpstr>
      <vt:lpstr>Roerecke &amp; Rehm, 2010, meta-analysis</vt:lpstr>
      <vt:lpstr>Conclusion</vt:lpstr>
      <vt:lpstr>And the effect of alcohol on worsening the disease course</vt:lpstr>
      <vt:lpstr>Consequences for burden of disease</vt:lpstr>
      <vt:lpstr>Slide 29</vt:lpstr>
      <vt:lpstr>Summary</vt:lpstr>
      <vt:lpstr>A framework for NCDs (Lancet NCD group)</vt:lpstr>
      <vt:lpstr>Priority actions  for the NCD crisis</vt:lpstr>
      <vt:lpstr>Poverty, NCD and development goals</vt:lpstr>
      <vt:lpstr>Best buys, especially for low and middle income countries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Harmful use of alcohol: what is the relationship with non-communicable diseases and what can be done to reduce alcohol-related harm</dc:title>
  <dc:creator>Jtrehm</dc:creator>
  <cp:lastModifiedBy>Jtrehm</cp:lastModifiedBy>
  <cp:revision>6</cp:revision>
  <dcterms:created xsi:type="dcterms:W3CDTF">2011-04-17T19:27:43Z</dcterms:created>
  <dcterms:modified xsi:type="dcterms:W3CDTF">2011-04-28T08:54:23Z</dcterms:modified>
</cp:coreProperties>
</file>