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7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9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7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9E31-AC63-4D34-BB9A-07B2390C70EC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93BD-9562-41C6-BBAB-64BEC59C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0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World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9" t="21217" r="15689" b="23933"/>
          <a:stretch>
            <a:fillRect/>
          </a:stretch>
        </p:blipFill>
        <p:spPr bwMode="auto">
          <a:xfrm>
            <a:off x="88900" y="749300"/>
            <a:ext cx="8986838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itle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/>
          <a:lstStyle/>
          <a:p>
            <a:pPr eaLnBrk="1" hangingPunct="1"/>
            <a:r>
              <a:rPr lang="es-PE" altLang="en-US" sz="2000" b="1" dirty="0" smtClean="0">
                <a:latin typeface="Arial" charset="0"/>
              </a:rPr>
              <a:t>Número de casos reportados de sarampión con fecha de inicio de erupción. Noviembre 2013 – Abril 2014*</a:t>
            </a:r>
          </a:p>
        </p:txBody>
      </p:sp>
      <p:sp>
        <p:nvSpPr>
          <p:cNvPr id="7172" name="DataSource"/>
          <p:cNvSpPr txBox="1">
            <a:spLocks noChangeArrowheads="1"/>
          </p:cNvSpPr>
          <p:nvPr/>
        </p:nvSpPr>
        <p:spPr bwMode="auto">
          <a:xfrm>
            <a:off x="0" y="6510337"/>
            <a:ext cx="3429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n-US" sz="900" dirty="0" smtClean="0">
                <a:latin typeface="Arial" charset="0"/>
              </a:rPr>
              <a:t>Fuente de datos: reportes de vigilancia de países a OPS/OMS</a:t>
            </a:r>
            <a:endParaRPr lang="es-PE" altLang="en-US" sz="900" dirty="0">
              <a:latin typeface="Arial" charset="0"/>
            </a:endParaRPr>
          </a:p>
        </p:txBody>
      </p:sp>
      <p:sp>
        <p:nvSpPr>
          <p:cNvPr id="7173" name="Timestamp"/>
          <p:cNvSpPr txBox="1">
            <a:spLocks noChangeArrowheads="1"/>
          </p:cNvSpPr>
          <p:nvPr/>
        </p:nvSpPr>
        <p:spPr bwMode="auto">
          <a:xfrm>
            <a:off x="0" y="6653213"/>
            <a:ext cx="3498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n-US" sz="900" dirty="0" smtClean="0">
                <a:latin typeface="Arial" charset="0"/>
              </a:rPr>
              <a:t>*Datos  reportados en OMS hasta Junio 10,  2014</a:t>
            </a:r>
            <a:endParaRPr lang="es-PE" altLang="en-US" sz="900" dirty="0">
              <a:latin typeface="Arial" charset="0"/>
            </a:endParaRPr>
          </a:p>
        </p:txBody>
      </p:sp>
      <p:sp>
        <p:nvSpPr>
          <p:cNvPr id="7174" name="Disclaimer"/>
          <p:cNvSpPr txBox="1">
            <a:spLocks noChangeArrowheads="1"/>
          </p:cNvSpPr>
          <p:nvPr/>
        </p:nvSpPr>
        <p:spPr bwMode="auto">
          <a:xfrm>
            <a:off x="5772150" y="6304002"/>
            <a:ext cx="3048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" sz="600" dirty="0">
                <a:latin typeface="Times New Roman" pitchFamily="18" charset="0"/>
              </a:rPr>
              <a:t>Los límites y nombres que se muestran en este mapa no implican la emisión de una opinión de ningún tipo por parte de la Organización Mundial de la Salud en relación a la situación legal de ningún país, territorio, ciudad o área o de sus autoridades, o sobre la delimitación de fronteras o límites.  Líneas punteadas en los mapas representan fronteras aproximadas para las que aún no hay acuerdo. ©OMS </a:t>
            </a:r>
            <a:r>
              <a:rPr lang="es-ES" sz="600" dirty="0" smtClean="0">
                <a:latin typeface="Times New Roman" pitchFamily="18" charset="0"/>
              </a:rPr>
              <a:t>2014. </a:t>
            </a:r>
            <a:r>
              <a:rPr lang="es-ES" sz="600" dirty="0">
                <a:latin typeface="Times New Roman" pitchFamily="18" charset="0"/>
              </a:rPr>
              <a:t>Todos los derechos reservados.</a:t>
            </a:r>
          </a:p>
        </p:txBody>
      </p:sp>
      <p:sp>
        <p:nvSpPr>
          <p:cNvPr id="6" name="rect_legend"/>
          <p:cNvSpPr/>
          <p:nvPr/>
        </p:nvSpPr>
        <p:spPr>
          <a:xfrm>
            <a:off x="3340100" y="4635500"/>
            <a:ext cx="2514600" cy="161290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_white"/>
          <p:cNvSpPr/>
          <p:nvPr/>
        </p:nvSpPr>
        <p:spPr>
          <a:xfrm>
            <a:off x="3429000" y="4711700"/>
            <a:ext cx="139700" cy="13970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77" name="text_white"/>
          <p:cNvSpPr txBox="1">
            <a:spLocks noChangeArrowheads="1"/>
          </p:cNvSpPr>
          <p:nvPr/>
        </p:nvSpPr>
        <p:spPr bwMode="auto">
          <a:xfrm>
            <a:off x="3619500" y="4686300"/>
            <a:ext cx="847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>
                <a:latin typeface="Arial" charset="0"/>
              </a:rPr>
              <a:t>0</a:t>
            </a:r>
          </a:p>
        </p:txBody>
      </p:sp>
      <p:sp>
        <p:nvSpPr>
          <p:cNvPr id="7178" name="legend_white"/>
          <p:cNvSpPr txBox="1">
            <a:spLocks noChangeArrowheads="1"/>
          </p:cNvSpPr>
          <p:nvPr/>
        </p:nvSpPr>
        <p:spPr bwMode="auto">
          <a:xfrm>
            <a:off x="4572000" y="46863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(70 </a:t>
            </a:r>
            <a:r>
              <a:rPr lang="es-ES" altLang="en-US" sz="900" dirty="0" smtClean="0">
                <a:latin typeface="Arial" charset="0"/>
              </a:rPr>
              <a:t>países</a:t>
            </a:r>
            <a:r>
              <a:rPr lang="en-GB" altLang="en-US" sz="900" dirty="0" smtClean="0">
                <a:latin typeface="Arial" charset="0"/>
              </a:rPr>
              <a:t> o </a:t>
            </a:r>
            <a:r>
              <a:rPr lang="en-GB" altLang="en-US" sz="900" dirty="0">
                <a:latin typeface="Arial" charset="0"/>
              </a:rPr>
              <a:t>36%)</a:t>
            </a:r>
          </a:p>
        </p:txBody>
      </p:sp>
      <p:sp>
        <p:nvSpPr>
          <p:cNvPr id="10" name="rect_pinkdots"/>
          <p:cNvSpPr/>
          <p:nvPr/>
        </p:nvSpPr>
        <p:spPr>
          <a:xfrm>
            <a:off x="3429000" y="4902200"/>
            <a:ext cx="139700" cy="139700"/>
          </a:xfrm>
          <a:prstGeom prst="rect">
            <a:avLst/>
          </a:prstGeom>
          <a:pattFill prst="smGrid">
            <a:fgClr>
              <a:srgbClr val="FFFFFF"/>
            </a:fgClr>
            <a:bgClr>
              <a:srgbClr val="FF7C80"/>
            </a:bgClr>
          </a:patt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80" name="text_pinkdots"/>
          <p:cNvSpPr txBox="1">
            <a:spLocks noChangeArrowheads="1"/>
          </p:cNvSpPr>
          <p:nvPr/>
        </p:nvSpPr>
        <p:spPr bwMode="auto">
          <a:xfrm>
            <a:off x="3619500" y="4864100"/>
            <a:ext cx="847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>
                <a:latin typeface="Arial" charset="0"/>
              </a:rPr>
              <a:t>1 - 9</a:t>
            </a:r>
          </a:p>
        </p:txBody>
      </p:sp>
      <p:sp>
        <p:nvSpPr>
          <p:cNvPr id="7181" name="legend_pinkdots"/>
          <p:cNvSpPr txBox="1">
            <a:spLocks noChangeArrowheads="1"/>
          </p:cNvSpPr>
          <p:nvPr/>
        </p:nvSpPr>
        <p:spPr bwMode="auto">
          <a:xfrm>
            <a:off x="4572000" y="48641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(23 </a:t>
            </a:r>
            <a:r>
              <a:rPr lang="es-ES" altLang="en-US" sz="900" dirty="0">
                <a:latin typeface="Arial" charset="0"/>
              </a:rPr>
              <a:t>países</a:t>
            </a:r>
            <a:r>
              <a:rPr lang="en-GB" altLang="en-US" sz="900" dirty="0">
                <a:latin typeface="Arial" charset="0"/>
              </a:rPr>
              <a:t> o 12%)</a:t>
            </a:r>
          </a:p>
        </p:txBody>
      </p:sp>
      <p:sp>
        <p:nvSpPr>
          <p:cNvPr id="13" name="rect_pink"/>
          <p:cNvSpPr/>
          <p:nvPr/>
        </p:nvSpPr>
        <p:spPr>
          <a:xfrm>
            <a:off x="3429000" y="5092700"/>
            <a:ext cx="139700" cy="139700"/>
          </a:xfrm>
          <a:prstGeom prst="rect">
            <a:avLst/>
          </a:prstGeom>
          <a:solidFill>
            <a:srgbClr val="FFCCCC"/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83" name="text_pink"/>
          <p:cNvSpPr txBox="1">
            <a:spLocks noChangeArrowheads="1"/>
          </p:cNvSpPr>
          <p:nvPr/>
        </p:nvSpPr>
        <p:spPr bwMode="auto">
          <a:xfrm>
            <a:off x="3619500" y="5054600"/>
            <a:ext cx="847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>
                <a:latin typeface="Arial" charset="0"/>
              </a:rPr>
              <a:t>10 - 99</a:t>
            </a:r>
          </a:p>
        </p:txBody>
      </p:sp>
      <p:sp>
        <p:nvSpPr>
          <p:cNvPr id="7184" name="legend_pink"/>
          <p:cNvSpPr txBox="1">
            <a:spLocks noChangeArrowheads="1"/>
          </p:cNvSpPr>
          <p:nvPr/>
        </p:nvSpPr>
        <p:spPr bwMode="auto">
          <a:xfrm>
            <a:off x="4572000" y="50546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(29 </a:t>
            </a:r>
            <a:r>
              <a:rPr lang="es-ES" altLang="en-US" sz="900" dirty="0">
                <a:latin typeface="Arial" charset="0"/>
              </a:rPr>
              <a:t>países</a:t>
            </a:r>
            <a:r>
              <a:rPr lang="en-GB" altLang="en-US" sz="900" dirty="0">
                <a:latin typeface="Arial" charset="0"/>
              </a:rPr>
              <a:t> o 15%)</a:t>
            </a:r>
          </a:p>
        </p:txBody>
      </p:sp>
      <p:sp>
        <p:nvSpPr>
          <p:cNvPr id="16" name="rect_red"/>
          <p:cNvSpPr/>
          <p:nvPr/>
        </p:nvSpPr>
        <p:spPr>
          <a:xfrm>
            <a:off x="3429000" y="5283200"/>
            <a:ext cx="139700" cy="139700"/>
          </a:xfrm>
          <a:prstGeom prst="rect">
            <a:avLst/>
          </a:prstGeom>
          <a:solidFill>
            <a:srgbClr val="FF0000"/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86" name="text_red"/>
          <p:cNvSpPr txBox="1">
            <a:spLocks noChangeArrowheads="1"/>
          </p:cNvSpPr>
          <p:nvPr/>
        </p:nvSpPr>
        <p:spPr bwMode="auto">
          <a:xfrm>
            <a:off x="3619500" y="5245100"/>
            <a:ext cx="847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>
                <a:latin typeface="Arial" charset="0"/>
              </a:rPr>
              <a:t>100 - 999</a:t>
            </a:r>
          </a:p>
        </p:txBody>
      </p:sp>
      <p:sp>
        <p:nvSpPr>
          <p:cNvPr id="7187" name="legend_red"/>
          <p:cNvSpPr txBox="1">
            <a:spLocks noChangeArrowheads="1"/>
          </p:cNvSpPr>
          <p:nvPr/>
        </p:nvSpPr>
        <p:spPr bwMode="auto">
          <a:xfrm>
            <a:off x="4572000" y="52451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(39 </a:t>
            </a:r>
            <a:r>
              <a:rPr lang="es-ES" altLang="en-US" sz="900" dirty="0">
                <a:latin typeface="Arial" charset="0"/>
              </a:rPr>
              <a:t>países</a:t>
            </a:r>
            <a:r>
              <a:rPr lang="en-GB" altLang="en-US" sz="900" dirty="0">
                <a:latin typeface="Arial" charset="0"/>
              </a:rPr>
              <a:t> o 20%)</a:t>
            </a:r>
          </a:p>
        </p:txBody>
      </p:sp>
      <p:sp>
        <p:nvSpPr>
          <p:cNvPr id="19" name="rect_purple"/>
          <p:cNvSpPr/>
          <p:nvPr/>
        </p:nvSpPr>
        <p:spPr>
          <a:xfrm>
            <a:off x="3429000" y="5473700"/>
            <a:ext cx="139700" cy="139700"/>
          </a:xfrm>
          <a:prstGeom prst="rect">
            <a:avLst/>
          </a:prstGeom>
          <a:solidFill>
            <a:srgbClr val="800000"/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89" name="text_purple"/>
          <p:cNvSpPr txBox="1">
            <a:spLocks noChangeArrowheads="1"/>
          </p:cNvSpPr>
          <p:nvPr/>
        </p:nvSpPr>
        <p:spPr bwMode="auto">
          <a:xfrm>
            <a:off x="3619500" y="5448300"/>
            <a:ext cx="847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>
                <a:latin typeface="Arial" charset="0"/>
              </a:rPr>
              <a:t>≥1000</a:t>
            </a:r>
          </a:p>
        </p:txBody>
      </p:sp>
      <p:sp>
        <p:nvSpPr>
          <p:cNvPr id="7190" name="legend_purple"/>
          <p:cNvSpPr txBox="1">
            <a:spLocks noChangeArrowheads="1"/>
          </p:cNvSpPr>
          <p:nvPr/>
        </p:nvSpPr>
        <p:spPr bwMode="auto">
          <a:xfrm>
            <a:off x="4572000" y="54483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(14 </a:t>
            </a:r>
            <a:r>
              <a:rPr lang="es-ES" altLang="en-US" sz="900" dirty="0">
                <a:latin typeface="Arial" charset="0"/>
              </a:rPr>
              <a:t>países</a:t>
            </a:r>
            <a:r>
              <a:rPr lang="en-GB" altLang="en-US" sz="900" dirty="0">
                <a:latin typeface="Arial" charset="0"/>
              </a:rPr>
              <a:t> o 7%)</a:t>
            </a:r>
          </a:p>
        </p:txBody>
      </p:sp>
      <p:sp>
        <p:nvSpPr>
          <p:cNvPr id="22" name="rect_grey"/>
          <p:cNvSpPr/>
          <p:nvPr/>
        </p:nvSpPr>
        <p:spPr>
          <a:xfrm>
            <a:off x="3429000" y="5664200"/>
            <a:ext cx="139700" cy="139700"/>
          </a:xfrm>
          <a:prstGeom prst="rect">
            <a:avLst/>
          </a:prstGeom>
          <a:solidFill>
            <a:srgbClr val="B2B2B2"/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92" name="text_grey"/>
          <p:cNvSpPr txBox="1">
            <a:spLocks noChangeArrowheads="1"/>
          </p:cNvSpPr>
          <p:nvPr/>
        </p:nvSpPr>
        <p:spPr bwMode="auto">
          <a:xfrm>
            <a:off x="3619500" y="5626100"/>
            <a:ext cx="111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>
                <a:latin typeface="Arial" charset="0"/>
              </a:rPr>
              <a:t>No </a:t>
            </a:r>
            <a:r>
              <a:rPr lang="en-US" altLang="en-US" sz="900" dirty="0" err="1" smtClean="0">
                <a:latin typeface="Arial" charset="0"/>
              </a:rPr>
              <a:t>dato</a:t>
            </a:r>
            <a:r>
              <a:rPr lang="en-US" altLang="en-US" sz="900" dirty="0" smtClean="0">
                <a:latin typeface="Arial" charset="0"/>
              </a:rPr>
              <a:t> </a:t>
            </a:r>
            <a:r>
              <a:rPr lang="en-US" altLang="en-US" sz="900" dirty="0" err="1" smtClean="0">
                <a:latin typeface="Arial" charset="0"/>
              </a:rPr>
              <a:t>reportado</a:t>
            </a:r>
            <a:r>
              <a:rPr lang="en-US" altLang="en-US" sz="900" dirty="0" smtClean="0">
                <a:latin typeface="Arial" charset="0"/>
              </a:rPr>
              <a:t> </a:t>
            </a:r>
            <a:endParaRPr lang="en-US" altLang="en-US" sz="900" dirty="0">
              <a:latin typeface="Arial" charset="0"/>
            </a:endParaRPr>
          </a:p>
          <a:p>
            <a:pPr eaLnBrk="1" hangingPunct="1"/>
            <a:r>
              <a:rPr lang="en-US" altLang="en-US" sz="900" dirty="0" smtClean="0">
                <a:latin typeface="Arial" charset="0"/>
              </a:rPr>
              <a:t>a </a:t>
            </a:r>
            <a:r>
              <a:rPr lang="en-US" altLang="en-US" sz="900" dirty="0" smtClean="0">
                <a:latin typeface="Arial" charset="0"/>
              </a:rPr>
              <a:t>OMS</a:t>
            </a:r>
            <a:endParaRPr lang="en-GB" altLang="en-US" sz="900" dirty="0">
              <a:latin typeface="Arial" charset="0"/>
            </a:endParaRPr>
          </a:p>
        </p:txBody>
      </p:sp>
      <p:sp>
        <p:nvSpPr>
          <p:cNvPr id="7193" name="legend_grey"/>
          <p:cNvSpPr txBox="1">
            <a:spLocks noChangeArrowheads="1"/>
          </p:cNvSpPr>
          <p:nvPr/>
        </p:nvSpPr>
        <p:spPr bwMode="auto">
          <a:xfrm>
            <a:off x="4572000" y="56261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>
                <a:latin typeface="Arial" charset="0"/>
              </a:rPr>
              <a:t>(19 </a:t>
            </a:r>
            <a:r>
              <a:rPr lang="es-ES" altLang="en-US" sz="900" dirty="0">
                <a:latin typeface="Arial" charset="0"/>
              </a:rPr>
              <a:t>países</a:t>
            </a:r>
            <a:r>
              <a:rPr lang="en-GB" altLang="en-US" sz="900" dirty="0">
                <a:latin typeface="Arial" charset="0"/>
              </a:rPr>
              <a:t> o 10%)</a:t>
            </a:r>
          </a:p>
        </p:txBody>
      </p:sp>
      <p:sp>
        <p:nvSpPr>
          <p:cNvPr id="25" name="rect_na"/>
          <p:cNvSpPr/>
          <p:nvPr/>
        </p:nvSpPr>
        <p:spPr>
          <a:xfrm>
            <a:off x="3429000" y="6007100"/>
            <a:ext cx="139700" cy="139700"/>
          </a:xfrm>
          <a:prstGeom prst="rect">
            <a:avLst/>
          </a:prstGeom>
          <a:solidFill>
            <a:srgbClr val="828282"/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195" name="legend_na"/>
          <p:cNvSpPr txBox="1">
            <a:spLocks noChangeArrowheads="1"/>
          </p:cNvSpPr>
          <p:nvPr/>
        </p:nvSpPr>
        <p:spPr bwMode="auto">
          <a:xfrm>
            <a:off x="3619500" y="5969000"/>
            <a:ext cx="3200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900" dirty="0" smtClean="0">
                <a:latin typeface="Arial" charset="0"/>
              </a:rPr>
              <a:t>No </a:t>
            </a:r>
            <a:r>
              <a:rPr lang="en-GB" altLang="en-US" sz="900" dirty="0" err="1" smtClean="0">
                <a:latin typeface="Arial" charset="0"/>
              </a:rPr>
              <a:t>aplicable</a:t>
            </a:r>
            <a:endParaRPr lang="en-GB" altLang="en-US" sz="900" dirty="0">
              <a:latin typeface="Arial" charset="0"/>
            </a:endParaRPr>
          </a:p>
        </p:txBody>
      </p:sp>
      <p:pic>
        <p:nvPicPr>
          <p:cNvPr id="7196" name="WHOlogo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6381750"/>
            <a:ext cx="330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151313"/>
            <a:ext cx="18049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Número de casos reportados de sarampión con fecha de inicio de erupción. Noviembre 2013 – Abril 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reported measles cases with onset date from  November 2013 to April 2014 (6M period)</dc:title>
  <dc:creator>Bravo, Ms. Pamela (WDC)</dc:creator>
  <cp:lastModifiedBy>Pacis, Ms. Carmelita Lucia (WDC)</cp:lastModifiedBy>
  <cp:revision>7</cp:revision>
  <dcterms:created xsi:type="dcterms:W3CDTF">2014-08-07T19:12:12Z</dcterms:created>
  <dcterms:modified xsi:type="dcterms:W3CDTF">2014-08-07T22:12:04Z</dcterms:modified>
</cp:coreProperties>
</file>