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13" autoAdjust="0"/>
    <p:restoredTop sz="94660"/>
  </p:normalViewPr>
  <p:slideViewPr>
    <p:cSldViewPr>
      <p:cViewPr varScale="1">
        <p:scale>
          <a:sx n="112" d="100"/>
          <a:sy n="112" d="100"/>
        </p:scale>
        <p:origin x="-1749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682F2-FC03-42B1-94AB-6D72A4272E9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9AF1C-8008-42A2-B2D9-7B9C8DBE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9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6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who.int/entity/wer/2014/wer8937/en/index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727" y="6444735"/>
            <a:ext cx="4224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*</a:t>
            </a:r>
            <a:r>
              <a:rPr lang="en-US" altLang="en-US" sz="9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Datos</a:t>
            </a:r>
            <a:r>
              <a:rPr lang="en-US" alt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9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en OMS al </a:t>
            </a:r>
            <a:r>
              <a:rPr lang="en-US" alt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26 de </a:t>
            </a:r>
            <a:r>
              <a:rPr lang="en-US" altLang="en-US" sz="9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agosto</a:t>
            </a:r>
            <a:r>
              <a:rPr lang="en-US" alt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del 2014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Fuente: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Weekly Epidemiological Record (WER) vol. 89, 37 (pp.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405)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en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inglés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8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7674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9"/>
          <p:cNvSpPr txBox="1">
            <a:spLocks noChangeArrowheads="1"/>
          </p:cNvSpPr>
          <p:nvPr/>
        </p:nvSpPr>
        <p:spPr bwMode="auto">
          <a:xfrm>
            <a:off x="0" y="201425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chemeClr val="tx1"/>
                </a:solidFill>
              </a:rPr>
              <a:t>Desempeño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smtClean="0">
                <a:solidFill>
                  <a:schemeClr val="tx1"/>
                </a:solidFill>
              </a:rPr>
              <a:t>de la vigilancia</a:t>
            </a:r>
            <a:r>
              <a:rPr lang="en-US" sz="2400" b="1" dirty="0" smtClean="0">
                <a:solidFill>
                  <a:schemeClr val="tx1"/>
                </a:solidFill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</a:rPr>
              <a:t>Parálisis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Flácida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Aguda</a:t>
            </a:r>
            <a:r>
              <a:rPr lang="en-US" sz="2400" b="1" dirty="0" smtClean="0">
                <a:solidFill>
                  <a:schemeClr val="tx1"/>
                </a:solidFill>
              </a:rPr>
              <a:t> (PFA) </a:t>
            </a:r>
          </a:p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e </a:t>
            </a:r>
            <a:r>
              <a:rPr lang="en-US" sz="2400" b="1" dirty="0" err="1" smtClean="0">
                <a:solidFill>
                  <a:schemeClr val="tx1"/>
                </a:solidFill>
              </a:rPr>
              <a:t>incidencia</a:t>
            </a:r>
            <a:r>
              <a:rPr lang="en-US" sz="2400" b="1" dirty="0" smtClean="0">
                <a:solidFill>
                  <a:schemeClr val="tx1"/>
                </a:solidFill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</a:rPr>
              <a:t>poliomielitis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>
                <a:solidFill>
                  <a:schemeClr val="tx1"/>
                </a:solidFill>
              </a:rPr>
              <a:t>2014* - Global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54764"/>
              </p:ext>
            </p:extLst>
          </p:nvPr>
        </p:nvGraphicFramePr>
        <p:xfrm>
          <a:off x="552450" y="1066800"/>
          <a:ext cx="8039100" cy="3581398"/>
        </p:xfrm>
        <a:graphic>
          <a:graphicData uri="http://schemas.openxmlformats.org/drawingml/2006/table">
            <a:tbl>
              <a:tblPr firstCol="1" lastRow="1">
                <a:tableStyleId>{5C22544A-7EE6-4342-B048-85BDC9FD1C3A}</a:tableStyleId>
              </a:tblPr>
              <a:tblGrid>
                <a:gridCol w="1257301"/>
                <a:gridCol w="1219200"/>
                <a:gridCol w="1371600"/>
                <a:gridCol w="1150491"/>
                <a:gridCol w="760127"/>
                <a:gridCol w="760127"/>
                <a:gridCol w="760127"/>
                <a:gridCol w="760127"/>
              </a:tblGrid>
              <a:tr h="303394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smtClean="0">
                          <a:effectLst/>
                        </a:rPr>
                        <a:t>Región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Desempeño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 de </a:t>
                      </a:r>
                      <a:r>
                        <a:rPr lang="en-US" sz="14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vigilancia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 de PFA, 2014</a:t>
                      </a: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Casos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  de polio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394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gridSpan="3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0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</a:rPr>
                        <a:t>Casos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</a:rPr>
                        <a:t>reportados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de PFA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Tasa anualizada </a:t>
                      </a:r>
                    </a:p>
                    <a:p>
                      <a:pPr algn="ctr"/>
                      <a:r>
                        <a:rPr lang="es-CL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PFA no </a:t>
                      </a:r>
                      <a:r>
                        <a:rPr lang="es-CL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poliomielítica 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400" baseline="30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Casos de PFA con muestras </a:t>
                      </a:r>
                      <a:r>
                        <a:rPr lang="es-CL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adecuadas </a:t>
                      </a:r>
                      <a:r>
                        <a:rPr lang="es-CL" sz="140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WPV1 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PVDVc2</a:t>
                      </a:r>
                      <a:r>
                        <a:rPr lang="en-US" sz="140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WPV1 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PVDVc2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AFR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13 405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5.04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93%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80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AMR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952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0.82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71%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EMR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7 162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4.89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92%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16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336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53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EUR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algn="r" defTabSz="633413">
                        <a:tabLst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962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1.23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89%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SEAR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34 102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9.40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87%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WPR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3 648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1.55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89%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Global Total</a:t>
                      </a:r>
                      <a:r>
                        <a:rPr lang="en-US" sz="1400" b="1" baseline="0" dirty="0" smtClean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60 231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182880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5.00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89%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149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35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416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66</a:t>
                      </a:r>
                      <a:endParaRPr lang="en-US" sz="1400" b="1" dirty="0"/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54182" y="4759404"/>
            <a:ext cx="8077200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WPV1: </a:t>
            </a:r>
            <a:r>
              <a:rPr lang="en-US" sz="1000" dirty="0" smtClean="0"/>
              <a:t>poliovirus </a:t>
            </a:r>
            <a:r>
              <a:rPr lang="en-US" sz="1000" dirty="0" err="1" smtClean="0"/>
              <a:t>salvaje</a:t>
            </a:r>
            <a:r>
              <a:rPr lang="en-US" sz="1000" dirty="0" smtClean="0"/>
              <a:t> </a:t>
            </a:r>
            <a:r>
              <a:rPr lang="en-US" sz="1000" dirty="0" err="1" smtClean="0"/>
              <a:t>tipo</a:t>
            </a:r>
            <a:r>
              <a:rPr lang="en-US" sz="1000" dirty="0" smtClean="0"/>
              <a:t> </a:t>
            </a:r>
            <a:r>
              <a:rPr lang="en-US" sz="1000" dirty="0"/>
              <a:t>1; </a:t>
            </a:r>
            <a:r>
              <a:rPr lang="en-US" sz="1000" dirty="0" smtClean="0"/>
              <a:t>PVDVc2: poliovirus </a:t>
            </a:r>
            <a:r>
              <a:rPr lang="en-US" sz="1000" dirty="0" err="1" smtClean="0"/>
              <a:t>derivado</a:t>
            </a:r>
            <a:r>
              <a:rPr lang="en-US" sz="1000" dirty="0" smtClean="0"/>
              <a:t> de </a:t>
            </a:r>
            <a:r>
              <a:rPr lang="en-US" sz="1000" dirty="0" err="1" smtClean="0"/>
              <a:t>vacuna</a:t>
            </a:r>
            <a:r>
              <a:rPr lang="en-US" sz="1000" dirty="0" smtClean="0"/>
              <a:t> </a:t>
            </a:r>
            <a:r>
              <a:rPr lang="en-US" sz="1000" dirty="0" err="1" smtClean="0"/>
              <a:t>circulante</a:t>
            </a:r>
            <a:r>
              <a:rPr lang="en-US" sz="1000" dirty="0" smtClean="0"/>
              <a:t> </a:t>
            </a:r>
            <a:r>
              <a:rPr lang="en-US" sz="1000" dirty="0" err="1" smtClean="0"/>
              <a:t>tipo</a:t>
            </a:r>
            <a:r>
              <a:rPr lang="en-US" sz="1000" smtClean="0"/>
              <a:t> 2</a:t>
            </a:r>
            <a:endParaRPr lang="fr-FR" sz="1000" dirty="0"/>
          </a:p>
          <a:p>
            <a:endParaRPr lang="es-CL" sz="1000" baseline="30000" dirty="0" smtClean="0"/>
          </a:p>
          <a:p>
            <a:r>
              <a:rPr lang="es-CL" sz="1000" baseline="30000" dirty="0" smtClean="0"/>
              <a:t>1 </a:t>
            </a:r>
            <a:r>
              <a:rPr lang="es-CL" sz="1000" dirty="0"/>
              <a:t>Tasa anualizada de PFA no poliomielítica para población de 100.000 con &lt;15 años. Los datos de población recopilados por la División de Población de las Naciones Unidas son usados para calcular la tasa de PFA no poliomielítica.</a:t>
            </a:r>
            <a:endParaRPr lang="en-US" sz="1000" dirty="0"/>
          </a:p>
          <a:p>
            <a:r>
              <a:rPr lang="es-CL" sz="1000" baseline="30000" dirty="0"/>
              <a:t>2</a:t>
            </a:r>
            <a:r>
              <a:rPr lang="es-CL" sz="1000" dirty="0"/>
              <a:t> Definido como 2 especímenes de heces recogidos dentro de 14 días de aparición de parálisis, 24–48 horas aparte, salvo la Región de las Américas, donde solo 1 muestra se recoge.</a:t>
            </a:r>
            <a:endParaRPr lang="en-US" sz="1000" dirty="0"/>
          </a:p>
          <a:p>
            <a:r>
              <a:rPr lang="es-CL" sz="1000" baseline="30000" dirty="0"/>
              <a:t>3 </a:t>
            </a:r>
            <a:r>
              <a:rPr lang="es-CL" sz="1000" dirty="0" err="1"/>
              <a:t>cVDPV</a:t>
            </a:r>
            <a:r>
              <a:rPr lang="es-CL" sz="1000" dirty="0"/>
              <a:t> está asociado con ≥2 casos de PFA. Casos de VDPV2 con diferencia de nucleótidos de ≥6  de Sabin en VP1;  Los tipos 1 y 3 de VDPV con diferencia de nucleótidos de ≥10  de Sabin en VP1 se reportan aquí. Las figuras excluyen a VDPV de fuentes no PFA.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561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307</Words>
  <Application>Microsoft Office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Revilla, Mr. Fernando (WDC)</dc:creator>
  <cp:lastModifiedBy>Revilla, Mr. Fernando (WDC)</cp:lastModifiedBy>
  <cp:revision>51</cp:revision>
  <cp:lastPrinted>2014-03-12T19:28:45Z</cp:lastPrinted>
  <dcterms:created xsi:type="dcterms:W3CDTF">2014-03-12T18:18:59Z</dcterms:created>
  <dcterms:modified xsi:type="dcterms:W3CDTF">2014-09-19T19:14:39Z</dcterms:modified>
</cp:coreProperties>
</file>